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13"/>
  </p:notesMasterIdLst>
  <p:sldIdLst>
    <p:sldId id="344" r:id="rId2"/>
    <p:sldId id="364" r:id="rId3"/>
    <p:sldId id="329" r:id="rId4"/>
    <p:sldId id="362" r:id="rId5"/>
    <p:sldId id="363" r:id="rId6"/>
    <p:sldId id="368" r:id="rId7"/>
    <p:sldId id="345" r:id="rId8"/>
    <p:sldId id="346" r:id="rId9"/>
    <p:sldId id="367" r:id="rId10"/>
    <p:sldId id="365" r:id="rId11"/>
    <p:sldId id="366" r:id="rId12"/>
  </p:sldIdLst>
  <p:sldSz cx="9144000" cy="5143500" type="screen16x9"/>
  <p:notesSz cx="6858000" cy="9144000"/>
  <p:defaultTextStyle>
    <a:defPPr>
      <a:defRPr lang="cs-CZ"/>
    </a:defPPr>
    <a:lvl1pPr marL="0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5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4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bout this document" id="{D70503BD-AAAD-40DF-BFA4-00B23E0370C5}">
          <p14:sldIdLst>
            <p14:sldId id="344"/>
            <p14:sldId id="364"/>
            <p14:sldId id="329"/>
          </p14:sldIdLst>
        </p14:section>
        <p14:section name="Reptile breeding facility" id="{E90BC81F-2306-49B4-9C92-EC1DFC17438D}">
          <p14:sldIdLst>
            <p14:sldId id="362"/>
            <p14:sldId id="363"/>
            <p14:sldId id="368"/>
            <p14:sldId id="345"/>
            <p14:sldId id="346"/>
            <p14:sldId id="367"/>
          </p14:sldIdLst>
        </p14:section>
        <p14:section name="About this document" id="{444D0B9E-918A-426E-AEA2-5FB63768D427}">
          <p14:sldIdLst>
            <p14:sldId id="365"/>
            <p14:sldId id="3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840">
          <p15:clr>
            <a:srgbClr val="A4A3A4"/>
          </p15:clr>
        </p15:guide>
        <p15:guide id="4" orient="horz" pos="1620">
          <p15:clr>
            <a:srgbClr val="A4A3A4"/>
          </p15:clr>
        </p15:guide>
        <p15:guide id="5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7" autoAdjust="0"/>
    <p:restoredTop sz="85409" autoAdjust="0"/>
  </p:normalViewPr>
  <p:slideViewPr>
    <p:cSldViewPr snapToGrid="0">
      <p:cViewPr varScale="1">
        <p:scale>
          <a:sx n="131" d="100"/>
          <a:sy n="131" d="100"/>
        </p:scale>
        <p:origin x="1038" y="120"/>
      </p:cViewPr>
      <p:guideLst>
        <p:guide orient="horz" pos="2160"/>
        <p:guide pos="2880"/>
        <p:guide pos="3840"/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75130F-6DD1-4461-9104-A51571DA2431}" type="datetimeFigureOut">
              <a:rPr lang="cs-CZ" smtClean="0"/>
              <a:t>7. 5. 2019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CBB758-5CCA-4FC4-A17D-E88687967B5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7257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5" algn="l" defTabSz="9143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4" algn="l" defTabSz="9143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Please</a:t>
            </a:r>
            <a:r>
              <a:rPr lang="cs-CZ" dirty="0" smtClean="0"/>
              <a:t> </a:t>
            </a:r>
            <a:r>
              <a:rPr lang="cs-CZ" baseline="0" dirty="0" err="1" smtClean="0"/>
              <a:t>give</a:t>
            </a:r>
            <a:r>
              <a:rPr lang="cs-CZ" baseline="0" dirty="0" smtClean="0"/>
              <a:t> a </a:t>
            </a:r>
            <a:r>
              <a:rPr lang="cs-CZ" baseline="0" dirty="0" err="1" smtClean="0"/>
              <a:t>name</a:t>
            </a:r>
            <a:r>
              <a:rPr lang="cs-CZ" baseline="0" dirty="0" smtClean="0"/>
              <a:t> to </a:t>
            </a:r>
            <a:r>
              <a:rPr lang="cs-CZ" baseline="0" dirty="0" err="1" smtClean="0"/>
              <a:t>your</a:t>
            </a:r>
            <a:r>
              <a:rPr lang="cs-CZ" baseline="0" dirty="0" smtClean="0"/>
              <a:t> story </a:t>
            </a:r>
            <a:r>
              <a:rPr lang="cs-CZ" baseline="0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4811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33539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Photo</a:t>
            </a:r>
            <a:r>
              <a:rPr lang="cs-CZ" dirty="0" smtClean="0"/>
              <a:t> by: Dita Dlabolová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49660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49660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Place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for</a:t>
            </a:r>
            <a:r>
              <a:rPr lang="cs-CZ" baseline="0" dirty="0" smtClean="0"/>
              <a:t> student </a:t>
            </a:r>
            <a:r>
              <a:rPr lang="cs-CZ" baseline="0" dirty="0" err="1" smtClean="0"/>
              <a:t>discussion</a:t>
            </a:r>
            <a:r>
              <a:rPr lang="cs-CZ" baseline="0" dirty="0" smtClean="0"/>
              <a:t>: let </a:t>
            </a:r>
            <a:r>
              <a:rPr lang="cs-CZ" baseline="0" dirty="0" err="1" smtClean="0"/>
              <a:t>them</a:t>
            </a:r>
            <a:r>
              <a:rPr lang="cs-CZ" baseline="0" dirty="0" smtClean="0"/>
              <a:t> </a:t>
            </a:r>
            <a:r>
              <a:rPr lang="cs-CZ" baseline="0" dirty="0" err="1" smtClean="0"/>
              <a:t>brainstorm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about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possible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outcomes</a:t>
            </a:r>
            <a:r>
              <a:rPr lang="cs-CZ" baseline="0" dirty="0" smtClean="0"/>
              <a:t> and </a:t>
            </a:r>
            <a:r>
              <a:rPr lang="cs-CZ" baseline="0" dirty="0" err="1" smtClean="0"/>
              <a:t>discuss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about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the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possible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reaction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the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supervisor</a:t>
            </a:r>
            <a:r>
              <a:rPr lang="cs-CZ" baseline="0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42952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show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slide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students</a:t>
            </a:r>
            <a:r>
              <a:rPr lang="cs-CZ" dirty="0" smtClean="0"/>
              <a:t>,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skip </a:t>
            </a:r>
            <a:r>
              <a:rPr lang="cs-CZ" dirty="0" err="1" smtClean="0"/>
              <a:t>it</a:t>
            </a:r>
            <a:r>
              <a:rPr lang="cs-CZ" dirty="0" smtClean="0"/>
              <a:t> and </a:t>
            </a:r>
            <a:r>
              <a:rPr lang="cs-CZ" dirty="0" err="1" smtClean="0"/>
              <a:t>work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with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the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conclusion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provided</a:t>
            </a:r>
            <a:r>
              <a:rPr lang="cs-CZ" baseline="0" dirty="0" smtClean="0"/>
              <a:t> by </a:t>
            </a:r>
            <a:r>
              <a:rPr lang="cs-CZ" baseline="0" dirty="0" err="1" smtClean="0"/>
              <a:t>the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students</a:t>
            </a:r>
            <a:r>
              <a:rPr lang="cs-CZ" baseline="0" dirty="0" smtClean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70216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14434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6368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2424" y="1371601"/>
            <a:ext cx="8612659" cy="1408777"/>
          </a:xfrm>
        </p:spPr>
        <p:txBody>
          <a:bodyPr anchor="ctr">
            <a:normAutofit/>
          </a:bodyPr>
          <a:lstStyle>
            <a:lvl1pPr algn="l">
              <a:defRPr sz="4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762633" y="2926214"/>
            <a:ext cx="5072449" cy="847606"/>
          </a:xfrm>
        </p:spPr>
        <p:txBody>
          <a:bodyPr/>
          <a:lstStyle>
            <a:lvl1pPr marL="0" indent="0" algn="r">
              <a:buNone/>
              <a:defRPr sz="2400">
                <a:solidFill>
                  <a:srgbClr val="747474"/>
                </a:solidFill>
              </a:defRPr>
            </a:lvl1pPr>
            <a:lvl2pPr marL="457178" indent="0" algn="ctr">
              <a:buNone/>
              <a:defRPr sz="2000"/>
            </a:lvl2pPr>
            <a:lvl3pPr marL="914355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4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84AC-797A-45F2-B2C8-8D7DEEADE390}" type="datetimeFigureOut">
              <a:rPr lang="cs-CZ" smtClean="0"/>
              <a:t>7. 5. 2019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1662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740573"/>
            <a:ext cx="4629150" cy="3655219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5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4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1543052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5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4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EBCF-D751-4FE2-A91F-6D92418E3950}" type="datetimeFigureOut">
              <a:rPr lang="cs-CZ" smtClean="0"/>
              <a:t>7. 5. 2019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7184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EBCF-D751-4FE2-A91F-6D92418E3950}" type="datetimeFigureOut">
              <a:rPr lang="cs-CZ" smtClean="0"/>
              <a:t>7. 5. 2019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6986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273846"/>
            <a:ext cx="1971675" cy="4358879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273846"/>
            <a:ext cx="5800725" cy="435887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EBCF-D751-4FE2-A91F-6D92418E3950}" type="datetimeFigureOut">
              <a:rPr lang="cs-CZ" smtClean="0"/>
              <a:t>7. 5. 2019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822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683568" y="1275607"/>
            <a:ext cx="7772400" cy="918102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Název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2517744"/>
            <a:ext cx="6400800" cy="432048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Datum</a:t>
            </a:r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403649" y="3057527"/>
            <a:ext cx="6408712" cy="378321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 smtClean="0"/>
              <a:t>Hodina</a:t>
            </a:r>
            <a:endParaRPr lang="en-US" dirty="0"/>
          </a:p>
        </p:txBody>
      </p:sp>
      <p:sp>
        <p:nvSpPr>
          <p:cNvPr id="14" name="Zástupný symbol pro tex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475658" y="3975908"/>
            <a:ext cx="6408712" cy="378321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 smtClean="0"/>
              <a:t>Ing. Dita Dlabolová</a:t>
            </a:r>
            <a:endParaRPr lang="en-US" dirty="0"/>
          </a:p>
        </p:txBody>
      </p:sp>
      <p:sp>
        <p:nvSpPr>
          <p:cNvPr id="15" name="Zástupný symbol pro text 12"/>
          <p:cNvSpPr>
            <a:spLocks noGrp="1"/>
          </p:cNvSpPr>
          <p:nvPr>
            <p:ph type="body" sz="quarter" idx="15" hasCustomPrompt="1"/>
          </p:nvPr>
        </p:nvSpPr>
        <p:spPr>
          <a:xfrm>
            <a:off x="1403649" y="195488"/>
            <a:ext cx="6408712" cy="378321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 smtClean="0"/>
              <a:t>Předmět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528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6560" y="254000"/>
            <a:ext cx="4135120" cy="4378723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84AC-797A-45F2-B2C8-8D7DEEADE390}" type="datetimeFigureOut">
              <a:rPr lang="cs-CZ" smtClean="0"/>
              <a:t>7. 5. 2019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1850" y="264160"/>
            <a:ext cx="4075430" cy="4378723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0728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84AC-797A-45F2-B2C8-8D7DEEADE390}" type="datetimeFigureOut">
              <a:rPr lang="cs-CZ" smtClean="0"/>
              <a:t>7. 5. 2019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4189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273846"/>
            <a:ext cx="7886700" cy="4358878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84AC-797A-45F2-B2C8-8D7DEEADE390}" type="datetimeFigureOut">
              <a:rPr lang="cs-CZ" smtClean="0"/>
              <a:t>7. 5. 2019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4148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282307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EBCF-D751-4FE2-A91F-6D92418E3950}" type="datetimeFigureOut">
              <a:rPr lang="cs-CZ" smtClean="0"/>
              <a:t>7. 5. 2019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15923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EBCF-D751-4FE2-A91F-6D92418E3950}" type="datetimeFigureOut">
              <a:rPr lang="cs-CZ" smtClean="0"/>
              <a:t>7. 5. 2019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4293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2" y="273847"/>
            <a:ext cx="7886700" cy="99417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3" y="1260872"/>
            <a:ext cx="386834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5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4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3" y="1878806"/>
            <a:ext cx="3868341" cy="276344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5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4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1878806"/>
            <a:ext cx="3887391" cy="276344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EBCF-D751-4FE2-A91F-6D92418E3950}" type="datetimeFigureOut">
              <a:rPr lang="cs-CZ" smtClean="0"/>
              <a:t>7. 5. 2019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5385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EBCF-D751-4FE2-A91F-6D92418E3950}" type="datetimeFigureOut">
              <a:rPr lang="cs-CZ" smtClean="0"/>
              <a:t>7. 5. 2019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7337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EBCF-D751-4FE2-A91F-6D92418E3950}" type="datetimeFigureOut">
              <a:rPr lang="cs-CZ" smtClean="0"/>
              <a:t>7. 5. 2019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49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740573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1543052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5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4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EBCF-D751-4FE2-A91F-6D92418E3950}" type="datetimeFigureOut">
              <a:rPr lang="cs-CZ" smtClean="0"/>
              <a:t>7. 5. 2019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9258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37121" y="86723"/>
            <a:ext cx="1442720" cy="123015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" y="4766309"/>
            <a:ext cx="9141619" cy="274801"/>
          </a:xfrm>
          <a:prstGeom prst="rect">
            <a:avLst/>
          </a:prstGeom>
          <a:solidFill>
            <a:srgbClr val="0099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lvl="0" algn="ctr"/>
            <a:endParaRPr lang="en-US" noProof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6915150" cy="835537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en-US" noProof="0" dirty="0" err="1" smtClean="0"/>
              <a:t>Kliknutím</a:t>
            </a:r>
            <a:r>
              <a:rPr lang="en-US" noProof="0" dirty="0" smtClean="0"/>
              <a:t> </a:t>
            </a:r>
            <a:r>
              <a:rPr lang="en-US" noProof="0" dirty="0" err="1" smtClean="0"/>
              <a:t>lze</a:t>
            </a:r>
            <a:r>
              <a:rPr lang="en-US" noProof="0" dirty="0" smtClean="0"/>
              <a:t> </a:t>
            </a:r>
            <a:r>
              <a:rPr lang="en-US" noProof="0" dirty="0" err="1" smtClean="0"/>
              <a:t>upravit</a:t>
            </a:r>
            <a:r>
              <a:rPr lang="en-US" noProof="0" dirty="0" smtClean="0"/>
              <a:t> </a:t>
            </a:r>
            <a:r>
              <a:rPr lang="en-US" noProof="0" dirty="0" err="1" smtClean="0"/>
              <a:t>styl</a:t>
            </a:r>
            <a:r>
              <a:rPr lang="en-US" noProof="0" dirty="0" smtClean="0"/>
              <a:t>.</a:t>
            </a:r>
            <a:endParaRPr lang="en-US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149726"/>
            <a:ext cx="7886700" cy="3482999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 noProof="0" dirty="0" err="1" smtClean="0"/>
              <a:t>Kliknutím</a:t>
            </a:r>
            <a:r>
              <a:rPr lang="en-US" noProof="0" dirty="0" smtClean="0"/>
              <a:t> </a:t>
            </a:r>
            <a:r>
              <a:rPr lang="en-US" noProof="0" dirty="0" err="1" smtClean="0"/>
              <a:t>lze</a:t>
            </a:r>
            <a:r>
              <a:rPr lang="en-US" noProof="0" dirty="0" smtClean="0"/>
              <a:t> </a:t>
            </a:r>
            <a:r>
              <a:rPr lang="en-US" noProof="0" dirty="0" err="1" smtClean="0"/>
              <a:t>upravit</a:t>
            </a:r>
            <a:r>
              <a:rPr lang="en-US" noProof="0" dirty="0" smtClean="0"/>
              <a:t> </a:t>
            </a:r>
            <a:r>
              <a:rPr lang="en-US" noProof="0" dirty="0" err="1" smtClean="0"/>
              <a:t>styly</a:t>
            </a:r>
            <a:r>
              <a:rPr lang="en-US" noProof="0" dirty="0" smtClean="0"/>
              <a:t> </a:t>
            </a:r>
            <a:r>
              <a:rPr lang="en-US" noProof="0" dirty="0" err="1" smtClean="0"/>
              <a:t>předlohy</a:t>
            </a:r>
            <a:r>
              <a:rPr lang="en-US" noProof="0" dirty="0" smtClean="0"/>
              <a:t> </a:t>
            </a:r>
            <a:r>
              <a:rPr lang="en-US" noProof="0" dirty="0" err="1" smtClean="0"/>
              <a:t>textu</a:t>
            </a:r>
            <a:r>
              <a:rPr lang="en-US" noProof="0" dirty="0" smtClean="0"/>
              <a:t>.</a:t>
            </a:r>
          </a:p>
          <a:p>
            <a:pPr lvl="1"/>
            <a:r>
              <a:rPr lang="en-US" noProof="0" dirty="0" err="1" smtClean="0"/>
              <a:t>Druhá</a:t>
            </a:r>
            <a:r>
              <a:rPr lang="en-US" noProof="0" dirty="0" smtClean="0"/>
              <a:t> </a:t>
            </a:r>
            <a:r>
              <a:rPr lang="en-US" noProof="0" dirty="0" err="1" smtClean="0"/>
              <a:t>úroveň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Třetí</a:t>
            </a:r>
            <a:r>
              <a:rPr lang="en-US" noProof="0" dirty="0" smtClean="0"/>
              <a:t> </a:t>
            </a:r>
            <a:r>
              <a:rPr lang="en-US" noProof="0" dirty="0" err="1" smtClean="0"/>
              <a:t>úroveň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Čtvrtá</a:t>
            </a:r>
            <a:r>
              <a:rPr lang="en-US" noProof="0" dirty="0" smtClean="0"/>
              <a:t> </a:t>
            </a:r>
            <a:r>
              <a:rPr lang="en-US" noProof="0" dirty="0" err="1" smtClean="0"/>
              <a:t>úroveň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Pátá</a:t>
            </a:r>
            <a:r>
              <a:rPr lang="en-US" noProof="0" dirty="0" smtClean="0"/>
              <a:t> </a:t>
            </a:r>
            <a:r>
              <a:rPr lang="en-US" noProof="0" dirty="0" err="1" smtClean="0"/>
              <a:t>úroveň</a:t>
            </a:r>
            <a:endParaRPr lang="en-US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5E6784AC-797A-45F2-B2C8-8D7DEEADE390}" type="datetimeFigureOut">
              <a:rPr lang="en-US" smtClean="0"/>
              <a:pPr/>
              <a:t>5/7/2019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3405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707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8" r:id="rId14"/>
  </p:sldLayoutIdLst>
  <p:timing>
    <p:tnLst>
      <p:par>
        <p:cTn id="1" dur="indefinite" restart="never" nodeType="tmRoot"/>
      </p:par>
    </p:tnLst>
  </p:timing>
  <p:txStyles>
    <p:titleStyle>
      <a:lvl1pPr algn="l" defTabSz="914355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009999"/>
          </a:solidFill>
          <a:latin typeface="+mn-lt"/>
          <a:ea typeface="+mj-ea"/>
          <a:cs typeface="+mj-cs"/>
        </a:defRPr>
      </a:lvl1pPr>
    </p:titleStyle>
    <p:bodyStyle>
      <a:lvl1pPr marL="228588" indent="-228588" algn="l" defTabSz="914355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8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4" indent="-228588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8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7" indent="-228588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8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8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8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8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5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4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dita.dlabolova@mendelu.cz" TargetMode="External"/><Relationship Id="rId2" Type="http://schemas.openxmlformats.org/officeDocument/2006/relationships/hyperlink" Target="mailto:teddifish@gmail.co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http://creativecommons.org/licenses/by/4.0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cademicintegrity.eu/wp/all-materials/?key-words%5b%5d=real-life-exampl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Reptile </a:t>
            </a:r>
            <a:r>
              <a:rPr lang="cs-CZ" dirty="0" err="1" smtClean="0"/>
              <a:t>Breeding</a:t>
            </a:r>
            <a:r>
              <a:rPr lang="cs-CZ" dirty="0" smtClean="0"/>
              <a:t> </a:t>
            </a:r>
            <a:r>
              <a:rPr lang="cs-CZ" dirty="0" err="1" smtClean="0"/>
              <a:t>Facility</a:t>
            </a:r>
            <a:endParaRPr lang="cs-CZ" dirty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cs-CZ" dirty="0" smtClean="0"/>
              <a:t>Real </a:t>
            </a:r>
            <a:r>
              <a:rPr lang="cs-CZ" dirty="0" err="1" smtClean="0"/>
              <a:t>life</a:t>
            </a:r>
            <a:r>
              <a:rPr lang="cs-CZ" dirty="0" smtClean="0"/>
              <a:t> </a:t>
            </a:r>
            <a:r>
              <a:rPr lang="cs-CZ" dirty="0" err="1" smtClean="0"/>
              <a:t>example</a:t>
            </a:r>
            <a:r>
              <a:rPr lang="cs-CZ" dirty="0" smtClean="0"/>
              <a:t> O2-B-2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406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Author</a:t>
            </a:r>
            <a:r>
              <a:rPr lang="cs-CZ" dirty="0"/>
              <a:t> &amp; C</a:t>
            </a:r>
            <a:r>
              <a:rPr lang="en-US" dirty="0" err="1" smtClean="0"/>
              <a:t>ontact</a:t>
            </a:r>
            <a:r>
              <a:rPr lang="en-US" dirty="0" smtClean="0"/>
              <a:t> </a:t>
            </a:r>
            <a:r>
              <a:rPr lang="cs-CZ" dirty="0" err="1"/>
              <a:t>I</a:t>
            </a:r>
            <a:r>
              <a:rPr lang="cs-CZ" dirty="0" err="1" smtClean="0"/>
              <a:t>nformation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Story by: </a:t>
            </a:r>
            <a:r>
              <a:rPr lang="cs-CZ" dirty="0" err="1" smtClean="0"/>
              <a:t>Teddi</a:t>
            </a:r>
            <a:r>
              <a:rPr lang="cs-CZ" dirty="0" smtClean="0"/>
              <a:t> </a:t>
            </a:r>
            <a:r>
              <a:rPr lang="cs-CZ" dirty="0" err="1" smtClean="0"/>
              <a:t>Fishman</a:t>
            </a:r>
            <a:r>
              <a:rPr lang="cs-CZ" dirty="0"/>
              <a:t> (</a:t>
            </a:r>
            <a:r>
              <a:rPr lang="cs-CZ" dirty="0" smtClean="0">
                <a:hlinkClick r:id="rId2"/>
              </a:rPr>
              <a:t>teddifish@gmail.com</a:t>
            </a:r>
            <a:r>
              <a:rPr lang="cs-CZ" dirty="0" smtClean="0"/>
              <a:t>) </a:t>
            </a:r>
          </a:p>
          <a:p>
            <a:r>
              <a:rPr lang="cs-CZ" dirty="0" err="1" smtClean="0"/>
              <a:t>Adapted</a:t>
            </a:r>
            <a:r>
              <a:rPr lang="cs-CZ" dirty="0" smtClean="0"/>
              <a:t> by: Dita Dlabolová (</a:t>
            </a:r>
            <a:r>
              <a:rPr lang="cs-CZ" dirty="0" smtClean="0">
                <a:hlinkClick r:id="rId3"/>
              </a:rPr>
              <a:t>dita.dlabolova@mendelu.cz</a:t>
            </a:r>
            <a:r>
              <a:rPr lang="cs-CZ" dirty="0" smtClean="0"/>
              <a:t>)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78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License</a:t>
            </a:r>
            <a:r>
              <a:rPr lang="cs-CZ" dirty="0"/>
              <a:t> </a:t>
            </a:r>
            <a:r>
              <a:rPr lang="cs-CZ" dirty="0" err="1"/>
              <a:t>Information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sz="2400" dirty="0"/>
          </a:p>
          <a:p>
            <a:pPr marL="0" indent="0" algn="ctr">
              <a:buNone/>
            </a:pPr>
            <a:endParaRPr lang="cs-CZ" sz="2400" dirty="0"/>
          </a:p>
          <a:p>
            <a:pPr marL="0" indent="0" algn="ctr">
              <a:buNone/>
            </a:pPr>
            <a:r>
              <a:rPr lang="cs-CZ" sz="2400" dirty="0" err="1"/>
              <a:t>Title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work</a:t>
            </a:r>
            <a:r>
              <a:rPr lang="cs-CZ" sz="2400" dirty="0"/>
              <a:t>: </a:t>
            </a:r>
            <a:r>
              <a:rPr lang="cs-CZ" sz="2400" i="1" dirty="0"/>
              <a:t>Reptile </a:t>
            </a:r>
            <a:r>
              <a:rPr lang="cs-CZ" sz="2400" i="1" dirty="0" err="1"/>
              <a:t>Breeding</a:t>
            </a:r>
            <a:r>
              <a:rPr lang="cs-CZ" sz="2400" i="1" dirty="0"/>
              <a:t> </a:t>
            </a:r>
            <a:r>
              <a:rPr lang="cs-CZ" sz="2400" i="1" dirty="0" err="1"/>
              <a:t>Facility</a:t>
            </a:r>
            <a:endParaRPr lang="cs-CZ" sz="2400" i="1" dirty="0"/>
          </a:p>
          <a:p>
            <a:pPr marL="0" indent="0" algn="ctr">
              <a:buNone/>
            </a:pPr>
            <a:r>
              <a:rPr lang="cs-CZ" sz="2400" dirty="0" err="1" smtClean="0"/>
              <a:t>Attribute</a:t>
            </a:r>
            <a:r>
              <a:rPr lang="cs-CZ" sz="2400" dirty="0" smtClean="0"/>
              <a:t> </a:t>
            </a:r>
            <a:r>
              <a:rPr lang="cs-CZ" sz="2400" dirty="0" err="1" smtClean="0"/>
              <a:t>work</a:t>
            </a:r>
            <a:r>
              <a:rPr lang="cs-CZ" sz="2400" dirty="0" smtClean="0"/>
              <a:t> to </a:t>
            </a:r>
            <a:r>
              <a:rPr lang="cs-CZ" sz="2400" dirty="0" err="1" smtClean="0"/>
              <a:t>name</a:t>
            </a:r>
            <a:r>
              <a:rPr lang="cs-CZ" sz="2400" dirty="0" smtClean="0"/>
              <a:t>: </a:t>
            </a:r>
            <a:r>
              <a:rPr lang="cs-CZ" sz="2400" i="1" dirty="0" err="1" smtClean="0"/>
              <a:t>Teddi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Fishman</a:t>
            </a:r>
            <a:r>
              <a:rPr lang="cs-CZ" sz="2400" i="1" dirty="0" smtClean="0"/>
              <a:t> &amp; Dita Dlabolová</a:t>
            </a:r>
          </a:p>
          <a:p>
            <a:pPr marL="0" indent="0" algn="ctr">
              <a:buNone/>
            </a:pPr>
            <a:r>
              <a:rPr lang="cs-CZ" sz="2400" dirty="0" err="1" smtClean="0"/>
              <a:t>Licensed</a:t>
            </a:r>
            <a:r>
              <a:rPr lang="cs-CZ" sz="2400" dirty="0" smtClean="0"/>
              <a:t> </a:t>
            </a:r>
            <a:r>
              <a:rPr lang="cs-CZ" sz="2400" dirty="0" err="1"/>
              <a:t>under</a:t>
            </a:r>
            <a:r>
              <a:rPr lang="cs-CZ" sz="2400" dirty="0"/>
              <a:t>: </a:t>
            </a:r>
            <a:r>
              <a:rPr lang="cs-CZ" sz="2400" dirty="0">
                <a:hlinkClick r:id="rId3"/>
              </a:rPr>
              <a:t>creativecommons.org/</a:t>
            </a:r>
            <a:r>
              <a:rPr lang="cs-CZ" sz="2400" dirty="0" err="1">
                <a:hlinkClick r:id="rId3"/>
              </a:rPr>
              <a:t>licenses</a:t>
            </a:r>
            <a:r>
              <a:rPr lang="cs-CZ" sz="2400" dirty="0">
                <a:hlinkClick r:id="rId3"/>
              </a:rPr>
              <a:t>/by/4.0</a:t>
            </a:r>
            <a:endParaRPr lang="cs-CZ" sz="2400" dirty="0"/>
          </a:p>
          <a:p>
            <a:pPr marL="0" indent="0" algn="ctr">
              <a:buNone/>
            </a:pPr>
            <a:endParaRPr lang="cs-CZ" sz="2400" dirty="0"/>
          </a:p>
          <a:p>
            <a:pPr marL="0" indent="0" algn="ctr">
              <a:buNone/>
            </a:pPr>
            <a:r>
              <a:rPr lang="cs-CZ" sz="2400" dirty="0" err="1"/>
              <a:t>Attribute</a:t>
            </a:r>
            <a:r>
              <a:rPr lang="cs-CZ" sz="2400" dirty="0"/>
              <a:t> </a:t>
            </a:r>
            <a:r>
              <a:rPr lang="cs-CZ" sz="2400" dirty="0" err="1"/>
              <a:t>using</a:t>
            </a:r>
            <a:r>
              <a:rPr lang="cs-CZ" sz="2400" dirty="0"/>
              <a:t> </a:t>
            </a:r>
            <a:r>
              <a:rPr lang="cs-CZ" sz="2400" dirty="0" err="1"/>
              <a:t>following</a:t>
            </a:r>
            <a:r>
              <a:rPr lang="cs-CZ" sz="2400" dirty="0"/>
              <a:t> text:</a:t>
            </a:r>
          </a:p>
          <a:p>
            <a:pPr marL="0" indent="0" algn="ctr">
              <a:buNone/>
            </a:pPr>
            <a:r>
              <a:rPr lang="cs-CZ" sz="2400" i="1" dirty="0"/>
              <a:t>Reptile </a:t>
            </a:r>
            <a:r>
              <a:rPr lang="cs-CZ" sz="2400" i="1" dirty="0" err="1"/>
              <a:t>Breeding</a:t>
            </a:r>
            <a:r>
              <a:rPr lang="cs-CZ" sz="2400" i="1" dirty="0"/>
              <a:t> </a:t>
            </a:r>
            <a:r>
              <a:rPr lang="cs-CZ" sz="2400" i="1" dirty="0" err="1" smtClean="0"/>
              <a:t>Facility</a:t>
            </a:r>
            <a:r>
              <a:rPr lang="cs-CZ" sz="2400" i="1" dirty="0" smtClean="0"/>
              <a:t> </a:t>
            </a:r>
            <a:r>
              <a:rPr lang="en-US" sz="2400" dirty="0" smtClean="0"/>
              <a:t>by</a:t>
            </a:r>
            <a:r>
              <a:rPr lang="en-US" sz="2400" dirty="0"/>
              <a:t> </a:t>
            </a:r>
            <a:r>
              <a:rPr lang="cs-CZ" sz="2400" i="1" dirty="0" err="1"/>
              <a:t>Teddi</a:t>
            </a:r>
            <a:r>
              <a:rPr lang="cs-CZ" sz="2400" i="1" dirty="0"/>
              <a:t> </a:t>
            </a:r>
            <a:r>
              <a:rPr lang="cs-CZ" sz="2400" i="1" dirty="0" err="1" smtClean="0"/>
              <a:t>Fishman</a:t>
            </a:r>
            <a:r>
              <a:rPr lang="cs-CZ" sz="2400" i="1" dirty="0" smtClean="0"/>
              <a:t> &amp; </a:t>
            </a:r>
            <a:r>
              <a:rPr lang="cs-CZ" sz="2400" i="1" dirty="0"/>
              <a:t>Dita Dlabolová</a:t>
            </a:r>
          </a:p>
          <a:p>
            <a:pPr marL="0" indent="0" algn="ctr">
              <a:buNone/>
            </a:pPr>
            <a:r>
              <a:rPr lang="en-US" sz="2400" i="1" dirty="0"/>
              <a:t> </a:t>
            </a:r>
            <a:r>
              <a:rPr lang="en-US" sz="2400" dirty="0"/>
              <a:t>is licensed under a </a:t>
            </a:r>
            <a:r>
              <a:rPr lang="en-US" sz="2400" dirty="0">
                <a:hlinkClick r:id="rId4"/>
              </a:rPr>
              <a:t>Creative Commons Attribution 4.0 International License</a:t>
            </a:r>
            <a:r>
              <a:rPr lang="en-US" sz="2400" dirty="0"/>
              <a:t>.</a:t>
            </a:r>
            <a:endParaRPr lang="cs-CZ" sz="2400" dirty="0"/>
          </a:p>
        </p:txBody>
      </p:sp>
      <p:pic>
        <p:nvPicPr>
          <p:cNvPr id="15" name="Picture 16" descr="VÃ½sledek obrÃ¡zku pro cc by icon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26720" y="1314208"/>
            <a:ext cx="1490559" cy="525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77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EB32721-E116-D144-8DD0-8490169A2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document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2F124659-B4C4-2C40-BC2A-4B5B047D7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document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 smtClean="0"/>
              <a:t>real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r>
              <a:rPr lang="cs-CZ" dirty="0" smtClean="0"/>
              <a:t> </a:t>
            </a:r>
            <a:r>
              <a:rPr lang="cs-CZ" dirty="0" err="1"/>
              <a:t>example</a:t>
            </a:r>
            <a:r>
              <a:rPr lang="cs-CZ" dirty="0"/>
              <a:t> </a:t>
            </a:r>
            <a:r>
              <a:rPr lang="cs-CZ" dirty="0" err="1"/>
              <a:t>illustrating</a:t>
            </a:r>
            <a:r>
              <a:rPr lang="cs-CZ" dirty="0"/>
              <a:t> </a:t>
            </a:r>
            <a:r>
              <a:rPr lang="cs-CZ" dirty="0" err="1"/>
              <a:t>importance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values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academic</a:t>
            </a:r>
            <a:r>
              <a:rPr lang="cs-CZ" dirty="0"/>
              <a:t> integrity in </a:t>
            </a:r>
            <a:r>
              <a:rPr lang="cs-CZ" dirty="0" err="1"/>
              <a:t>professional</a:t>
            </a:r>
            <a:r>
              <a:rPr lang="cs-CZ" dirty="0"/>
              <a:t> </a:t>
            </a:r>
            <a:r>
              <a:rPr lang="cs-CZ" dirty="0" err="1"/>
              <a:t>life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created</a:t>
            </a:r>
            <a:r>
              <a:rPr lang="cs-CZ" dirty="0"/>
              <a:t> as a part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en-US" i="1" dirty="0"/>
              <a:t>Toolkit for cross-sector cooperation in terms of academic integrity</a:t>
            </a:r>
            <a:r>
              <a:rPr lang="en-US" dirty="0"/>
              <a:t> within Erasmus+ project.</a:t>
            </a:r>
          </a:p>
          <a:p>
            <a:pPr marL="0" indent="0">
              <a:buNone/>
            </a:pPr>
            <a:r>
              <a:rPr lang="en-US" dirty="0"/>
              <a:t>It is a ready-to-use case study accompanied with didactic notes and discussion questions and/or other tasks for the audience. </a:t>
            </a:r>
          </a:p>
          <a:p>
            <a:pPr marL="0" indent="0">
              <a:buNone/>
            </a:pPr>
            <a:r>
              <a:rPr lang="en-US" dirty="0"/>
              <a:t>Find more case studies in </a:t>
            </a:r>
            <a:r>
              <a:rPr lang="en-US" dirty="0">
                <a:hlinkClick r:id="rId2"/>
              </a:rPr>
              <a:t>ENAI database of educational materials</a:t>
            </a:r>
            <a:r>
              <a:rPr lang="en-US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7063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information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Target audience</a:t>
            </a:r>
            <a:r>
              <a:rPr lang="cs-CZ" dirty="0" smtClean="0"/>
              <a:t>: </a:t>
            </a:r>
            <a:r>
              <a:rPr lang="cs-CZ" dirty="0" err="1" smtClean="0"/>
              <a:t>pupils</a:t>
            </a:r>
            <a:r>
              <a:rPr lang="cs-CZ" dirty="0" smtClean="0"/>
              <a:t>, </a:t>
            </a:r>
            <a:r>
              <a:rPr lang="cs-CZ" dirty="0" err="1" smtClean="0"/>
              <a:t>participants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pro</a:t>
            </a:r>
            <a:r>
              <a:rPr lang="en-US" dirty="0" err="1" smtClean="0"/>
              <a:t>fessional</a:t>
            </a:r>
            <a:r>
              <a:rPr lang="en-US" dirty="0" smtClean="0"/>
              <a:t> training (preferably, but not necessary in biology/work with animals)</a:t>
            </a:r>
            <a:r>
              <a:rPr lang="cs-CZ" dirty="0" smtClean="0"/>
              <a:t> </a:t>
            </a:r>
            <a:endParaRPr lang="en-US" dirty="0" smtClean="0"/>
          </a:p>
          <a:p>
            <a:r>
              <a:rPr lang="en-US" b="1" dirty="0" smtClean="0"/>
              <a:t>Summary</a:t>
            </a:r>
            <a:r>
              <a:rPr lang="cs-CZ" dirty="0" smtClean="0"/>
              <a:t>:</a:t>
            </a:r>
            <a:r>
              <a:rPr lang="en-US" dirty="0"/>
              <a:t> missing important part of the education due to cheating causing fail in professional </a:t>
            </a:r>
            <a:r>
              <a:rPr lang="en-US" dirty="0" smtClean="0"/>
              <a:t>life</a:t>
            </a:r>
          </a:p>
          <a:p>
            <a:r>
              <a:rPr lang="en-US" b="1" dirty="0" smtClean="0"/>
              <a:t>Objective</a:t>
            </a:r>
            <a:r>
              <a:rPr lang="cs-CZ" dirty="0" smtClean="0"/>
              <a:t>: </a:t>
            </a:r>
            <a:r>
              <a:rPr lang="cs-CZ" dirty="0" err="1" smtClean="0"/>
              <a:t>become</a:t>
            </a:r>
            <a:r>
              <a:rPr lang="cs-CZ" dirty="0" smtClean="0"/>
              <a:t> </a:t>
            </a:r>
            <a:r>
              <a:rPr lang="cs-CZ" dirty="0" err="1" smtClean="0"/>
              <a:t>conscious</a:t>
            </a:r>
            <a:r>
              <a:rPr lang="cs-CZ" dirty="0" smtClean="0"/>
              <a:t> </a:t>
            </a:r>
            <a:r>
              <a:rPr lang="en-US" dirty="0" smtClean="0"/>
              <a:t>possible </a:t>
            </a:r>
            <a:r>
              <a:rPr lang="en-US" dirty="0"/>
              <a:t>consequences of </a:t>
            </a:r>
            <a:r>
              <a:rPr lang="en-US" dirty="0" smtClean="0"/>
              <a:t>missing </a:t>
            </a:r>
            <a:r>
              <a:rPr lang="en-US" dirty="0"/>
              <a:t>some skill and </a:t>
            </a:r>
            <a:r>
              <a:rPr lang="en-US" dirty="0" smtClean="0"/>
              <a:t>knowledge</a:t>
            </a:r>
            <a:r>
              <a:rPr lang="cs-CZ" dirty="0" smtClean="0"/>
              <a:t> </a:t>
            </a:r>
            <a:r>
              <a:rPr lang="cs-CZ" dirty="0" err="1" smtClean="0"/>
              <a:t>which</a:t>
            </a:r>
            <a:r>
              <a:rPr lang="cs-CZ" dirty="0" smtClean="0"/>
              <a:t> are </a:t>
            </a:r>
            <a:r>
              <a:rPr lang="cs-CZ" dirty="0" err="1" smtClean="0"/>
              <a:t>important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given</a:t>
            </a:r>
            <a:r>
              <a:rPr lang="cs-CZ" dirty="0" smtClean="0"/>
              <a:t> </a:t>
            </a:r>
            <a:r>
              <a:rPr lang="cs-CZ" dirty="0" err="1" smtClean="0"/>
              <a:t>profession</a:t>
            </a:r>
            <a:endParaRPr lang="en-US" dirty="0" smtClean="0"/>
          </a:p>
          <a:p>
            <a:r>
              <a:rPr lang="en-US" b="1" dirty="0" smtClean="0"/>
              <a:t>Length</a:t>
            </a:r>
            <a:r>
              <a:rPr lang="cs-CZ" dirty="0" smtClean="0"/>
              <a:t>:</a:t>
            </a:r>
            <a:r>
              <a:rPr lang="en-US" dirty="0" smtClean="0"/>
              <a:t> 10 minutes</a:t>
            </a:r>
          </a:p>
        </p:txBody>
      </p:sp>
    </p:spTree>
    <p:extLst>
      <p:ext uri="{BB962C8B-B14F-4D97-AF65-F5344CB8AC3E}">
        <p14:creationId xmlns:p14="http://schemas.microsoft.com/office/powerpoint/2010/main" val="248795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Janice enjoyed most of her job working for a reptile-breeding facility, especially the snakes and lizards, but during training, she was quite bored, and did not pay attention, to the trainings regarding the (slow, sluggish) turtles. 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She </a:t>
            </a:r>
            <a:r>
              <a:rPr lang="en-US" dirty="0"/>
              <a:t>simply obtained the answers to the tests on the turtle section from a friend who had taken the test the year before. </a:t>
            </a:r>
          </a:p>
        </p:txBody>
      </p:sp>
      <p:pic>
        <p:nvPicPr>
          <p:cNvPr id="1028" name="Picture 4" descr="https://lh3.googleusercontent.com/6IuwpzeoBZy63M1ZNGqMxoi2AZw9h5DFZNdo8ItCR8nFUcL9Wg1FceWGatJICy_YPmD9iOqUhSlp5bJr6e72cHXm2LD0ysm7lM3Kyw46EDxmyf-vVoEHelghO6Ycz0RBiKI0q1jeI9LgxBMpqCdR34asc7CBBMBr-VaDzvmgE6tz8Tg5z_6q1vgPsgvST2x-QGjepG3J3YsazKbZGnxXaLyRk6Op-VSfvirGwnnozifrU9iCtuEWVWwaGTAukrL1UlMNhToQA8t_DjWqIlSYfEXTUuq_XllHJQ8s2Out8YJylNNdaBgjzhRGmeMsEryrTejig5Voko7jgg2q1PQb4_5OtWH_C4QqJ43k0eHvWkjmBs92gTJUsnLBftFMcdjEXVf5EhOVhAwUI-qBEaQ7vxC3mp-9Ab46tefbNETy74S7KvXPKt-eNl3S2433-NoC_ykrVy1JPjOAhv5znAISgkyCae6aEvr-SjqpOggc1PWyOJXLi0ulKRA73H5TiEME9ytUUeXjwpmAxKqqRqCjr4I6_ia8jlRO_-_sXyrTIsZz44UabbD9Fv9kNq37irCmpNlN1KvAsQSV6B_yFJsm_n64L7IAoJUhpcntv3s01gf-YmYZm86t8TNwHYox_Wi3Be-m7K-SmzvKCPahXHoKthdZKeu7DW6yTRwlKcMu6URsN0EYOiM-69Qj=w876-h657-no"/>
          <p:cNvPicPr>
            <a:picLocks noGrp="1" noChangeAspect="1" noChangeArrowheads="1"/>
          </p:cNvPicPr>
          <p:nvPr>
            <p:ph idx="13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11041" y="1303265"/>
            <a:ext cx="4632960" cy="3474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445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16560" y="304800"/>
            <a:ext cx="8276336" cy="4327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When spring arrived and the facility became busy,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/>
              <a:t>she </a:t>
            </a:r>
            <a:r>
              <a:rPr lang="en-US" dirty="0"/>
              <a:t>cared for the turtles just as she did for the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/>
              <a:t>lizards </a:t>
            </a:r>
            <a:r>
              <a:rPr lang="en-US" dirty="0"/>
              <a:t>and snakes, not realizing that the sex of hatching turtles is determined by the temperature at which they incubate.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/>
              <a:t>Subsequently</a:t>
            </a:r>
            <a:r>
              <a:rPr lang="en-US" dirty="0"/>
              <a:t>, every one of the year's turtle hatchlings were born </a:t>
            </a:r>
            <a:r>
              <a:rPr lang="en-US" dirty="0" smtClean="0"/>
              <a:t>male—which</a:t>
            </a:r>
            <a:r>
              <a:rPr lang="cs-CZ" dirty="0" smtClean="0"/>
              <a:t> </a:t>
            </a:r>
            <a:r>
              <a:rPr lang="en-US" dirty="0" smtClean="0"/>
              <a:t>meant </a:t>
            </a:r>
            <a:r>
              <a:rPr lang="en-US" dirty="0"/>
              <a:t>that the reptile facility was unable to fill any orders for sexed pairs of turtles. </a:t>
            </a:r>
          </a:p>
        </p:txBody>
      </p:sp>
    </p:spTree>
    <p:extLst>
      <p:ext uri="{BB962C8B-B14F-4D97-AF65-F5344CB8AC3E}">
        <p14:creationId xmlns:p14="http://schemas.microsoft.com/office/powerpoint/2010/main" val="301415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3"/>
          </p:nvPr>
        </p:nvSpPr>
        <p:spPr>
          <a:xfrm>
            <a:off x="4257446" y="1389888"/>
            <a:ext cx="4459834" cy="3252995"/>
          </a:xfrm>
        </p:spPr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consequences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facility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did</a:t>
            </a:r>
            <a:r>
              <a:rPr lang="cs-CZ" dirty="0" smtClean="0"/>
              <a:t> </a:t>
            </a:r>
            <a:r>
              <a:rPr lang="cs-CZ" dirty="0" err="1" smtClean="0"/>
              <a:t>Janice</a:t>
            </a:r>
            <a:r>
              <a:rPr lang="cs-CZ" dirty="0" smtClean="0"/>
              <a:t> </a:t>
            </a:r>
            <a:r>
              <a:rPr lang="cs-CZ" dirty="0" err="1" smtClean="0"/>
              <a:t>supervisor</a:t>
            </a:r>
            <a:r>
              <a:rPr lang="cs-CZ" dirty="0" smtClean="0"/>
              <a:t> do </a:t>
            </a:r>
            <a:r>
              <a:rPr lang="cs-CZ" dirty="0" err="1" smtClean="0"/>
              <a:t>when</a:t>
            </a:r>
            <a:r>
              <a:rPr lang="cs-CZ" dirty="0" smtClean="0"/>
              <a:t> he </a:t>
            </a:r>
            <a:r>
              <a:rPr lang="cs-CZ" dirty="0" err="1" smtClean="0"/>
              <a:t>realized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Janice</a:t>
            </a:r>
            <a:r>
              <a:rPr lang="cs-CZ" dirty="0" smtClean="0"/>
              <a:t> </a:t>
            </a:r>
            <a:r>
              <a:rPr lang="cs-CZ" dirty="0" err="1" smtClean="0"/>
              <a:t>did</a:t>
            </a:r>
            <a:r>
              <a:rPr lang="cs-CZ" dirty="0" smtClean="0"/>
              <a:t> not </a:t>
            </a:r>
            <a:r>
              <a:rPr lang="cs-CZ" dirty="0" err="1" smtClean="0"/>
              <a:t>varied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temperature</a:t>
            </a:r>
            <a:r>
              <a:rPr lang="cs-CZ" dirty="0" smtClean="0"/>
              <a:t>?</a:t>
            </a:r>
            <a:endParaRPr lang="cs-CZ" dirty="0"/>
          </a:p>
        </p:txBody>
      </p:sp>
      <p:pic>
        <p:nvPicPr>
          <p:cNvPr id="4" name="Picture 4" descr="https://lh3.googleusercontent.com/6IuwpzeoBZy63M1ZNGqMxoi2AZw9h5DFZNdo8ItCR8nFUcL9Wg1FceWGatJICy_YPmD9iOqUhSlp5bJr6e72cHXm2LD0ysm7lM3Kyw46EDxmyf-vVoEHelghO6Ycz0RBiKI0q1jeI9LgxBMpqCdR34asc7CBBMBr-VaDzvmgE6tz8Tg5z_6q1vgPsgvST2x-QGjepG3J3YsazKbZGnxXaLyRk6Op-VSfvirGwnnozifrU9iCtuEWVWwaGTAukrL1UlMNhToQA8t_DjWqIlSYfEXTUuq_XllHJQ8s2Out8YJylNNdaBgjzhRGmeMsEryrTejig5Voko7jgg2q1PQb4_5OtWH_C4QqJ43k0eHvWkjmBs92gTJUsnLBftFMcdjEXVf5EhOVhAwUI-qBEaQ7vxC3mp-9Ab46tefbNETy74S7KvXPKt-eNl3S2433-NoC_ykrVy1JPjOAhv5znAISgkyCae6aEvr-SjqpOggc1PWyOJXLi0ulKRA73H5TiEME9ytUUeXjwpmAxKqqRqCjr4I6_ia8jlRO_-_sXyrTIsZz44UabbD9Fv9kNq37irCmpNlN1KvAsQSV6B_yFJsm_n64L7IAoJUhpcntv3s01gf-YmYZm86t8TNwHYox_Wi3Be-m7K-SmzvKCPahXHoKthdZKeu7DW6yTRwlKcMu6URsN0EYOiM-69Qj=w876-h657-no"/>
          <p:cNvPicPr>
            <a:picLocks noGrp="1" noChangeAspect="1" noChangeArrowheads="1"/>
          </p:cNvPicPr>
          <p:nvPr>
            <p:ph idx="1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790041"/>
            <a:ext cx="4135438" cy="3101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3065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end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When her supervisor realized that she had not varied the temperature, Janice was terminated and her last paychecks were withheld to cover part of the damages.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443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Questions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discussions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students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was the cause of the problem?</a:t>
            </a:r>
          </a:p>
          <a:p>
            <a:r>
              <a:rPr lang="en-US" dirty="0" smtClean="0"/>
              <a:t>What could have been done to prevent it?</a:t>
            </a:r>
            <a:endParaRPr lang="cs-CZ" dirty="0" smtClean="0"/>
          </a:p>
          <a:p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could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trainer</a:t>
            </a:r>
            <a:r>
              <a:rPr lang="cs-CZ" dirty="0" smtClean="0"/>
              <a:t> </a:t>
            </a:r>
            <a:r>
              <a:rPr lang="cs-CZ" dirty="0" err="1" smtClean="0"/>
              <a:t>motivate</a:t>
            </a:r>
            <a:r>
              <a:rPr lang="cs-CZ" dirty="0" smtClean="0"/>
              <a:t> </a:t>
            </a:r>
            <a:r>
              <a:rPr lang="cs-CZ" dirty="0" err="1" smtClean="0"/>
              <a:t>students</a:t>
            </a:r>
            <a:r>
              <a:rPr lang="cs-CZ" dirty="0" smtClean="0"/>
              <a:t> </a:t>
            </a:r>
            <a:r>
              <a:rPr lang="cs-CZ" dirty="0" err="1" smtClean="0"/>
              <a:t>who</a:t>
            </a:r>
            <a:r>
              <a:rPr lang="cs-CZ" dirty="0" smtClean="0"/>
              <a:t> are not </a:t>
            </a:r>
            <a:r>
              <a:rPr lang="cs-CZ" dirty="0" err="1" smtClean="0"/>
              <a:t>interested</a:t>
            </a:r>
            <a:r>
              <a:rPr lang="cs-CZ" dirty="0" smtClean="0"/>
              <a:t> in </a:t>
            </a:r>
            <a:r>
              <a:rPr lang="cs-CZ" dirty="0" err="1" smtClean="0"/>
              <a:t>turtles</a:t>
            </a:r>
            <a:r>
              <a:rPr lang="cs-CZ" dirty="0" smtClean="0"/>
              <a:t>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073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Message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Story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Even</a:t>
            </a:r>
            <a:r>
              <a:rPr lang="cs-CZ" dirty="0" smtClean="0"/>
              <a:t> </a:t>
            </a:r>
            <a:r>
              <a:rPr lang="cs-CZ" dirty="0" err="1" smtClean="0"/>
              <a:t>when</a:t>
            </a:r>
            <a:r>
              <a:rPr lang="cs-CZ" dirty="0" smtClean="0"/>
              <a:t> </a:t>
            </a:r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parts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r>
              <a:rPr lang="cs-CZ" dirty="0" smtClean="0"/>
              <a:t> are </a:t>
            </a:r>
            <a:r>
              <a:rPr lang="cs-CZ" dirty="0" err="1" smtClean="0"/>
              <a:t>boring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and </a:t>
            </a:r>
            <a:r>
              <a:rPr lang="cs-CZ" dirty="0" err="1" smtClean="0"/>
              <a:t>seem</a:t>
            </a:r>
            <a:r>
              <a:rPr lang="cs-CZ" dirty="0" smtClean="0"/>
              <a:t> not 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interesting</a:t>
            </a:r>
            <a:r>
              <a:rPr lang="cs-CZ" dirty="0" smtClean="0"/>
              <a:t>,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might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very </a:t>
            </a:r>
            <a:r>
              <a:rPr lang="cs-CZ" dirty="0" err="1" smtClean="0"/>
              <a:t>crucial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practice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247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nai">
  <a:themeElements>
    <a:clrScheme name="ENAI">
      <a:dk1>
        <a:srgbClr val="484749"/>
      </a:dk1>
      <a:lt1>
        <a:sysClr val="window" lastClr="FFFFFF"/>
      </a:lt1>
      <a:dk2>
        <a:srgbClr val="44546A"/>
      </a:dk2>
      <a:lt2>
        <a:srgbClr val="E7E6E6"/>
      </a:lt2>
      <a:accent1>
        <a:srgbClr val="009999"/>
      </a:accent1>
      <a:accent2>
        <a:srgbClr val="FFD242"/>
      </a:accent2>
      <a:accent3>
        <a:srgbClr val="EB5F9B"/>
      </a:accent3>
      <a:accent4>
        <a:srgbClr val="88868A"/>
      </a:accent4>
      <a:accent5>
        <a:srgbClr val="91C7B1"/>
      </a:accent5>
      <a:accent6>
        <a:srgbClr val="009999"/>
      </a:accent6>
      <a:hlink>
        <a:srgbClr val="009999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enai</Template>
  <TotalTime>1757</TotalTime>
  <Words>460</Words>
  <Application>Microsoft Office PowerPoint</Application>
  <PresentationFormat>Předvádění na obrazovce (16:9)</PresentationFormat>
  <Paragraphs>50</Paragraphs>
  <Slides>11</Slides>
  <Notes>8</Notes>
  <HiddenSlides>1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enai</vt:lpstr>
      <vt:lpstr>Reptile Breeding Facility</vt:lpstr>
      <vt:lpstr>About this document</vt:lpstr>
      <vt:lpstr>Basic information</vt:lpstr>
      <vt:lpstr>Prezentace aplikace PowerPoint</vt:lpstr>
      <vt:lpstr>Prezentace aplikace PowerPoint</vt:lpstr>
      <vt:lpstr>Prezentace aplikace PowerPoint</vt:lpstr>
      <vt:lpstr>The end</vt:lpstr>
      <vt:lpstr>Questions for discussions for students</vt:lpstr>
      <vt:lpstr>Message of the Story</vt:lpstr>
      <vt:lpstr>Author &amp; Contact Information</vt:lpstr>
      <vt:lpstr>License Information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didl</dc:creator>
  <cp:lastModifiedBy>Dita Dlabolová</cp:lastModifiedBy>
  <cp:revision>121</cp:revision>
  <dcterms:created xsi:type="dcterms:W3CDTF">2016-09-26T15:05:02Z</dcterms:created>
  <dcterms:modified xsi:type="dcterms:W3CDTF">2019-05-07T12:23:01Z</dcterms:modified>
</cp:coreProperties>
</file>