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708" r:id="rId2"/>
  </p:sldMasterIdLst>
  <p:notesMasterIdLst>
    <p:notesMasterId r:id="rId47"/>
  </p:notesMasterIdLst>
  <p:sldIdLst>
    <p:sldId id="309" r:id="rId3"/>
    <p:sldId id="356" r:id="rId4"/>
    <p:sldId id="337" r:id="rId5"/>
    <p:sldId id="349" r:id="rId6"/>
    <p:sldId id="350" r:id="rId7"/>
    <p:sldId id="351" r:id="rId8"/>
    <p:sldId id="352" r:id="rId9"/>
    <p:sldId id="382" r:id="rId10"/>
    <p:sldId id="318" r:id="rId11"/>
    <p:sldId id="321" r:id="rId12"/>
    <p:sldId id="319" r:id="rId13"/>
    <p:sldId id="336" r:id="rId14"/>
    <p:sldId id="320" r:id="rId15"/>
    <p:sldId id="357" r:id="rId16"/>
    <p:sldId id="377" r:id="rId17"/>
    <p:sldId id="358" r:id="rId18"/>
    <p:sldId id="359" r:id="rId19"/>
    <p:sldId id="360" r:id="rId20"/>
    <p:sldId id="361" r:id="rId21"/>
    <p:sldId id="362" r:id="rId22"/>
    <p:sldId id="383" r:id="rId23"/>
    <p:sldId id="384" r:id="rId24"/>
    <p:sldId id="385" r:id="rId25"/>
    <p:sldId id="386" r:id="rId26"/>
    <p:sldId id="346" r:id="rId27"/>
    <p:sldId id="378" r:id="rId28"/>
    <p:sldId id="379" r:id="rId29"/>
    <p:sldId id="387" r:id="rId30"/>
    <p:sldId id="388" r:id="rId31"/>
    <p:sldId id="389" r:id="rId32"/>
    <p:sldId id="340" r:id="rId33"/>
    <p:sldId id="338" r:id="rId34"/>
    <p:sldId id="348" r:id="rId35"/>
    <p:sldId id="322" r:id="rId36"/>
    <p:sldId id="344" r:id="rId37"/>
    <p:sldId id="341" r:id="rId38"/>
    <p:sldId id="355" r:id="rId39"/>
    <p:sldId id="345" r:id="rId40"/>
    <p:sldId id="376" r:id="rId41"/>
    <p:sldId id="279" r:id="rId42"/>
    <p:sldId id="303" r:id="rId43"/>
    <p:sldId id="390" r:id="rId44"/>
    <p:sldId id="329" r:id="rId45"/>
    <p:sldId id="381" r:id="rId46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8EFAF8DB-A969-4135-B19A-87D8D207BB21}">
          <p14:sldIdLst>
            <p14:sldId id="309"/>
            <p14:sldId id="356"/>
            <p14:sldId id="337"/>
            <p14:sldId id="349"/>
            <p14:sldId id="350"/>
            <p14:sldId id="351"/>
            <p14:sldId id="352"/>
            <p14:sldId id="382"/>
            <p14:sldId id="318"/>
            <p14:sldId id="321"/>
            <p14:sldId id="319"/>
            <p14:sldId id="336"/>
            <p14:sldId id="320"/>
            <p14:sldId id="357"/>
            <p14:sldId id="377"/>
            <p14:sldId id="358"/>
            <p14:sldId id="359"/>
            <p14:sldId id="360"/>
            <p14:sldId id="361"/>
            <p14:sldId id="362"/>
            <p14:sldId id="383"/>
            <p14:sldId id="384"/>
            <p14:sldId id="385"/>
            <p14:sldId id="386"/>
            <p14:sldId id="346"/>
            <p14:sldId id="378"/>
            <p14:sldId id="379"/>
            <p14:sldId id="387"/>
            <p14:sldId id="388"/>
            <p14:sldId id="389"/>
            <p14:sldId id="340"/>
            <p14:sldId id="338"/>
            <p14:sldId id="348"/>
            <p14:sldId id="322"/>
            <p14:sldId id="344"/>
            <p14:sldId id="341"/>
            <p14:sldId id="355"/>
            <p14:sldId id="345"/>
            <p14:sldId id="376"/>
            <p14:sldId id="279"/>
            <p14:sldId id="303"/>
            <p14:sldId id="390"/>
            <p14:sldId id="329"/>
            <p14:sldId id="3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840">
          <p15:clr>
            <a:srgbClr val="A4A3A4"/>
          </p15:clr>
        </p15:guide>
        <p15:guide id="4" orient="horz" pos="1620">
          <p15:clr>
            <a:srgbClr val="A4A3A4"/>
          </p15:clr>
        </p15:guide>
        <p15:guide id="5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116" autoAdjust="0"/>
    <p:restoredTop sz="86446" autoAdjust="0"/>
  </p:normalViewPr>
  <p:slideViewPr>
    <p:cSldViewPr snapToGrid="0">
      <p:cViewPr varScale="1">
        <p:scale>
          <a:sx n="145" d="100"/>
          <a:sy n="145" d="100"/>
        </p:scale>
        <p:origin x="168" y="120"/>
      </p:cViewPr>
      <p:guideLst>
        <p:guide orient="horz" pos="2160"/>
        <p:guide pos="2880"/>
        <p:guide pos="3840"/>
        <p:guide orient="horz" pos="1620"/>
        <p:guide pos="2160"/>
      </p:guideLst>
    </p:cSldViewPr>
  </p:slideViewPr>
  <p:outlineViewPr>
    <p:cViewPr>
      <p:scale>
        <a:sx n="33" d="100"/>
        <a:sy n="33" d="100"/>
      </p:scale>
      <p:origin x="0" y="-1162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22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ATA\Mendelu\Granty\2016%20CoE%20Balkan\Results\Cases-IPPHEAE-SEEPPAI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ATA\Mendelu\Granty\2016%20CoE%20Balkan\Results\Cases-IPPHEAE-SEEPPAI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 cleaned'!$J$1</c:f>
              <c:strCache>
                <c:ptCount val="1"/>
                <c:pt idx="0">
                  <c:v>Serious plagiarism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'A cleaned'!$I$2:$I$27</c:f>
              <c:strCache>
                <c:ptCount val="26"/>
                <c:pt idx="0">
                  <c:v>Malta</c:v>
                </c:pt>
                <c:pt idx="1">
                  <c:v>Ireland</c:v>
                </c:pt>
                <c:pt idx="2">
                  <c:v>Slovakia</c:v>
                </c:pt>
                <c:pt idx="3">
                  <c:v>Germany</c:v>
                </c:pt>
                <c:pt idx="4">
                  <c:v>Austria</c:v>
                </c:pt>
                <c:pt idx="5">
                  <c:v>Croatia</c:v>
                </c:pt>
                <c:pt idx="6">
                  <c:v>Czech Rep.</c:v>
                </c:pt>
                <c:pt idx="7">
                  <c:v>Bosnia and Herzegovina</c:v>
                </c:pt>
                <c:pt idx="8">
                  <c:v>United Kingdom</c:v>
                </c:pt>
                <c:pt idx="9">
                  <c:v>Montenegro</c:v>
                </c:pt>
                <c:pt idx="10">
                  <c:v>Poland</c:v>
                </c:pt>
                <c:pt idx="11">
                  <c:v>France</c:v>
                </c:pt>
                <c:pt idx="12">
                  <c:v>Portugal</c:v>
                </c:pt>
                <c:pt idx="13">
                  <c:v>Serbia</c:v>
                </c:pt>
                <c:pt idx="14">
                  <c:v>Finland</c:v>
                </c:pt>
                <c:pt idx="15">
                  <c:v>Slovenia</c:v>
                </c:pt>
                <c:pt idx="16">
                  <c:v>Romania</c:v>
                </c:pt>
                <c:pt idx="17">
                  <c:v>Greece</c:v>
                </c:pt>
                <c:pt idx="18">
                  <c:v>Cyprus</c:v>
                </c:pt>
                <c:pt idx="19">
                  <c:v>Spain</c:v>
                </c:pt>
                <c:pt idx="20">
                  <c:v>Albania</c:v>
                </c:pt>
                <c:pt idx="21">
                  <c:v>Latvia</c:v>
                </c:pt>
                <c:pt idx="22">
                  <c:v>Estonia</c:v>
                </c:pt>
                <c:pt idx="23">
                  <c:v>Lithuania</c:v>
                </c:pt>
                <c:pt idx="24">
                  <c:v>Macedonia</c:v>
                </c:pt>
                <c:pt idx="25">
                  <c:v>Bulgaria</c:v>
                </c:pt>
              </c:strCache>
            </c:strRef>
          </c:cat>
          <c:val>
            <c:numRef>
              <c:f>'A cleaned'!$J$2:$J$27</c:f>
              <c:numCache>
                <c:formatCode>0%</c:formatCode>
                <c:ptCount val="26"/>
                <c:pt idx="0">
                  <c:v>0.87323943661971826</c:v>
                </c:pt>
                <c:pt idx="1">
                  <c:v>0.85185185185185186</c:v>
                </c:pt>
                <c:pt idx="2">
                  <c:v>0.81538461538461537</c:v>
                </c:pt>
                <c:pt idx="3">
                  <c:v>0.82978723404255317</c:v>
                </c:pt>
                <c:pt idx="4">
                  <c:v>0.83612662942271876</c:v>
                </c:pt>
                <c:pt idx="5">
                  <c:v>0.75</c:v>
                </c:pt>
                <c:pt idx="6">
                  <c:v>0.72910662824207495</c:v>
                </c:pt>
                <c:pt idx="7">
                  <c:v>0.74193548387096775</c:v>
                </c:pt>
                <c:pt idx="8">
                  <c:v>0.72839506172839508</c:v>
                </c:pt>
                <c:pt idx="9">
                  <c:v>0.70588235294117652</c:v>
                </c:pt>
                <c:pt idx="10">
                  <c:v>0.66019417475728159</c:v>
                </c:pt>
                <c:pt idx="11">
                  <c:v>0.5546875</c:v>
                </c:pt>
                <c:pt idx="12">
                  <c:v>0.73770491803278693</c:v>
                </c:pt>
                <c:pt idx="13">
                  <c:v>0.90476190476190477</c:v>
                </c:pt>
                <c:pt idx="14">
                  <c:v>0.78658536585365857</c:v>
                </c:pt>
                <c:pt idx="15">
                  <c:v>0.66666666666666663</c:v>
                </c:pt>
                <c:pt idx="16">
                  <c:v>0.67612293144208035</c:v>
                </c:pt>
                <c:pt idx="17">
                  <c:v>0.5625</c:v>
                </c:pt>
                <c:pt idx="18">
                  <c:v>0.60191082802547768</c:v>
                </c:pt>
                <c:pt idx="19">
                  <c:v>0.71830985915492962</c:v>
                </c:pt>
                <c:pt idx="20">
                  <c:v>0.5714285714285714</c:v>
                </c:pt>
                <c:pt idx="21">
                  <c:v>0.5625</c:v>
                </c:pt>
                <c:pt idx="22">
                  <c:v>0.72340425531914898</c:v>
                </c:pt>
                <c:pt idx="23">
                  <c:v>0.41739130434782606</c:v>
                </c:pt>
                <c:pt idx="24">
                  <c:v>0.66666666666666663</c:v>
                </c:pt>
                <c:pt idx="25">
                  <c:v>0.60227272727272729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13-45A4-A328-F181136F2FF3}"/>
            </c:ext>
          </c:extLst>
        </c:ser>
        <c:ser>
          <c:idx val="1"/>
          <c:order val="1"/>
          <c:tx>
            <c:strRef>
              <c:f>'A cleaned'!$K$1</c:f>
              <c:strCache>
                <c:ptCount val="1"/>
                <c:pt idx="0">
                  <c:v>Plagiarism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'A cleaned'!$I$2:$I$27</c:f>
              <c:strCache>
                <c:ptCount val="26"/>
                <c:pt idx="0">
                  <c:v>Malta</c:v>
                </c:pt>
                <c:pt idx="1">
                  <c:v>Ireland</c:v>
                </c:pt>
                <c:pt idx="2">
                  <c:v>Slovakia</c:v>
                </c:pt>
                <c:pt idx="3">
                  <c:v>Germany</c:v>
                </c:pt>
                <c:pt idx="4">
                  <c:v>Austria</c:v>
                </c:pt>
                <c:pt idx="5">
                  <c:v>Croatia</c:v>
                </c:pt>
                <c:pt idx="6">
                  <c:v>Czech Rep.</c:v>
                </c:pt>
                <c:pt idx="7">
                  <c:v>Bosnia and Herzegovina</c:v>
                </c:pt>
                <c:pt idx="8">
                  <c:v>United Kingdom</c:v>
                </c:pt>
                <c:pt idx="9">
                  <c:v>Montenegro</c:v>
                </c:pt>
                <c:pt idx="10">
                  <c:v>Poland</c:v>
                </c:pt>
                <c:pt idx="11">
                  <c:v>France</c:v>
                </c:pt>
                <c:pt idx="12">
                  <c:v>Portugal</c:v>
                </c:pt>
                <c:pt idx="13">
                  <c:v>Serbia</c:v>
                </c:pt>
                <c:pt idx="14">
                  <c:v>Finland</c:v>
                </c:pt>
                <c:pt idx="15">
                  <c:v>Slovenia</c:v>
                </c:pt>
                <c:pt idx="16">
                  <c:v>Romania</c:v>
                </c:pt>
                <c:pt idx="17">
                  <c:v>Greece</c:v>
                </c:pt>
                <c:pt idx="18">
                  <c:v>Cyprus</c:v>
                </c:pt>
                <c:pt idx="19">
                  <c:v>Spain</c:v>
                </c:pt>
                <c:pt idx="20">
                  <c:v>Albania</c:v>
                </c:pt>
                <c:pt idx="21">
                  <c:v>Latvia</c:v>
                </c:pt>
                <c:pt idx="22">
                  <c:v>Estonia</c:v>
                </c:pt>
                <c:pt idx="23">
                  <c:v>Lithuania</c:v>
                </c:pt>
                <c:pt idx="24">
                  <c:v>Macedonia</c:v>
                </c:pt>
                <c:pt idx="25">
                  <c:v>Bulgaria</c:v>
                </c:pt>
              </c:strCache>
            </c:strRef>
          </c:cat>
          <c:val>
            <c:numRef>
              <c:f>'A cleaned'!$K$2:$K$27</c:f>
              <c:numCache>
                <c:formatCode>0%</c:formatCode>
                <c:ptCount val="26"/>
                <c:pt idx="0">
                  <c:v>0.12676056338028169</c:v>
                </c:pt>
                <c:pt idx="1">
                  <c:v>0.13580246913580246</c:v>
                </c:pt>
                <c:pt idx="2">
                  <c:v>0.16923076923076924</c:v>
                </c:pt>
                <c:pt idx="3">
                  <c:v>0.14893617021276595</c:v>
                </c:pt>
                <c:pt idx="4">
                  <c:v>0.13966480446927373</c:v>
                </c:pt>
                <c:pt idx="5">
                  <c:v>0.21428571428571427</c:v>
                </c:pt>
                <c:pt idx="6">
                  <c:v>0.2276657060518732</c:v>
                </c:pt>
                <c:pt idx="7">
                  <c:v>0.20967741935483872</c:v>
                </c:pt>
                <c:pt idx="8">
                  <c:v>0.21296296296296297</c:v>
                </c:pt>
                <c:pt idx="9">
                  <c:v>0.23529411764705882</c:v>
                </c:pt>
                <c:pt idx="10">
                  <c:v>0.27831715210355989</c:v>
                </c:pt>
                <c:pt idx="11">
                  <c:v>0.3828125</c:v>
                </c:pt>
                <c:pt idx="12">
                  <c:v>0.19672131147540983</c:v>
                </c:pt>
                <c:pt idx="13">
                  <c:v>2.8571428571428571E-2</c:v>
                </c:pt>
                <c:pt idx="14">
                  <c:v>0.1402439024390244</c:v>
                </c:pt>
                <c:pt idx="15">
                  <c:v>0.25</c:v>
                </c:pt>
                <c:pt idx="16">
                  <c:v>0.23877068557919623</c:v>
                </c:pt>
                <c:pt idx="17">
                  <c:v>0.34375</c:v>
                </c:pt>
                <c:pt idx="18">
                  <c:v>0.30254777070063693</c:v>
                </c:pt>
                <c:pt idx="19">
                  <c:v>0.18309859154929578</c:v>
                </c:pt>
                <c:pt idx="20">
                  <c:v>0.30612244897959184</c:v>
                </c:pt>
                <c:pt idx="21">
                  <c:v>0.3125</c:v>
                </c:pt>
                <c:pt idx="22">
                  <c:v>0.1276595744680851</c:v>
                </c:pt>
                <c:pt idx="23">
                  <c:v>0.38260869565217392</c:v>
                </c:pt>
                <c:pt idx="24">
                  <c:v>0.1111111111111111</c:v>
                </c:pt>
                <c:pt idx="25">
                  <c:v>0.14772727272727273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13-45A4-A328-F181136F2FF3}"/>
            </c:ext>
          </c:extLst>
        </c:ser>
        <c:ser>
          <c:idx val="2"/>
          <c:order val="2"/>
          <c:tx>
            <c:strRef>
              <c:f>'A cleaned'!$L$1</c:f>
              <c:strCache>
                <c:ptCount val="1"/>
                <c:pt idx="0">
                  <c:v>Not sure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'A cleaned'!$I$2:$I$27</c:f>
              <c:strCache>
                <c:ptCount val="26"/>
                <c:pt idx="0">
                  <c:v>Malta</c:v>
                </c:pt>
                <c:pt idx="1">
                  <c:v>Ireland</c:v>
                </c:pt>
                <c:pt idx="2">
                  <c:v>Slovakia</c:v>
                </c:pt>
                <c:pt idx="3">
                  <c:v>Germany</c:v>
                </c:pt>
                <c:pt idx="4">
                  <c:v>Austria</c:v>
                </c:pt>
                <c:pt idx="5">
                  <c:v>Croatia</c:v>
                </c:pt>
                <c:pt idx="6">
                  <c:v>Czech Rep.</c:v>
                </c:pt>
                <c:pt idx="7">
                  <c:v>Bosnia and Herzegovina</c:v>
                </c:pt>
                <c:pt idx="8">
                  <c:v>United Kingdom</c:v>
                </c:pt>
                <c:pt idx="9">
                  <c:v>Montenegro</c:v>
                </c:pt>
                <c:pt idx="10">
                  <c:v>Poland</c:v>
                </c:pt>
                <c:pt idx="11">
                  <c:v>France</c:v>
                </c:pt>
                <c:pt idx="12">
                  <c:v>Portugal</c:v>
                </c:pt>
                <c:pt idx="13">
                  <c:v>Serbia</c:v>
                </c:pt>
                <c:pt idx="14">
                  <c:v>Finland</c:v>
                </c:pt>
                <c:pt idx="15">
                  <c:v>Slovenia</c:v>
                </c:pt>
                <c:pt idx="16">
                  <c:v>Romania</c:v>
                </c:pt>
                <c:pt idx="17">
                  <c:v>Greece</c:v>
                </c:pt>
                <c:pt idx="18">
                  <c:v>Cyprus</c:v>
                </c:pt>
                <c:pt idx="19">
                  <c:v>Spain</c:v>
                </c:pt>
                <c:pt idx="20">
                  <c:v>Albania</c:v>
                </c:pt>
                <c:pt idx="21">
                  <c:v>Latvia</c:v>
                </c:pt>
                <c:pt idx="22">
                  <c:v>Estonia</c:v>
                </c:pt>
                <c:pt idx="23">
                  <c:v>Lithuania</c:v>
                </c:pt>
                <c:pt idx="24">
                  <c:v>Macedonia</c:v>
                </c:pt>
                <c:pt idx="25">
                  <c:v>Bulgaria</c:v>
                </c:pt>
              </c:strCache>
            </c:strRef>
          </c:cat>
          <c:val>
            <c:numRef>
              <c:f>'A cleaned'!$L$2:$L$27</c:f>
              <c:numCache>
                <c:formatCode>0%</c:formatCode>
                <c:ptCount val="26"/>
                <c:pt idx="0">
                  <c:v>0</c:v>
                </c:pt>
                <c:pt idx="1">
                  <c:v>1.2345679012345678E-2</c:v>
                </c:pt>
                <c:pt idx="2">
                  <c:v>1.0256410256410256E-2</c:v>
                </c:pt>
                <c:pt idx="3">
                  <c:v>2.1276595744680851E-2</c:v>
                </c:pt>
                <c:pt idx="4">
                  <c:v>1.6759776536312849E-2</c:v>
                </c:pt>
                <c:pt idx="5">
                  <c:v>2.976190476190476E-2</c:v>
                </c:pt>
                <c:pt idx="6">
                  <c:v>3.1700288184438041E-2</c:v>
                </c:pt>
                <c:pt idx="7">
                  <c:v>4.8387096774193547E-2</c:v>
                </c:pt>
                <c:pt idx="8">
                  <c:v>3.0864197530864196E-2</c:v>
                </c:pt>
                <c:pt idx="9">
                  <c:v>5.8823529411764705E-2</c:v>
                </c:pt>
                <c:pt idx="10">
                  <c:v>4.8543689320388349E-2</c:v>
                </c:pt>
                <c:pt idx="11">
                  <c:v>4.6875E-2</c:v>
                </c:pt>
                <c:pt idx="12">
                  <c:v>6.0109289617486336E-2</c:v>
                </c:pt>
                <c:pt idx="13">
                  <c:v>5.7142857142857141E-2</c:v>
                </c:pt>
                <c:pt idx="14">
                  <c:v>6.7073170731707321E-2</c:v>
                </c:pt>
                <c:pt idx="15">
                  <c:v>8.3333333333333329E-2</c:v>
                </c:pt>
                <c:pt idx="16">
                  <c:v>7.8014184397163122E-2</c:v>
                </c:pt>
                <c:pt idx="17">
                  <c:v>6.25E-2</c:v>
                </c:pt>
                <c:pt idx="18">
                  <c:v>7.0063694267515922E-2</c:v>
                </c:pt>
                <c:pt idx="19">
                  <c:v>1.4084507042253521E-2</c:v>
                </c:pt>
                <c:pt idx="20">
                  <c:v>8.1632653061224483E-2</c:v>
                </c:pt>
                <c:pt idx="21">
                  <c:v>6.25E-2</c:v>
                </c:pt>
                <c:pt idx="22">
                  <c:v>0.1276595744680851</c:v>
                </c:pt>
                <c:pt idx="23">
                  <c:v>0.11304347826086956</c:v>
                </c:pt>
                <c:pt idx="24">
                  <c:v>0.1111111111111111</c:v>
                </c:pt>
                <c:pt idx="25">
                  <c:v>0.20454545454545456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013-45A4-A328-F181136F2FF3}"/>
            </c:ext>
          </c:extLst>
        </c:ser>
        <c:ser>
          <c:idx val="3"/>
          <c:order val="3"/>
          <c:tx>
            <c:strRef>
              <c:f>'A cleaned'!$M$1</c:f>
              <c:strCache>
                <c:ptCount val="1"/>
                <c:pt idx="0">
                  <c:v>Not plagiarism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'A cleaned'!$I$2:$I$27</c:f>
              <c:strCache>
                <c:ptCount val="26"/>
                <c:pt idx="0">
                  <c:v>Malta</c:v>
                </c:pt>
                <c:pt idx="1">
                  <c:v>Ireland</c:v>
                </c:pt>
                <c:pt idx="2">
                  <c:v>Slovakia</c:v>
                </c:pt>
                <c:pt idx="3">
                  <c:v>Germany</c:v>
                </c:pt>
                <c:pt idx="4">
                  <c:v>Austria</c:v>
                </c:pt>
                <c:pt idx="5">
                  <c:v>Croatia</c:v>
                </c:pt>
                <c:pt idx="6">
                  <c:v>Czech Rep.</c:v>
                </c:pt>
                <c:pt idx="7">
                  <c:v>Bosnia and Herzegovina</c:v>
                </c:pt>
                <c:pt idx="8">
                  <c:v>United Kingdom</c:v>
                </c:pt>
                <c:pt idx="9">
                  <c:v>Montenegro</c:v>
                </c:pt>
                <c:pt idx="10">
                  <c:v>Poland</c:v>
                </c:pt>
                <c:pt idx="11">
                  <c:v>France</c:v>
                </c:pt>
                <c:pt idx="12">
                  <c:v>Portugal</c:v>
                </c:pt>
                <c:pt idx="13">
                  <c:v>Serbia</c:v>
                </c:pt>
                <c:pt idx="14">
                  <c:v>Finland</c:v>
                </c:pt>
                <c:pt idx="15">
                  <c:v>Slovenia</c:v>
                </c:pt>
                <c:pt idx="16">
                  <c:v>Romania</c:v>
                </c:pt>
                <c:pt idx="17">
                  <c:v>Greece</c:v>
                </c:pt>
                <c:pt idx="18">
                  <c:v>Cyprus</c:v>
                </c:pt>
                <c:pt idx="19">
                  <c:v>Spain</c:v>
                </c:pt>
                <c:pt idx="20">
                  <c:v>Albania</c:v>
                </c:pt>
                <c:pt idx="21">
                  <c:v>Latvia</c:v>
                </c:pt>
                <c:pt idx="22">
                  <c:v>Estonia</c:v>
                </c:pt>
                <c:pt idx="23">
                  <c:v>Lithuania</c:v>
                </c:pt>
                <c:pt idx="24">
                  <c:v>Macedonia</c:v>
                </c:pt>
                <c:pt idx="25">
                  <c:v>Bulgaria</c:v>
                </c:pt>
              </c:strCache>
            </c:strRef>
          </c:cat>
          <c:val>
            <c:numRef>
              <c:f>'A cleaned'!$M$2:$M$27</c:f>
              <c:numCache>
                <c:formatCode>0%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5.1282051282051282E-3</c:v>
                </c:pt>
                <c:pt idx="3">
                  <c:v>0</c:v>
                </c:pt>
                <c:pt idx="4">
                  <c:v>7.4487895716945996E-3</c:v>
                </c:pt>
                <c:pt idx="5">
                  <c:v>5.9523809523809521E-3</c:v>
                </c:pt>
                <c:pt idx="6">
                  <c:v>1.1527377521613832E-2</c:v>
                </c:pt>
                <c:pt idx="7">
                  <c:v>0</c:v>
                </c:pt>
                <c:pt idx="8">
                  <c:v>2.7777777777777776E-2</c:v>
                </c:pt>
                <c:pt idx="9">
                  <c:v>0</c:v>
                </c:pt>
                <c:pt idx="10">
                  <c:v>1.2944983818770227E-2</c:v>
                </c:pt>
                <c:pt idx="11">
                  <c:v>1.5625E-2</c:v>
                </c:pt>
                <c:pt idx="12">
                  <c:v>5.4644808743169399E-3</c:v>
                </c:pt>
                <c:pt idx="13">
                  <c:v>9.5238095238095247E-3</c:v>
                </c:pt>
                <c:pt idx="14">
                  <c:v>6.0975609756097563E-3</c:v>
                </c:pt>
                <c:pt idx="15">
                  <c:v>0</c:v>
                </c:pt>
                <c:pt idx="16">
                  <c:v>7.0921985815602835E-3</c:v>
                </c:pt>
                <c:pt idx="17">
                  <c:v>3.125E-2</c:v>
                </c:pt>
                <c:pt idx="18">
                  <c:v>2.5477707006369428E-2</c:v>
                </c:pt>
                <c:pt idx="19">
                  <c:v>8.4507042253521125E-2</c:v>
                </c:pt>
                <c:pt idx="20">
                  <c:v>4.0816326530612242E-2</c:v>
                </c:pt>
                <c:pt idx="21">
                  <c:v>6.25E-2</c:v>
                </c:pt>
                <c:pt idx="22">
                  <c:v>2.1276595744680851E-2</c:v>
                </c:pt>
                <c:pt idx="23">
                  <c:v>8.6956521739130432E-2</c:v>
                </c:pt>
                <c:pt idx="24">
                  <c:v>0.1111111111111111</c:v>
                </c:pt>
                <c:pt idx="25">
                  <c:v>4.5454545454545456E-2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013-45A4-A328-F181136F2F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3197952"/>
        <c:axId val="207668928"/>
      </c:barChart>
      <c:catAx>
        <c:axId val="2031979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cs-CZ"/>
          </a:p>
        </c:txPr>
        <c:crossAx val="207668928"/>
        <c:crosses val="autoZero"/>
        <c:auto val="1"/>
        <c:lblAlgn val="ctr"/>
        <c:lblOffset val="100"/>
        <c:noMultiLvlLbl val="0"/>
      </c:catAx>
      <c:valAx>
        <c:axId val="207668928"/>
        <c:scaling>
          <c:orientation val="minMax"/>
          <c:max val="1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0319795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cs-CZ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'D cleaned'!$J$1</c:f>
              <c:strCache>
                <c:ptCount val="1"/>
                <c:pt idx="0">
                  <c:v>Serious plagiarism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'D cleaned'!$I$2:$I$27</c:f>
              <c:strCache>
                <c:ptCount val="26"/>
                <c:pt idx="0">
                  <c:v>Slovakia</c:v>
                </c:pt>
                <c:pt idx="1">
                  <c:v>Czech Rep.</c:v>
                </c:pt>
                <c:pt idx="2">
                  <c:v>Ireland</c:v>
                </c:pt>
                <c:pt idx="3">
                  <c:v>Austria</c:v>
                </c:pt>
                <c:pt idx="4">
                  <c:v>Slovenia</c:v>
                </c:pt>
                <c:pt idx="5">
                  <c:v>Bosnia and Herzegovina</c:v>
                </c:pt>
                <c:pt idx="6">
                  <c:v>Cyprus</c:v>
                </c:pt>
                <c:pt idx="7">
                  <c:v>Malta</c:v>
                </c:pt>
                <c:pt idx="8">
                  <c:v>Macedonia</c:v>
                </c:pt>
                <c:pt idx="9">
                  <c:v>United Kingdom</c:v>
                </c:pt>
                <c:pt idx="10">
                  <c:v>Serbia</c:v>
                </c:pt>
                <c:pt idx="11">
                  <c:v>Croatia</c:v>
                </c:pt>
                <c:pt idx="12">
                  <c:v>Portugal</c:v>
                </c:pt>
                <c:pt idx="13">
                  <c:v>Greece</c:v>
                </c:pt>
                <c:pt idx="14">
                  <c:v>Finland</c:v>
                </c:pt>
                <c:pt idx="15">
                  <c:v>Albania</c:v>
                </c:pt>
                <c:pt idx="16">
                  <c:v>Germany</c:v>
                </c:pt>
                <c:pt idx="17">
                  <c:v>Spain</c:v>
                </c:pt>
                <c:pt idx="18">
                  <c:v>Estonia</c:v>
                </c:pt>
                <c:pt idx="19">
                  <c:v>Poland</c:v>
                </c:pt>
                <c:pt idx="20">
                  <c:v>France</c:v>
                </c:pt>
                <c:pt idx="21">
                  <c:v>Lithuania</c:v>
                </c:pt>
                <c:pt idx="22">
                  <c:v>Romania</c:v>
                </c:pt>
                <c:pt idx="23">
                  <c:v>Montenegro</c:v>
                </c:pt>
                <c:pt idx="24">
                  <c:v>Bulgaria</c:v>
                </c:pt>
                <c:pt idx="25">
                  <c:v>Latvia</c:v>
                </c:pt>
              </c:strCache>
            </c:strRef>
          </c:cat>
          <c:val>
            <c:numRef>
              <c:f>'D cleaned'!$J$2:$J$27</c:f>
              <c:numCache>
                <c:formatCode>0%</c:formatCode>
                <c:ptCount val="26"/>
                <c:pt idx="0">
                  <c:v>0.33505154639175255</c:v>
                </c:pt>
                <c:pt idx="1">
                  <c:v>0.29941860465116277</c:v>
                </c:pt>
                <c:pt idx="2">
                  <c:v>0.34567901234567899</c:v>
                </c:pt>
                <c:pt idx="3">
                  <c:v>0.29300567107750475</c:v>
                </c:pt>
                <c:pt idx="4">
                  <c:v>0.25</c:v>
                </c:pt>
                <c:pt idx="5">
                  <c:v>0.16393442622950818</c:v>
                </c:pt>
                <c:pt idx="6">
                  <c:v>0.23151125401929259</c:v>
                </c:pt>
                <c:pt idx="7">
                  <c:v>0.25</c:v>
                </c:pt>
                <c:pt idx="8">
                  <c:v>0.22222222222222221</c:v>
                </c:pt>
                <c:pt idx="9">
                  <c:v>0.234375</c:v>
                </c:pt>
                <c:pt idx="10">
                  <c:v>0.25757575757575757</c:v>
                </c:pt>
                <c:pt idx="11">
                  <c:v>0.23170731707317074</c:v>
                </c:pt>
                <c:pt idx="12">
                  <c:v>0.13043478260869565</c:v>
                </c:pt>
                <c:pt idx="13">
                  <c:v>0.16129032258064516</c:v>
                </c:pt>
                <c:pt idx="14">
                  <c:v>0.19631901840490798</c:v>
                </c:pt>
                <c:pt idx="15">
                  <c:v>8.5106382978723402E-2</c:v>
                </c:pt>
                <c:pt idx="16">
                  <c:v>0.13043478260869565</c:v>
                </c:pt>
                <c:pt idx="17">
                  <c:v>0.10144927536231885</c:v>
                </c:pt>
                <c:pt idx="18">
                  <c:v>8.5106382978723402E-2</c:v>
                </c:pt>
                <c:pt idx="19">
                  <c:v>8.4828711256117462E-2</c:v>
                </c:pt>
                <c:pt idx="20">
                  <c:v>0.13385826771653545</c:v>
                </c:pt>
                <c:pt idx="21">
                  <c:v>0.15652173913043479</c:v>
                </c:pt>
                <c:pt idx="22">
                  <c:v>4.4009779951100246E-2</c:v>
                </c:pt>
                <c:pt idx="23">
                  <c:v>0.11764705882352941</c:v>
                </c:pt>
                <c:pt idx="24">
                  <c:v>0.14117647058823529</c:v>
                </c:pt>
                <c:pt idx="25">
                  <c:v>6.25E-2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CB-413F-B4FC-D9E2E63B87EB}"/>
            </c:ext>
          </c:extLst>
        </c:ser>
        <c:ser>
          <c:idx val="1"/>
          <c:order val="1"/>
          <c:tx>
            <c:strRef>
              <c:f>'D cleaned'!$K$1</c:f>
              <c:strCache>
                <c:ptCount val="1"/>
                <c:pt idx="0">
                  <c:v>Plagiarism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'D cleaned'!$I$2:$I$27</c:f>
              <c:strCache>
                <c:ptCount val="26"/>
                <c:pt idx="0">
                  <c:v>Slovakia</c:v>
                </c:pt>
                <c:pt idx="1">
                  <c:v>Czech Rep.</c:v>
                </c:pt>
                <c:pt idx="2">
                  <c:v>Ireland</c:v>
                </c:pt>
                <c:pt idx="3">
                  <c:v>Austria</c:v>
                </c:pt>
                <c:pt idx="4">
                  <c:v>Slovenia</c:v>
                </c:pt>
                <c:pt idx="5">
                  <c:v>Bosnia and Herzegovina</c:v>
                </c:pt>
                <c:pt idx="6">
                  <c:v>Cyprus</c:v>
                </c:pt>
                <c:pt idx="7">
                  <c:v>Malta</c:v>
                </c:pt>
                <c:pt idx="8">
                  <c:v>Macedonia</c:v>
                </c:pt>
                <c:pt idx="9">
                  <c:v>United Kingdom</c:v>
                </c:pt>
                <c:pt idx="10">
                  <c:v>Serbia</c:v>
                </c:pt>
                <c:pt idx="11">
                  <c:v>Croatia</c:v>
                </c:pt>
                <c:pt idx="12">
                  <c:v>Portugal</c:v>
                </c:pt>
                <c:pt idx="13">
                  <c:v>Greece</c:v>
                </c:pt>
                <c:pt idx="14">
                  <c:v>Finland</c:v>
                </c:pt>
                <c:pt idx="15">
                  <c:v>Albania</c:v>
                </c:pt>
                <c:pt idx="16">
                  <c:v>Germany</c:v>
                </c:pt>
                <c:pt idx="17">
                  <c:v>Spain</c:v>
                </c:pt>
                <c:pt idx="18">
                  <c:v>Estonia</c:v>
                </c:pt>
                <c:pt idx="19">
                  <c:v>Poland</c:v>
                </c:pt>
                <c:pt idx="20">
                  <c:v>France</c:v>
                </c:pt>
                <c:pt idx="21">
                  <c:v>Lithuania</c:v>
                </c:pt>
                <c:pt idx="22">
                  <c:v>Romania</c:v>
                </c:pt>
                <c:pt idx="23">
                  <c:v>Montenegro</c:v>
                </c:pt>
                <c:pt idx="24">
                  <c:v>Bulgaria</c:v>
                </c:pt>
                <c:pt idx="25">
                  <c:v>Latvia</c:v>
                </c:pt>
              </c:strCache>
            </c:strRef>
          </c:cat>
          <c:val>
            <c:numRef>
              <c:f>'D cleaned'!$K$2:$K$27</c:f>
              <c:numCache>
                <c:formatCode>0%</c:formatCode>
                <c:ptCount val="26"/>
                <c:pt idx="0">
                  <c:v>0.47938144329896909</c:v>
                </c:pt>
                <c:pt idx="1">
                  <c:v>0.46511627906976744</c:v>
                </c:pt>
                <c:pt idx="2">
                  <c:v>0.40740740740740738</c:v>
                </c:pt>
                <c:pt idx="3">
                  <c:v>0.45179584120982985</c:v>
                </c:pt>
                <c:pt idx="4">
                  <c:v>0.47222222222222221</c:v>
                </c:pt>
                <c:pt idx="5">
                  <c:v>0.54098360655737709</c:v>
                </c:pt>
                <c:pt idx="6">
                  <c:v>0.45016077170418006</c:v>
                </c:pt>
                <c:pt idx="7">
                  <c:v>0.4264705882352941</c:v>
                </c:pt>
                <c:pt idx="8">
                  <c:v>0.44444444444444442</c:v>
                </c:pt>
                <c:pt idx="9">
                  <c:v>0.43125000000000002</c:v>
                </c:pt>
                <c:pt idx="10">
                  <c:v>0.40151515151515149</c:v>
                </c:pt>
                <c:pt idx="11">
                  <c:v>0.3902439024390244</c:v>
                </c:pt>
                <c:pt idx="12">
                  <c:v>0.4891304347826087</c:v>
                </c:pt>
                <c:pt idx="13">
                  <c:v>0.45161290322580644</c:v>
                </c:pt>
                <c:pt idx="14">
                  <c:v>0.39263803680981596</c:v>
                </c:pt>
                <c:pt idx="15">
                  <c:v>0.44680851063829785</c:v>
                </c:pt>
                <c:pt idx="16">
                  <c:v>0.39130434782608697</c:v>
                </c:pt>
                <c:pt idx="17">
                  <c:v>0.42028985507246375</c:v>
                </c:pt>
                <c:pt idx="18">
                  <c:v>0.40425531914893614</c:v>
                </c:pt>
                <c:pt idx="19">
                  <c:v>0.39967373572593801</c:v>
                </c:pt>
                <c:pt idx="20">
                  <c:v>0.31496062992125984</c:v>
                </c:pt>
                <c:pt idx="21">
                  <c:v>0.28695652173913044</c:v>
                </c:pt>
                <c:pt idx="22">
                  <c:v>0.32273838630806845</c:v>
                </c:pt>
                <c:pt idx="23">
                  <c:v>0.23529411764705882</c:v>
                </c:pt>
                <c:pt idx="24">
                  <c:v>0.11764705882352941</c:v>
                </c:pt>
                <c:pt idx="25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CB-413F-B4FC-D9E2E63B87EB}"/>
            </c:ext>
          </c:extLst>
        </c:ser>
        <c:ser>
          <c:idx val="2"/>
          <c:order val="2"/>
          <c:tx>
            <c:strRef>
              <c:f>'D cleaned'!$L$1</c:f>
              <c:strCache>
                <c:ptCount val="1"/>
                <c:pt idx="0">
                  <c:v>Not sure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'D cleaned'!$I$2:$I$27</c:f>
              <c:strCache>
                <c:ptCount val="26"/>
                <c:pt idx="0">
                  <c:v>Slovakia</c:v>
                </c:pt>
                <c:pt idx="1">
                  <c:v>Czech Rep.</c:v>
                </c:pt>
                <c:pt idx="2">
                  <c:v>Ireland</c:v>
                </c:pt>
                <c:pt idx="3">
                  <c:v>Austria</c:v>
                </c:pt>
                <c:pt idx="4">
                  <c:v>Slovenia</c:v>
                </c:pt>
                <c:pt idx="5">
                  <c:v>Bosnia and Herzegovina</c:v>
                </c:pt>
                <c:pt idx="6">
                  <c:v>Cyprus</c:v>
                </c:pt>
                <c:pt idx="7">
                  <c:v>Malta</c:v>
                </c:pt>
                <c:pt idx="8">
                  <c:v>Macedonia</c:v>
                </c:pt>
                <c:pt idx="9">
                  <c:v>United Kingdom</c:v>
                </c:pt>
                <c:pt idx="10">
                  <c:v>Serbia</c:v>
                </c:pt>
                <c:pt idx="11">
                  <c:v>Croatia</c:v>
                </c:pt>
                <c:pt idx="12">
                  <c:v>Portugal</c:v>
                </c:pt>
                <c:pt idx="13">
                  <c:v>Greece</c:v>
                </c:pt>
                <c:pt idx="14">
                  <c:v>Finland</c:v>
                </c:pt>
                <c:pt idx="15">
                  <c:v>Albania</c:v>
                </c:pt>
                <c:pt idx="16">
                  <c:v>Germany</c:v>
                </c:pt>
                <c:pt idx="17">
                  <c:v>Spain</c:v>
                </c:pt>
                <c:pt idx="18">
                  <c:v>Estonia</c:v>
                </c:pt>
                <c:pt idx="19">
                  <c:v>Poland</c:v>
                </c:pt>
                <c:pt idx="20">
                  <c:v>France</c:v>
                </c:pt>
                <c:pt idx="21">
                  <c:v>Lithuania</c:v>
                </c:pt>
                <c:pt idx="22">
                  <c:v>Romania</c:v>
                </c:pt>
                <c:pt idx="23">
                  <c:v>Montenegro</c:v>
                </c:pt>
                <c:pt idx="24">
                  <c:v>Bulgaria</c:v>
                </c:pt>
                <c:pt idx="25">
                  <c:v>Latvia</c:v>
                </c:pt>
              </c:strCache>
            </c:strRef>
          </c:cat>
          <c:val>
            <c:numRef>
              <c:f>'D cleaned'!$L$2:$L$27</c:f>
              <c:numCache>
                <c:formatCode>0%</c:formatCode>
                <c:ptCount val="26"/>
                <c:pt idx="0">
                  <c:v>0.12371134020618557</c:v>
                </c:pt>
                <c:pt idx="1">
                  <c:v>0.18023255813953487</c:v>
                </c:pt>
                <c:pt idx="2">
                  <c:v>0.16049382716049382</c:v>
                </c:pt>
                <c:pt idx="3">
                  <c:v>0.15879017013232513</c:v>
                </c:pt>
                <c:pt idx="4">
                  <c:v>0.22222222222222221</c:v>
                </c:pt>
                <c:pt idx="5">
                  <c:v>0.21311475409836064</c:v>
                </c:pt>
                <c:pt idx="6">
                  <c:v>0.24758842443729903</c:v>
                </c:pt>
                <c:pt idx="7">
                  <c:v>0.23529411764705882</c:v>
                </c:pt>
                <c:pt idx="8">
                  <c:v>0.22222222222222221</c:v>
                </c:pt>
                <c:pt idx="9">
                  <c:v>0.21562500000000001</c:v>
                </c:pt>
                <c:pt idx="10">
                  <c:v>0.26515151515151514</c:v>
                </c:pt>
                <c:pt idx="11">
                  <c:v>0.29268292682926828</c:v>
                </c:pt>
                <c:pt idx="12">
                  <c:v>0.32608695652173914</c:v>
                </c:pt>
                <c:pt idx="13">
                  <c:v>0.25806451612903225</c:v>
                </c:pt>
                <c:pt idx="14">
                  <c:v>0.31901840490797545</c:v>
                </c:pt>
                <c:pt idx="15">
                  <c:v>0.2978723404255319</c:v>
                </c:pt>
                <c:pt idx="16">
                  <c:v>0.2608695652173913</c:v>
                </c:pt>
                <c:pt idx="17">
                  <c:v>0.27536231884057971</c:v>
                </c:pt>
                <c:pt idx="18">
                  <c:v>0.40425531914893614</c:v>
                </c:pt>
                <c:pt idx="19">
                  <c:v>0.42088091353996737</c:v>
                </c:pt>
                <c:pt idx="20">
                  <c:v>0.38582677165354329</c:v>
                </c:pt>
                <c:pt idx="21">
                  <c:v>0.39130434782608697</c:v>
                </c:pt>
                <c:pt idx="22">
                  <c:v>0.47677261613691929</c:v>
                </c:pt>
                <c:pt idx="23">
                  <c:v>0.47058823529411764</c:v>
                </c:pt>
                <c:pt idx="24">
                  <c:v>0.47058823529411764</c:v>
                </c:pt>
                <c:pt idx="25">
                  <c:v>0.375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3CB-413F-B4FC-D9E2E63B87EB}"/>
            </c:ext>
          </c:extLst>
        </c:ser>
        <c:ser>
          <c:idx val="3"/>
          <c:order val="3"/>
          <c:tx>
            <c:strRef>
              <c:f>'D cleaned'!$M$1</c:f>
              <c:strCache>
                <c:ptCount val="1"/>
                <c:pt idx="0">
                  <c:v>Not plagiarism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'D cleaned'!$I$2:$I$27</c:f>
              <c:strCache>
                <c:ptCount val="26"/>
                <c:pt idx="0">
                  <c:v>Slovakia</c:v>
                </c:pt>
                <c:pt idx="1">
                  <c:v>Czech Rep.</c:v>
                </c:pt>
                <c:pt idx="2">
                  <c:v>Ireland</c:v>
                </c:pt>
                <c:pt idx="3">
                  <c:v>Austria</c:v>
                </c:pt>
                <c:pt idx="4">
                  <c:v>Slovenia</c:v>
                </c:pt>
                <c:pt idx="5">
                  <c:v>Bosnia and Herzegovina</c:v>
                </c:pt>
                <c:pt idx="6">
                  <c:v>Cyprus</c:v>
                </c:pt>
                <c:pt idx="7">
                  <c:v>Malta</c:v>
                </c:pt>
                <c:pt idx="8">
                  <c:v>Macedonia</c:v>
                </c:pt>
                <c:pt idx="9">
                  <c:v>United Kingdom</c:v>
                </c:pt>
                <c:pt idx="10">
                  <c:v>Serbia</c:v>
                </c:pt>
                <c:pt idx="11">
                  <c:v>Croatia</c:v>
                </c:pt>
                <c:pt idx="12">
                  <c:v>Portugal</c:v>
                </c:pt>
                <c:pt idx="13">
                  <c:v>Greece</c:v>
                </c:pt>
                <c:pt idx="14">
                  <c:v>Finland</c:v>
                </c:pt>
                <c:pt idx="15">
                  <c:v>Albania</c:v>
                </c:pt>
                <c:pt idx="16">
                  <c:v>Germany</c:v>
                </c:pt>
                <c:pt idx="17">
                  <c:v>Spain</c:v>
                </c:pt>
                <c:pt idx="18">
                  <c:v>Estonia</c:v>
                </c:pt>
                <c:pt idx="19">
                  <c:v>Poland</c:v>
                </c:pt>
                <c:pt idx="20">
                  <c:v>France</c:v>
                </c:pt>
                <c:pt idx="21">
                  <c:v>Lithuania</c:v>
                </c:pt>
                <c:pt idx="22">
                  <c:v>Romania</c:v>
                </c:pt>
                <c:pt idx="23">
                  <c:v>Montenegro</c:v>
                </c:pt>
                <c:pt idx="24">
                  <c:v>Bulgaria</c:v>
                </c:pt>
                <c:pt idx="25">
                  <c:v>Latvia</c:v>
                </c:pt>
              </c:strCache>
            </c:strRef>
          </c:cat>
          <c:val>
            <c:numRef>
              <c:f>'D cleaned'!$M$2:$M$27</c:f>
              <c:numCache>
                <c:formatCode>0%</c:formatCode>
                <c:ptCount val="26"/>
                <c:pt idx="0">
                  <c:v>6.1855670103092786E-2</c:v>
                </c:pt>
                <c:pt idx="1">
                  <c:v>5.5232558139534885E-2</c:v>
                </c:pt>
                <c:pt idx="2">
                  <c:v>8.6419753086419748E-2</c:v>
                </c:pt>
                <c:pt idx="3">
                  <c:v>9.6408317580340269E-2</c:v>
                </c:pt>
                <c:pt idx="4">
                  <c:v>5.5555555555555552E-2</c:v>
                </c:pt>
                <c:pt idx="5">
                  <c:v>8.1967213114754092E-2</c:v>
                </c:pt>
                <c:pt idx="6">
                  <c:v>7.0739549839228297E-2</c:v>
                </c:pt>
                <c:pt idx="7">
                  <c:v>8.8235294117647065E-2</c:v>
                </c:pt>
                <c:pt idx="8">
                  <c:v>0.1111111111111111</c:v>
                </c:pt>
                <c:pt idx="9">
                  <c:v>0.11874999999999999</c:v>
                </c:pt>
                <c:pt idx="10">
                  <c:v>7.575757575757576E-2</c:v>
                </c:pt>
                <c:pt idx="11">
                  <c:v>8.5365853658536592E-2</c:v>
                </c:pt>
                <c:pt idx="12">
                  <c:v>5.434782608695652E-2</c:v>
                </c:pt>
                <c:pt idx="13">
                  <c:v>0.12903225806451613</c:v>
                </c:pt>
                <c:pt idx="14">
                  <c:v>9.202453987730061E-2</c:v>
                </c:pt>
                <c:pt idx="15">
                  <c:v>0.1702127659574468</c:v>
                </c:pt>
                <c:pt idx="16">
                  <c:v>0.21739130434782608</c:v>
                </c:pt>
                <c:pt idx="17">
                  <c:v>0.20289855072463769</c:v>
                </c:pt>
                <c:pt idx="18">
                  <c:v>0.10638297872340426</c:v>
                </c:pt>
                <c:pt idx="19">
                  <c:v>9.461663947797716E-2</c:v>
                </c:pt>
                <c:pt idx="20">
                  <c:v>0.16535433070866143</c:v>
                </c:pt>
                <c:pt idx="21">
                  <c:v>0.16521739130434782</c:v>
                </c:pt>
                <c:pt idx="22">
                  <c:v>0.15647921760391198</c:v>
                </c:pt>
                <c:pt idx="23">
                  <c:v>0.17647058823529413</c:v>
                </c:pt>
                <c:pt idx="24">
                  <c:v>0.27058823529411763</c:v>
                </c:pt>
                <c:pt idx="25">
                  <c:v>0.4375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3CB-413F-B4FC-D9E2E63B87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1867648"/>
        <c:axId val="207624384"/>
      </c:barChart>
      <c:catAx>
        <c:axId val="2118676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cs-CZ"/>
          </a:p>
        </c:txPr>
        <c:crossAx val="207624384"/>
        <c:crosses val="autoZero"/>
        <c:auto val="1"/>
        <c:lblAlgn val="ctr"/>
        <c:lblOffset val="100"/>
        <c:noMultiLvlLbl val="0"/>
      </c:catAx>
      <c:valAx>
        <c:axId val="207624384"/>
        <c:scaling>
          <c:orientation val="minMax"/>
          <c:max val="1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1186764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cs-CZ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75130F-6DD1-4461-9104-A51571DA2431}" type="datetimeFigureOut">
              <a:rPr lang="cs-CZ" smtClean="0"/>
              <a:t>20. 10. 2020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CBB758-5CCA-4FC4-A17D-E88687967B5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7257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lagiarism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lagiarism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BB758-5CCA-4FC4-A17D-E88687967B5F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0754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BB758-5CCA-4FC4-A17D-E88687967B5F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2921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BB758-5CCA-4FC4-A17D-E88687967B5F}" type="slidenum">
              <a:rPr lang="cs-CZ" smtClean="0"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0920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/>
              <a:t>Source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text: </a:t>
            </a:r>
            <a:r>
              <a:rPr lang="cs-CZ" sz="1200" dirty="0">
                <a:hlinkClick r:id="rId3"/>
              </a:rPr>
              <a:t>https://en.wikipedia.org/wiki/Plagiarism</a:t>
            </a:r>
            <a:endParaRPr lang="en-US" sz="1200" i="1" dirty="0"/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BB758-5CCA-4FC4-A17D-E88687967B5F}" type="slidenum">
              <a:rPr lang="cs-CZ" smtClean="0"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794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BB758-5CCA-4FC4-A17D-E88687967B5F}" type="slidenum">
              <a:rPr lang="cs-CZ" smtClean="0"/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7838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/>
              <a:t>Source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text: </a:t>
            </a:r>
            <a:r>
              <a:rPr lang="cs-CZ" sz="1200" dirty="0">
                <a:hlinkClick r:id="rId3"/>
              </a:rPr>
              <a:t>https://en.wikipedia.org/wiki/Plagiarism</a:t>
            </a:r>
            <a:endParaRPr lang="en-US" sz="1200" i="1" dirty="0"/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BB758-5CCA-4FC4-A17D-E88687967B5F}" type="slidenum">
              <a:rPr lang="cs-CZ" smtClean="0"/>
              <a:t>30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7396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cs typeface="+mn-cs"/>
              </a:rPr>
              <a:t>45</a:t>
            </a:r>
          </a:p>
          <a:p>
            <a:pPr>
              <a:defRPr/>
            </a:pPr>
            <a:r>
              <a:rPr lang="en-GB" dirty="0">
                <a:cs typeface="+mn-cs"/>
              </a:rPr>
              <a:t>Do students understand your expectations?</a:t>
            </a:r>
          </a:p>
          <a:p>
            <a:pPr>
              <a:defRPr/>
            </a:pPr>
            <a:r>
              <a:rPr lang="en-GB" dirty="0">
                <a:cs typeface="+mn-cs"/>
              </a:rPr>
              <a:t>Training, guidance and support for students.</a:t>
            </a:r>
          </a:p>
          <a:p>
            <a:pPr>
              <a:defRPr/>
            </a:pPr>
            <a:r>
              <a:rPr lang="en-GB" dirty="0">
                <a:cs typeface="+mn-cs"/>
              </a:rPr>
              <a:t>Testing to see whether students understand</a:t>
            </a:r>
          </a:p>
          <a:p>
            <a:pPr>
              <a:defRPr/>
            </a:pPr>
            <a:r>
              <a:rPr lang="en-GB" dirty="0">
                <a:cs typeface="+mn-cs"/>
              </a:rPr>
              <a:t>Awareness of consequences and penalties</a:t>
            </a:r>
          </a:p>
          <a:p>
            <a:pPr>
              <a:defRPr/>
            </a:pPr>
            <a:r>
              <a:rPr lang="en-GB" dirty="0">
                <a:cs typeface="+mn-cs"/>
              </a:rPr>
              <a:t>Staff training and development</a:t>
            </a:r>
          </a:p>
          <a:p>
            <a:pPr>
              <a:defRPr/>
            </a:pPr>
            <a:r>
              <a:rPr lang="en-GB" dirty="0">
                <a:cs typeface="+mn-cs"/>
              </a:rPr>
              <a:t>Consistent approach and actions by staff</a:t>
            </a:r>
          </a:p>
          <a:p>
            <a:pPr>
              <a:defRPr/>
            </a:pPr>
            <a:r>
              <a:rPr lang="en-GB" dirty="0">
                <a:cs typeface="+mn-cs"/>
              </a:rPr>
              <a:t>Use of tools – policy, training</a:t>
            </a:r>
          </a:p>
          <a:p>
            <a:pPr>
              <a:defRPr/>
            </a:pPr>
            <a:r>
              <a:rPr lang="en-GB" dirty="0">
                <a:cs typeface="+mn-cs"/>
              </a:rPr>
              <a:t>What more could be done?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BB758-5CCA-4FC4-A17D-E88687967B5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047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33B7B7-EB27-714A-9D75-E05DEDF7983F}" type="slidenum">
              <a:rPr lang="en-GB" sz="1200"/>
              <a:pPr eaLnBrk="1" hangingPunct="1"/>
              <a:t>43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082638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BB758-5CCA-4FC4-A17D-E88687967B5F}" type="slidenum">
              <a:rPr lang="cs-CZ" smtClean="0"/>
              <a:t>44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1379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2422" y="1371599"/>
            <a:ext cx="8612659" cy="1408777"/>
          </a:xfr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762631" y="2926214"/>
            <a:ext cx="5072449" cy="847606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74747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84AC-797A-45F2-B2C8-8D7DEEADE390}" type="datetimeFigureOut">
              <a:rPr lang="cs-CZ" smtClean="0"/>
              <a:t>20. 10. 2020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1662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20. 10. 2020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7184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20. 10. 2020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6986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20. 10. 2020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4822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83568" y="1275607"/>
            <a:ext cx="7772400" cy="918102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Název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403648" y="2517744"/>
            <a:ext cx="6400800" cy="43204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Datum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403649" y="3057525"/>
            <a:ext cx="6408712" cy="37832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/>
              <a:t>Hodina</a:t>
            </a:r>
            <a:endParaRPr lang="en-US" dirty="0"/>
          </a:p>
        </p:txBody>
      </p:sp>
      <p:sp>
        <p:nvSpPr>
          <p:cNvPr id="14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475658" y="3975906"/>
            <a:ext cx="6408712" cy="37832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Ing. Dita Dlabolová</a:t>
            </a:r>
            <a:endParaRPr lang="en-US" dirty="0"/>
          </a:p>
        </p:txBody>
      </p:sp>
      <p:sp>
        <p:nvSpPr>
          <p:cNvPr id="15" name="Zástupný symbol pro tex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403649" y="195486"/>
            <a:ext cx="6408712" cy="37832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/>
              <a:t>Předmět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528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2426" y="1371603"/>
            <a:ext cx="8612659" cy="1408777"/>
          </a:xfr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762635" y="2926214"/>
            <a:ext cx="5072449" cy="847606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747474"/>
                </a:solidFill>
              </a:defRPr>
            </a:lvl1pPr>
            <a:lvl2pPr marL="457154" indent="0" algn="ctr">
              <a:buNone/>
              <a:defRPr sz="2000"/>
            </a:lvl2pPr>
            <a:lvl3pPr marL="914310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9" indent="0" algn="ctr">
              <a:buNone/>
              <a:defRPr sz="1600"/>
            </a:lvl5pPr>
            <a:lvl6pPr marL="2285772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84AC-797A-45F2-B2C8-8D7DEEADE390}" type="datetimeFigureOut">
              <a:rPr lang="cs-CZ" smtClean="0"/>
              <a:t>20. 10. 2020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1014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84AC-797A-45F2-B2C8-8D7DEEADE390}" type="datetimeFigureOut">
              <a:rPr lang="cs-CZ" smtClean="0"/>
              <a:t>20. 10. 2020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0021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273846"/>
            <a:ext cx="7886700" cy="4358878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84AC-797A-45F2-B2C8-8D7DEEADE390}" type="datetimeFigureOut">
              <a:rPr lang="cs-CZ" smtClean="0"/>
              <a:t>20. 10. 2020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7297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20. 10. 2020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7155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20. 10. 2020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1332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2" y="273847"/>
            <a:ext cx="7886700" cy="99417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3" y="1878806"/>
            <a:ext cx="3868341" cy="276344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20. 10. 2020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8881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84AC-797A-45F2-B2C8-8D7DEEADE390}" type="datetimeFigureOut">
              <a:rPr lang="cs-CZ" smtClean="0"/>
              <a:t>20. 10. 2020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4189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20. 10. 2020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377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20. 10. 2020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9855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10" indent="0">
              <a:buNone/>
              <a:defRPr sz="1200"/>
            </a:lvl3pPr>
            <a:lvl4pPr marL="1371464" indent="0">
              <a:buNone/>
              <a:defRPr sz="1000"/>
            </a:lvl4pPr>
            <a:lvl5pPr marL="1828619" indent="0">
              <a:buNone/>
              <a:defRPr sz="1000"/>
            </a:lvl5pPr>
            <a:lvl6pPr marL="2285772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5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20. 10. 2020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19075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10" indent="0">
              <a:buNone/>
              <a:defRPr sz="1200"/>
            </a:lvl3pPr>
            <a:lvl4pPr marL="1371464" indent="0">
              <a:buNone/>
              <a:defRPr sz="1000"/>
            </a:lvl4pPr>
            <a:lvl5pPr marL="1828619" indent="0">
              <a:buNone/>
              <a:defRPr sz="1000"/>
            </a:lvl5pPr>
            <a:lvl6pPr marL="2285772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5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20. 10. 2020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52635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20. 10. 2020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9096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2" y="273848"/>
            <a:ext cx="5800725" cy="4358879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20. 10. 2020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79441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83568" y="1275607"/>
            <a:ext cx="7772400" cy="918102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Název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403648" y="2517744"/>
            <a:ext cx="6400800" cy="43204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Datum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403649" y="3057527"/>
            <a:ext cx="6408712" cy="37832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/>
              <a:t>Hodina</a:t>
            </a:r>
            <a:endParaRPr lang="en-US" dirty="0"/>
          </a:p>
        </p:txBody>
      </p:sp>
      <p:sp>
        <p:nvSpPr>
          <p:cNvPr id="14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475658" y="3975908"/>
            <a:ext cx="6408712" cy="37832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Ing. Dita Dlabolová</a:t>
            </a:r>
            <a:endParaRPr lang="en-US" dirty="0"/>
          </a:p>
        </p:txBody>
      </p:sp>
      <p:sp>
        <p:nvSpPr>
          <p:cNvPr id="15" name="Zástupný symbol pro tex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403649" y="195488"/>
            <a:ext cx="6408712" cy="37832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/>
              <a:t>Předmět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6125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002-KIMS BUSINESS\007-02-Fullslidesppt-Contents\20161206\02-\color-pencil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5036"/>
            <a:ext cx="9144000" cy="21884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815725"/>
            <a:ext cx="9144000" cy="58696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Your Presentation Name Here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1402690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92583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asic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9144000" cy="98757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1471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7535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2787774"/>
            <a:ext cx="9144000" cy="18516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ko-KR" alt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054200" y="1347616"/>
            <a:ext cx="2767817" cy="1800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587283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002-KIMS BUSINESS\007-02-Fullslidesppt-Contents\20161206\02-\blue-penci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" y="2859783"/>
            <a:ext cx="3867829" cy="22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483519"/>
            <a:ext cx="2592288" cy="122413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83568" y="1707654"/>
            <a:ext cx="2592288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  <p:sp>
        <p:nvSpPr>
          <p:cNvPr id="2" name="Obdélník 1"/>
          <p:cNvSpPr/>
          <p:nvPr userDrawn="1"/>
        </p:nvSpPr>
        <p:spPr>
          <a:xfrm>
            <a:off x="7303325" y="106878"/>
            <a:ext cx="1662545" cy="1543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25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273846"/>
            <a:ext cx="7886700" cy="4358878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84AC-797A-45F2-B2C8-8D7DEEADE390}" type="datetimeFigureOut">
              <a:rPr lang="cs-CZ" smtClean="0"/>
              <a:t>20. 10. 2020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41481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WIN7\Downloads\color-1305606_1920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3340100"/>
          </a:xfrm>
          <a:prstGeom prst="rect">
            <a:avLst/>
          </a:prstGeom>
          <a:solidFill>
            <a:srgbClr val="FE51C2"/>
          </a:solidFill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794744"/>
            <a:ext cx="9144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4370808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091833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395536" y="159482"/>
            <a:ext cx="8352928" cy="482453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588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80195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2851333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3816606" y="2514208"/>
            <a:ext cx="1296145" cy="2648247"/>
          </a:xfrm>
          <a:custGeom>
            <a:avLst/>
            <a:gdLst>
              <a:gd name="connsiteX0" fmla="*/ 1847850 w 3571875"/>
              <a:gd name="connsiteY0" fmla="*/ 6791325 h 6791325"/>
              <a:gd name="connsiteX1" fmla="*/ 3571875 w 3571875"/>
              <a:gd name="connsiteY1" fmla="*/ 6781800 h 6791325"/>
              <a:gd name="connsiteX2" fmla="*/ 2514600 w 3571875"/>
              <a:gd name="connsiteY2" fmla="*/ 3819525 h 6791325"/>
              <a:gd name="connsiteX3" fmla="*/ 2390775 w 3571875"/>
              <a:gd name="connsiteY3" fmla="*/ 3267075 h 6791325"/>
              <a:gd name="connsiteX4" fmla="*/ 2752725 w 3571875"/>
              <a:gd name="connsiteY4" fmla="*/ 2162175 h 6791325"/>
              <a:gd name="connsiteX5" fmla="*/ 3390900 w 3571875"/>
              <a:gd name="connsiteY5" fmla="*/ 1247775 h 6791325"/>
              <a:gd name="connsiteX6" fmla="*/ 3209925 w 3571875"/>
              <a:gd name="connsiteY6" fmla="*/ 1133475 h 6791325"/>
              <a:gd name="connsiteX7" fmla="*/ 2543175 w 3571875"/>
              <a:gd name="connsiteY7" fmla="*/ 1857375 h 6791325"/>
              <a:gd name="connsiteX8" fmla="*/ 2371725 w 3571875"/>
              <a:gd name="connsiteY8" fmla="*/ 1752600 h 6791325"/>
              <a:gd name="connsiteX9" fmla="*/ 2771775 w 3571875"/>
              <a:gd name="connsiteY9" fmla="*/ 390525 h 6791325"/>
              <a:gd name="connsiteX10" fmla="*/ 2486025 w 3571875"/>
              <a:gd name="connsiteY10" fmla="*/ 295275 h 6791325"/>
              <a:gd name="connsiteX11" fmla="*/ 2124075 w 3571875"/>
              <a:gd name="connsiteY11" fmla="*/ 1609725 h 6791325"/>
              <a:gd name="connsiteX12" fmla="*/ 1971675 w 3571875"/>
              <a:gd name="connsiteY12" fmla="*/ 1495425 h 6791325"/>
              <a:gd name="connsiteX13" fmla="*/ 1990725 w 3571875"/>
              <a:gd name="connsiteY13" fmla="*/ 0 h 6791325"/>
              <a:gd name="connsiteX14" fmla="*/ 1790700 w 3571875"/>
              <a:gd name="connsiteY14" fmla="*/ 66675 h 6791325"/>
              <a:gd name="connsiteX15" fmla="*/ 1724025 w 3571875"/>
              <a:gd name="connsiteY15" fmla="*/ 1514475 h 6791325"/>
              <a:gd name="connsiteX16" fmla="*/ 1524000 w 3571875"/>
              <a:gd name="connsiteY16" fmla="*/ 1504950 h 6791325"/>
              <a:gd name="connsiteX17" fmla="*/ 1352550 w 3571875"/>
              <a:gd name="connsiteY17" fmla="*/ 123825 h 6791325"/>
              <a:gd name="connsiteX18" fmla="*/ 1171575 w 3571875"/>
              <a:gd name="connsiteY18" fmla="*/ 123825 h 6791325"/>
              <a:gd name="connsiteX19" fmla="*/ 1219200 w 3571875"/>
              <a:gd name="connsiteY19" fmla="*/ 1638300 h 6791325"/>
              <a:gd name="connsiteX20" fmla="*/ 1057275 w 3571875"/>
              <a:gd name="connsiteY20" fmla="*/ 2190750 h 6791325"/>
              <a:gd name="connsiteX21" fmla="*/ 800100 w 3571875"/>
              <a:gd name="connsiteY21" fmla="*/ 2247900 h 6791325"/>
              <a:gd name="connsiteX22" fmla="*/ 85725 w 3571875"/>
              <a:gd name="connsiteY22" fmla="*/ 1733550 h 6791325"/>
              <a:gd name="connsiteX23" fmla="*/ 0 w 3571875"/>
              <a:gd name="connsiteY23" fmla="*/ 2038350 h 6791325"/>
              <a:gd name="connsiteX24" fmla="*/ 609600 w 3571875"/>
              <a:gd name="connsiteY24" fmla="*/ 2743200 h 6791325"/>
              <a:gd name="connsiteX25" fmla="*/ 1238250 w 3571875"/>
              <a:gd name="connsiteY25" fmla="*/ 3476625 h 6791325"/>
              <a:gd name="connsiteX26" fmla="*/ 1457325 w 3571875"/>
              <a:gd name="connsiteY26" fmla="*/ 4010025 h 6791325"/>
              <a:gd name="connsiteX27" fmla="*/ 1847850 w 3571875"/>
              <a:gd name="connsiteY27" fmla="*/ 6791325 h 6791325"/>
              <a:gd name="connsiteX0" fmla="*/ 1889034 w 3613059"/>
              <a:gd name="connsiteY0" fmla="*/ 6791325 h 6791325"/>
              <a:gd name="connsiteX1" fmla="*/ 3613059 w 3613059"/>
              <a:gd name="connsiteY1" fmla="*/ 6781800 h 6791325"/>
              <a:gd name="connsiteX2" fmla="*/ 2555784 w 3613059"/>
              <a:gd name="connsiteY2" fmla="*/ 3819525 h 6791325"/>
              <a:gd name="connsiteX3" fmla="*/ 2431959 w 3613059"/>
              <a:gd name="connsiteY3" fmla="*/ 3267075 h 6791325"/>
              <a:gd name="connsiteX4" fmla="*/ 2793909 w 3613059"/>
              <a:gd name="connsiteY4" fmla="*/ 2162175 h 6791325"/>
              <a:gd name="connsiteX5" fmla="*/ 3432084 w 3613059"/>
              <a:gd name="connsiteY5" fmla="*/ 1247775 h 6791325"/>
              <a:gd name="connsiteX6" fmla="*/ 3251109 w 3613059"/>
              <a:gd name="connsiteY6" fmla="*/ 1133475 h 6791325"/>
              <a:gd name="connsiteX7" fmla="*/ 2584359 w 3613059"/>
              <a:gd name="connsiteY7" fmla="*/ 1857375 h 6791325"/>
              <a:gd name="connsiteX8" fmla="*/ 2412909 w 3613059"/>
              <a:gd name="connsiteY8" fmla="*/ 1752600 h 6791325"/>
              <a:gd name="connsiteX9" fmla="*/ 2812959 w 3613059"/>
              <a:gd name="connsiteY9" fmla="*/ 390525 h 6791325"/>
              <a:gd name="connsiteX10" fmla="*/ 2527209 w 3613059"/>
              <a:gd name="connsiteY10" fmla="*/ 295275 h 6791325"/>
              <a:gd name="connsiteX11" fmla="*/ 2165259 w 3613059"/>
              <a:gd name="connsiteY11" fmla="*/ 1609725 h 6791325"/>
              <a:gd name="connsiteX12" fmla="*/ 2012859 w 3613059"/>
              <a:gd name="connsiteY12" fmla="*/ 1495425 h 6791325"/>
              <a:gd name="connsiteX13" fmla="*/ 2031909 w 3613059"/>
              <a:gd name="connsiteY13" fmla="*/ 0 h 6791325"/>
              <a:gd name="connsiteX14" fmla="*/ 1831884 w 3613059"/>
              <a:gd name="connsiteY14" fmla="*/ 66675 h 6791325"/>
              <a:gd name="connsiteX15" fmla="*/ 1765209 w 3613059"/>
              <a:gd name="connsiteY15" fmla="*/ 1514475 h 6791325"/>
              <a:gd name="connsiteX16" fmla="*/ 1565184 w 3613059"/>
              <a:gd name="connsiteY16" fmla="*/ 1504950 h 6791325"/>
              <a:gd name="connsiteX17" fmla="*/ 1393734 w 3613059"/>
              <a:gd name="connsiteY17" fmla="*/ 123825 h 6791325"/>
              <a:gd name="connsiteX18" fmla="*/ 1212759 w 3613059"/>
              <a:gd name="connsiteY18" fmla="*/ 123825 h 6791325"/>
              <a:gd name="connsiteX19" fmla="*/ 1260384 w 3613059"/>
              <a:gd name="connsiteY19" fmla="*/ 1638300 h 6791325"/>
              <a:gd name="connsiteX20" fmla="*/ 1098459 w 3613059"/>
              <a:gd name="connsiteY20" fmla="*/ 2190750 h 6791325"/>
              <a:gd name="connsiteX21" fmla="*/ 841284 w 3613059"/>
              <a:gd name="connsiteY21" fmla="*/ 2247900 h 6791325"/>
              <a:gd name="connsiteX22" fmla="*/ 126909 w 3613059"/>
              <a:gd name="connsiteY22" fmla="*/ 1733550 h 6791325"/>
              <a:gd name="connsiteX23" fmla="*/ 41184 w 3613059"/>
              <a:gd name="connsiteY23" fmla="*/ 2038350 h 6791325"/>
              <a:gd name="connsiteX24" fmla="*/ 650784 w 3613059"/>
              <a:gd name="connsiteY24" fmla="*/ 2743200 h 6791325"/>
              <a:gd name="connsiteX25" fmla="*/ 1279434 w 3613059"/>
              <a:gd name="connsiteY25" fmla="*/ 3476625 h 6791325"/>
              <a:gd name="connsiteX26" fmla="*/ 1498509 w 3613059"/>
              <a:gd name="connsiteY26" fmla="*/ 4010025 h 6791325"/>
              <a:gd name="connsiteX27" fmla="*/ 1889034 w 3613059"/>
              <a:gd name="connsiteY27" fmla="*/ 6791325 h 6791325"/>
              <a:gd name="connsiteX0" fmla="*/ 1872461 w 3596486"/>
              <a:gd name="connsiteY0" fmla="*/ 6791325 h 6791325"/>
              <a:gd name="connsiteX1" fmla="*/ 3596486 w 3596486"/>
              <a:gd name="connsiteY1" fmla="*/ 6781800 h 6791325"/>
              <a:gd name="connsiteX2" fmla="*/ 2539211 w 3596486"/>
              <a:gd name="connsiteY2" fmla="*/ 3819525 h 6791325"/>
              <a:gd name="connsiteX3" fmla="*/ 2415386 w 3596486"/>
              <a:gd name="connsiteY3" fmla="*/ 3267075 h 6791325"/>
              <a:gd name="connsiteX4" fmla="*/ 2777336 w 3596486"/>
              <a:gd name="connsiteY4" fmla="*/ 2162175 h 6791325"/>
              <a:gd name="connsiteX5" fmla="*/ 3415511 w 3596486"/>
              <a:gd name="connsiteY5" fmla="*/ 1247775 h 6791325"/>
              <a:gd name="connsiteX6" fmla="*/ 3234536 w 3596486"/>
              <a:gd name="connsiteY6" fmla="*/ 1133475 h 6791325"/>
              <a:gd name="connsiteX7" fmla="*/ 2567786 w 3596486"/>
              <a:gd name="connsiteY7" fmla="*/ 1857375 h 6791325"/>
              <a:gd name="connsiteX8" fmla="*/ 2396336 w 3596486"/>
              <a:gd name="connsiteY8" fmla="*/ 1752600 h 6791325"/>
              <a:gd name="connsiteX9" fmla="*/ 2796386 w 3596486"/>
              <a:gd name="connsiteY9" fmla="*/ 390525 h 6791325"/>
              <a:gd name="connsiteX10" fmla="*/ 2510636 w 3596486"/>
              <a:gd name="connsiteY10" fmla="*/ 295275 h 6791325"/>
              <a:gd name="connsiteX11" fmla="*/ 2148686 w 3596486"/>
              <a:gd name="connsiteY11" fmla="*/ 1609725 h 6791325"/>
              <a:gd name="connsiteX12" fmla="*/ 1996286 w 3596486"/>
              <a:gd name="connsiteY12" fmla="*/ 1495425 h 6791325"/>
              <a:gd name="connsiteX13" fmla="*/ 2015336 w 3596486"/>
              <a:gd name="connsiteY13" fmla="*/ 0 h 6791325"/>
              <a:gd name="connsiteX14" fmla="*/ 1815311 w 3596486"/>
              <a:gd name="connsiteY14" fmla="*/ 66675 h 6791325"/>
              <a:gd name="connsiteX15" fmla="*/ 1748636 w 3596486"/>
              <a:gd name="connsiteY15" fmla="*/ 1514475 h 6791325"/>
              <a:gd name="connsiteX16" fmla="*/ 1548611 w 3596486"/>
              <a:gd name="connsiteY16" fmla="*/ 1504950 h 6791325"/>
              <a:gd name="connsiteX17" fmla="*/ 1377161 w 3596486"/>
              <a:gd name="connsiteY17" fmla="*/ 123825 h 6791325"/>
              <a:gd name="connsiteX18" fmla="*/ 1196186 w 3596486"/>
              <a:gd name="connsiteY18" fmla="*/ 123825 h 6791325"/>
              <a:gd name="connsiteX19" fmla="*/ 1243811 w 3596486"/>
              <a:gd name="connsiteY19" fmla="*/ 1638300 h 6791325"/>
              <a:gd name="connsiteX20" fmla="*/ 1081886 w 3596486"/>
              <a:gd name="connsiteY20" fmla="*/ 2190750 h 6791325"/>
              <a:gd name="connsiteX21" fmla="*/ 824711 w 3596486"/>
              <a:gd name="connsiteY21" fmla="*/ 2247900 h 6791325"/>
              <a:gd name="connsiteX22" fmla="*/ 110336 w 3596486"/>
              <a:gd name="connsiteY22" fmla="*/ 1733550 h 6791325"/>
              <a:gd name="connsiteX23" fmla="*/ 76998 w 3596486"/>
              <a:gd name="connsiteY23" fmla="*/ 2038350 h 6791325"/>
              <a:gd name="connsiteX24" fmla="*/ 634211 w 3596486"/>
              <a:gd name="connsiteY24" fmla="*/ 2743200 h 6791325"/>
              <a:gd name="connsiteX25" fmla="*/ 1262861 w 3596486"/>
              <a:gd name="connsiteY25" fmla="*/ 3476625 h 6791325"/>
              <a:gd name="connsiteX26" fmla="*/ 1481936 w 3596486"/>
              <a:gd name="connsiteY26" fmla="*/ 4010025 h 6791325"/>
              <a:gd name="connsiteX27" fmla="*/ 1872461 w 3596486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93297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814105 h 6814105"/>
              <a:gd name="connsiteX1" fmla="*/ 3693484 w 3693484"/>
              <a:gd name="connsiteY1" fmla="*/ 6804580 h 6814105"/>
              <a:gd name="connsiteX2" fmla="*/ 2636209 w 3693484"/>
              <a:gd name="connsiteY2" fmla="*/ 3842305 h 6814105"/>
              <a:gd name="connsiteX3" fmla="*/ 2512384 w 3693484"/>
              <a:gd name="connsiteY3" fmla="*/ 3289855 h 6814105"/>
              <a:gd name="connsiteX4" fmla="*/ 2874334 w 3693484"/>
              <a:gd name="connsiteY4" fmla="*/ 2184955 h 6814105"/>
              <a:gd name="connsiteX5" fmla="*/ 3512509 w 3693484"/>
              <a:gd name="connsiteY5" fmla="*/ 1270555 h 6814105"/>
              <a:gd name="connsiteX6" fmla="*/ 3331534 w 3693484"/>
              <a:gd name="connsiteY6" fmla="*/ 1156255 h 6814105"/>
              <a:gd name="connsiteX7" fmla="*/ 2664784 w 3693484"/>
              <a:gd name="connsiteY7" fmla="*/ 1880155 h 6814105"/>
              <a:gd name="connsiteX8" fmla="*/ 2493334 w 3693484"/>
              <a:gd name="connsiteY8" fmla="*/ 1775380 h 6814105"/>
              <a:gd name="connsiteX9" fmla="*/ 2893384 w 3693484"/>
              <a:gd name="connsiteY9" fmla="*/ 413305 h 6814105"/>
              <a:gd name="connsiteX10" fmla="*/ 2607634 w 3693484"/>
              <a:gd name="connsiteY10" fmla="*/ 318055 h 6814105"/>
              <a:gd name="connsiteX11" fmla="*/ 2245684 w 3693484"/>
              <a:gd name="connsiteY11" fmla="*/ 1632505 h 6814105"/>
              <a:gd name="connsiteX12" fmla="*/ 2131384 w 3693484"/>
              <a:gd name="connsiteY12" fmla="*/ 1565830 h 6814105"/>
              <a:gd name="connsiteX13" fmla="*/ 2193297 w 3693484"/>
              <a:gd name="connsiteY13" fmla="*/ 122792 h 6814105"/>
              <a:gd name="connsiteX14" fmla="*/ 1878971 w 3693484"/>
              <a:gd name="connsiteY14" fmla="*/ 132318 h 6814105"/>
              <a:gd name="connsiteX15" fmla="*/ 1798009 w 3693484"/>
              <a:gd name="connsiteY15" fmla="*/ 1522968 h 6814105"/>
              <a:gd name="connsiteX16" fmla="*/ 1674184 w 3693484"/>
              <a:gd name="connsiteY16" fmla="*/ 1527729 h 6814105"/>
              <a:gd name="connsiteX17" fmla="*/ 1593221 w 3693484"/>
              <a:gd name="connsiteY17" fmla="*/ 346630 h 6814105"/>
              <a:gd name="connsiteX18" fmla="*/ 1307472 w 3693484"/>
              <a:gd name="connsiteY18" fmla="*/ 337105 h 6814105"/>
              <a:gd name="connsiteX19" fmla="*/ 1312234 w 3693484"/>
              <a:gd name="connsiteY19" fmla="*/ 1603930 h 6814105"/>
              <a:gd name="connsiteX20" fmla="*/ 1259846 w 3693484"/>
              <a:gd name="connsiteY20" fmla="*/ 1994455 h 6814105"/>
              <a:gd name="connsiteX21" fmla="*/ 902659 w 3693484"/>
              <a:gd name="connsiteY21" fmla="*/ 2270680 h 6814105"/>
              <a:gd name="connsiteX22" fmla="*/ 207334 w 3693484"/>
              <a:gd name="connsiteY22" fmla="*/ 1756330 h 6814105"/>
              <a:gd name="connsiteX23" fmla="*/ 173996 w 3693484"/>
              <a:gd name="connsiteY23" fmla="*/ 2061130 h 6814105"/>
              <a:gd name="connsiteX24" fmla="*/ 731209 w 3693484"/>
              <a:gd name="connsiteY24" fmla="*/ 2765980 h 6814105"/>
              <a:gd name="connsiteX25" fmla="*/ 1359859 w 3693484"/>
              <a:gd name="connsiteY25" fmla="*/ 3499405 h 6814105"/>
              <a:gd name="connsiteX26" fmla="*/ 1578934 w 3693484"/>
              <a:gd name="connsiteY26" fmla="*/ 4032805 h 6814105"/>
              <a:gd name="connsiteX27" fmla="*/ 1969459 w 3693484"/>
              <a:gd name="connsiteY27" fmla="*/ 6814105 h 6814105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45684 w 3693484"/>
              <a:gd name="connsiteY11" fmla="*/ 1663910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21922 w 3693484"/>
              <a:gd name="connsiteY10" fmla="*/ 401847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598109 w 3693484"/>
              <a:gd name="connsiteY7" fmla="*/ 18496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64809 w 3693484"/>
              <a:gd name="connsiteY4" fmla="*/ 219731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83859 w 3693484"/>
              <a:gd name="connsiteY4" fmla="*/ 2092535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21959 w 3693484"/>
              <a:gd name="connsiteY4" fmla="*/ 2097298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59934 w 3693484"/>
              <a:gd name="connsiteY0" fmla="*/ 6707398 h 6835985"/>
              <a:gd name="connsiteX1" fmla="*/ 3693484 w 3693484"/>
              <a:gd name="connsiteY1" fmla="*/ 6835985 h 6835985"/>
              <a:gd name="connsiteX2" fmla="*/ 2640971 w 3693484"/>
              <a:gd name="connsiteY2" fmla="*/ 3878472 h 6835985"/>
              <a:gd name="connsiteX3" fmla="*/ 2517146 w 3693484"/>
              <a:gd name="connsiteY3" fmla="*/ 3345073 h 6835985"/>
              <a:gd name="connsiteX4" fmla="*/ 2755270 w 3693484"/>
              <a:gd name="connsiteY4" fmla="*/ 2811673 h 6835985"/>
              <a:gd name="connsiteX5" fmla="*/ 2864809 w 3693484"/>
              <a:gd name="connsiteY5" fmla="*/ 2192548 h 6835985"/>
              <a:gd name="connsiteX6" fmla="*/ 3512509 w 3693484"/>
              <a:gd name="connsiteY6" fmla="*/ 1301960 h 6835985"/>
              <a:gd name="connsiteX7" fmla="*/ 3298197 w 3693484"/>
              <a:gd name="connsiteY7" fmla="*/ 1178135 h 6835985"/>
              <a:gd name="connsiteX8" fmla="*/ 2607634 w 3693484"/>
              <a:gd name="connsiteY8" fmla="*/ 1878222 h 6835985"/>
              <a:gd name="connsiteX9" fmla="*/ 2531434 w 3693484"/>
              <a:gd name="connsiteY9" fmla="*/ 1821072 h 6835985"/>
              <a:gd name="connsiteX10" fmla="*/ 2874334 w 3693484"/>
              <a:gd name="connsiteY10" fmla="*/ 563772 h 6835985"/>
              <a:gd name="connsiteX11" fmla="*/ 2598109 w 3693484"/>
              <a:gd name="connsiteY11" fmla="*/ 397084 h 6835985"/>
              <a:gd name="connsiteX12" fmla="*/ 2207584 w 3693484"/>
              <a:gd name="connsiteY12" fmla="*/ 1659147 h 6835985"/>
              <a:gd name="connsiteX13" fmla="*/ 2131384 w 3693484"/>
              <a:gd name="connsiteY13" fmla="*/ 1597235 h 6835985"/>
              <a:gd name="connsiteX14" fmla="*/ 2193297 w 3693484"/>
              <a:gd name="connsiteY14" fmla="*/ 154197 h 6835985"/>
              <a:gd name="connsiteX15" fmla="*/ 1878971 w 3693484"/>
              <a:gd name="connsiteY15" fmla="*/ 163723 h 6835985"/>
              <a:gd name="connsiteX16" fmla="*/ 1798009 w 3693484"/>
              <a:gd name="connsiteY16" fmla="*/ 1554373 h 6835985"/>
              <a:gd name="connsiteX17" fmla="*/ 1674184 w 3693484"/>
              <a:gd name="connsiteY17" fmla="*/ 1559134 h 6835985"/>
              <a:gd name="connsiteX18" fmla="*/ 1593221 w 3693484"/>
              <a:gd name="connsiteY18" fmla="*/ 378035 h 6835985"/>
              <a:gd name="connsiteX19" fmla="*/ 1307472 w 3693484"/>
              <a:gd name="connsiteY19" fmla="*/ 368510 h 6835985"/>
              <a:gd name="connsiteX20" fmla="*/ 1312234 w 3693484"/>
              <a:gd name="connsiteY20" fmla="*/ 1635335 h 6835985"/>
              <a:gd name="connsiteX21" fmla="*/ 1259846 w 3693484"/>
              <a:gd name="connsiteY21" fmla="*/ 2025860 h 6835985"/>
              <a:gd name="connsiteX22" fmla="*/ 902659 w 3693484"/>
              <a:gd name="connsiteY22" fmla="*/ 2302085 h 6835985"/>
              <a:gd name="connsiteX23" fmla="*/ 207334 w 3693484"/>
              <a:gd name="connsiteY23" fmla="*/ 1787735 h 6835985"/>
              <a:gd name="connsiteX24" fmla="*/ 173996 w 3693484"/>
              <a:gd name="connsiteY24" fmla="*/ 2092535 h 6835985"/>
              <a:gd name="connsiteX25" fmla="*/ 745496 w 3693484"/>
              <a:gd name="connsiteY25" fmla="*/ 2806910 h 6835985"/>
              <a:gd name="connsiteX26" fmla="*/ 1440822 w 3693484"/>
              <a:gd name="connsiteY26" fmla="*/ 3583198 h 6835985"/>
              <a:gd name="connsiteX27" fmla="*/ 1617034 w 3693484"/>
              <a:gd name="connsiteY27" fmla="*/ 4107073 h 6835985"/>
              <a:gd name="connsiteX28" fmla="*/ 1959934 w 3693484"/>
              <a:gd name="connsiteY28" fmla="*/ 6707398 h 6835985"/>
              <a:gd name="connsiteX0" fmla="*/ 1959934 w 3664909"/>
              <a:gd name="connsiteY0" fmla="*/ 6707398 h 6712160"/>
              <a:gd name="connsiteX1" fmla="*/ 3664909 w 3664909"/>
              <a:gd name="connsiteY1" fmla="*/ 6712160 h 6712160"/>
              <a:gd name="connsiteX2" fmla="*/ 2640971 w 3664909"/>
              <a:gd name="connsiteY2" fmla="*/ 3878472 h 6712160"/>
              <a:gd name="connsiteX3" fmla="*/ 2517146 w 3664909"/>
              <a:gd name="connsiteY3" fmla="*/ 3345073 h 6712160"/>
              <a:gd name="connsiteX4" fmla="*/ 2755270 w 3664909"/>
              <a:gd name="connsiteY4" fmla="*/ 2811673 h 6712160"/>
              <a:gd name="connsiteX5" fmla="*/ 2864809 w 3664909"/>
              <a:gd name="connsiteY5" fmla="*/ 2192548 h 6712160"/>
              <a:gd name="connsiteX6" fmla="*/ 3512509 w 3664909"/>
              <a:gd name="connsiteY6" fmla="*/ 1301960 h 6712160"/>
              <a:gd name="connsiteX7" fmla="*/ 3298197 w 3664909"/>
              <a:gd name="connsiteY7" fmla="*/ 1178135 h 6712160"/>
              <a:gd name="connsiteX8" fmla="*/ 2607634 w 3664909"/>
              <a:gd name="connsiteY8" fmla="*/ 1878222 h 6712160"/>
              <a:gd name="connsiteX9" fmla="*/ 2531434 w 3664909"/>
              <a:gd name="connsiteY9" fmla="*/ 1821072 h 6712160"/>
              <a:gd name="connsiteX10" fmla="*/ 2874334 w 3664909"/>
              <a:gd name="connsiteY10" fmla="*/ 563772 h 6712160"/>
              <a:gd name="connsiteX11" fmla="*/ 2598109 w 3664909"/>
              <a:gd name="connsiteY11" fmla="*/ 397084 h 6712160"/>
              <a:gd name="connsiteX12" fmla="*/ 2207584 w 3664909"/>
              <a:gd name="connsiteY12" fmla="*/ 1659147 h 6712160"/>
              <a:gd name="connsiteX13" fmla="*/ 2131384 w 3664909"/>
              <a:gd name="connsiteY13" fmla="*/ 1597235 h 6712160"/>
              <a:gd name="connsiteX14" fmla="*/ 2193297 w 3664909"/>
              <a:gd name="connsiteY14" fmla="*/ 154197 h 6712160"/>
              <a:gd name="connsiteX15" fmla="*/ 1878971 w 3664909"/>
              <a:gd name="connsiteY15" fmla="*/ 163723 h 6712160"/>
              <a:gd name="connsiteX16" fmla="*/ 1798009 w 3664909"/>
              <a:gd name="connsiteY16" fmla="*/ 1554373 h 6712160"/>
              <a:gd name="connsiteX17" fmla="*/ 1674184 w 3664909"/>
              <a:gd name="connsiteY17" fmla="*/ 1559134 h 6712160"/>
              <a:gd name="connsiteX18" fmla="*/ 1593221 w 3664909"/>
              <a:gd name="connsiteY18" fmla="*/ 378035 h 6712160"/>
              <a:gd name="connsiteX19" fmla="*/ 1307472 w 3664909"/>
              <a:gd name="connsiteY19" fmla="*/ 368510 h 6712160"/>
              <a:gd name="connsiteX20" fmla="*/ 1312234 w 3664909"/>
              <a:gd name="connsiteY20" fmla="*/ 1635335 h 6712160"/>
              <a:gd name="connsiteX21" fmla="*/ 1259846 w 3664909"/>
              <a:gd name="connsiteY21" fmla="*/ 2025860 h 6712160"/>
              <a:gd name="connsiteX22" fmla="*/ 902659 w 3664909"/>
              <a:gd name="connsiteY22" fmla="*/ 2302085 h 6712160"/>
              <a:gd name="connsiteX23" fmla="*/ 207334 w 3664909"/>
              <a:gd name="connsiteY23" fmla="*/ 1787735 h 6712160"/>
              <a:gd name="connsiteX24" fmla="*/ 173996 w 3664909"/>
              <a:gd name="connsiteY24" fmla="*/ 2092535 h 6712160"/>
              <a:gd name="connsiteX25" fmla="*/ 745496 w 3664909"/>
              <a:gd name="connsiteY25" fmla="*/ 2806910 h 6712160"/>
              <a:gd name="connsiteX26" fmla="*/ 1440822 w 3664909"/>
              <a:gd name="connsiteY26" fmla="*/ 3583198 h 6712160"/>
              <a:gd name="connsiteX27" fmla="*/ 1617034 w 3664909"/>
              <a:gd name="connsiteY27" fmla="*/ 4107073 h 6712160"/>
              <a:gd name="connsiteX28" fmla="*/ 1959934 w 3664909"/>
              <a:gd name="connsiteY28" fmla="*/ 6707398 h 6712160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17146 w 3650621"/>
              <a:gd name="connsiteY3" fmla="*/ 3345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424245 w 3650621"/>
              <a:gd name="connsiteY0" fmla="*/ 6728001 h 6728001"/>
              <a:gd name="connsiteX1" fmla="*/ 3650621 w 3650621"/>
              <a:gd name="connsiteY1" fmla="*/ 6702635 h 6728001"/>
              <a:gd name="connsiteX2" fmla="*/ 2640971 w 3650621"/>
              <a:gd name="connsiteY2" fmla="*/ 3878472 h 6728001"/>
              <a:gd name="connsiteX3" fmla="*/ 2539547 w 3650621"/>
              <a:gd name="connsiteY3" fmla="*/ 3373073 h 6728001"/>
              <a:gd name="connsiteX4" fmla="*/ 2755270 w 3650621"/>
              <a:gd name="connsiteY4" fmla="*/ 2811673 h 6728001"/>
              <a:gd name="connsiteX5" fmla="*/ 2864809 w 3650621"/>
              <a:gd name="connsiteY5" fmla="*/ 2192548 h 6728001"/>
              <a:gd name="connsiteX6" fmla="*/ 3512509 w 3650621"/>
              <a:gd name="connsiteY6" fmla="*/ 1301960 h 6728001"/>
              <a:gd name="connsiteX7" fmla="*/ 3298197 w 3650621"/>
              <a:gd name="connsiteY7" fmla="*/ 1178135 h 6728001"/>
              <a:gd name="connsiteX8" fmla="*/ 2607634 w 3650621"/>
              <a:gd name="connsiteY8" fmla="*/ 1878222 h 6728001"/>
              <a:gd name="connsiteX9" fmla="*/ 2531434 w 3650621"/>
              <a:gd name="connsiteY9" fmla="*/ 1821072 h 6728001"/>
              <a:gd name="connsiteX10" fmla="*/ 2874334 w 3650621"/>
              <a:gd name="connsiteY10" fmla="*/ 563772 h 6728001"/>
              <a:gd name="connsiteX11" fmla="*/ 2598109 w 3650621"/>
              <a:gd name="connsiteY11" fmla="*/ 397084 h 6728001"/>
              <a:gd name="connsiteX12" fmla="*/ 2207584 w 3650621"/>
              <a:gd name="connsiteY12" fmla="*/ 1659147 h 6728001"/>
              <a:gd name="connsiteX13" fmla="*/ 2131384 w 3650621"/>
              <a:gd name="connsiteY13" fmla="*/ 1597235 h 6728001"/>
              <a:gd name="connsiteX14" fmla="*/ 2193297 w 3650621"/>
              <a:gd name="connsiteY14" fmla="*/ 154197 h 6728001"/>
              <a:gd name="connsiteX15" fmla="*/ 1878971 w 3650621"/>
              <a:gd name="connsiteY15" fmla="*/ 163723 h 6728001"/>
              <a:gd name="connsiteX16" fmla="*/ 1798009 w 3650621"/>
              <a:gd name="connsiteY16" fmla="*/ 1554373 h 6728001"/>
              <a:gd name="connsiteX17" fmla="*/ 1674184 w 3650621"/>
              <a:gd name="connsiteY17" fmla="*/ 1559134 h 6728001"/>
              <a:gd name="connsiteX18" fmla="*/ 1593221 w 3650621"/>
              <a:gd name="connsiteY18" fmla="*/ 378035 h 6728001"/>
              <a:gd name="connsiteX19" fmla="*/ 1307472 w 3650621"/>
              <a:gd name="connsiteY19" fmla="*/ 368510 h 6728001"/>
              <a:gd name="connsiteX20" fmla="*/ 1312234 w 3650621"/>
              <a:gd name="connsiteY20" fmla="*/ 1635335 h 6728001"/>
              <a:gd name="connsiteX21" fmla="*/ 1259846 w 3650621"/>
              <a:gd name="connsiteY21" fmla="*/ 2025860 h 6728001"/>
              <a:gd name="connsiteX22" fmla="*/ 902659 w 3650621"/>
              <a:gd name="connsiteY22" fmla="*/ 2302085 h 6728001"/>
              <a:gd name="connsiteX23" fmla="*/ 207334 w 3650621"/>
              <a:gd name="connsiteY23" fmla="*/ 1787735 h 6728001"/>
              <a:gd name="connsiteX24" fmla="*/ 173996 w 3650621"/>
              <a:gd name="connsiteY24" fmla="*/ 2092535 h 6728001"/>
              <a:gd name="connsiteX25" fmla="*/ 745496 w 3650621"/>
              <a:gd name="connsiteY25" fmla="*/ 2806910 h 6728001"/>
              <a:gd name="connsiteX26" fmla="*/ 1440822 w 3650621"/>
              <a:gd name="connsiteY26" fmla="*/ 3583198 h 6728001"/>
              <a:gd name="connsiteX27" fmla="*/ 1617034 w 3650621"/>
              <a:gd name="connsiteY27" fmla="*/ 4107073 h 6728001"/>
              <a:gd name="connsiteX28" fmla="*/ 1424245 w 3650621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78205 w 3560733"/>
              <a:gd name="connsiteY22" fmla="*/ 2295217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378326 w 3514814"/>
              <a:gd name="connsiteY0" fmla="*/ 6728001 h 6728001"/>
              <a:gd name="connsiteX1" fmla="*/ 3144559 w 3514814"/>
              <a:gd name="connsiteY1" fmla="*/ 6709503 h 6728001"/>
              <a:gd name="connsiteX2" fmla="*/ 2595052 w 3514814"/>
              <a:gd name="connsiteY2" fmla="*/ 3878472 h 6728001"/>
              <a:gd name="connsiteX3" fmla="*/ 2507364 w 3514814"/>
              <a:gd name="connsiteY3" fmla="*/ 3482959 h 6728001"/>
              <a:gd name="connsiteX4" fmla="*/ 2778029 w 3514814"/>
              <a:gd name="connsiteY4" fmla="*/ 2866616 h 6728001"/>
              <a:gd name="connsiteX5" fmla="*/ 2818890 w 3514814"/>
              <a:gd name="connsiteY5" fmla="*/ 2192548 h 6728001"/>
              <a:gd name="connsiteX6" fmla="*/ 3466590 w 3514814"/>
              <a:gd name="connsiteY6" fmla="*/ 1301960 h 6728001"/>
              <a:gd name="connsiteX7" fmla="*/ 3252278 w 3514814"/>
              <a:gd name="connsiteY7" fmla="*/ 1178135 h 6728001"/>
              <a:gd name="connsiteX8" fmla="*/ 2561715 w 3514814"/>
              <a:gd name="connsiteY8" fmla="*/ 1878222 h 6728001"/>
              <a:gd name="connsiteX9" fmla="*/ 2485515 w 3514814"/>
              <a:gd name="connsiteY9" fmla="*/ 1821072 h 6728001"/>
              <a:gd name="connsiteX10" fmla="*/ 2828415 w 3514814"/>
              <a:gd name="connsiteY10" fmla="*/ 563772 h 6728001"/>
              <a:gd name="connsiteX11" fmla="*/ 2552190 w 3514814"/>
              <a:gd name="connsiteY11" fmla="*/ 397084 h 6728001"/>
              <a:gd name="connsiteX12" fmla="*/ 2161665 w 3514814"/>
              <a:gd name="connsiteY12" fmla="*/ 1659147 h 6728001"/>
              <a:gd name="connsiteX13" fmla="*/ 2085465 w 3514814"/>
              <a:gd name="connsiteY13" fmla="*/ 1597235 h 6728001"/>
              <a:gd name="connsiteX14" fmla="*/ 2147378 w 3514814"/>
              <a:gd name="connsiteY14" fmla="*/ 154197 h 6728001"/>
              <a:gd name="connsiteX15" fmla="*/ 1833052 w 3514814"/>
              <a:gd name="connsiteY15" fmla="*/ 163723 h 6728001"/>
              <a:gd name="connsiteX16" fmla="*/ 1752090 w 3514814"/>
              <a:gd name="connsiteY16" fmla="*/ 1554373 h 6728001"/>
              <a:gd name="connsiteX17" fmla="*/ 1628265 w 3514814"/>
              <a:gd name="connsiteY17" fmla="*/ 1559134 h 6728001"/>
              <a:gd name="connsiteX18" fmla="*/ 1547302 w 3514814"/>
              <a:gd name="connsiteY18" fmla="*/ 378035 h 6728001"/>
              <a:gd name="connsiteX19" fmla="*/ 1261553 w 3514814"/>
              <a:gd name="connsiteY19" fmla="*/ 368510 h 6728001"/>
              <a:gd name="connsiteX20" fmla="*/ 1266315 w 3514814"/>
              <a:gd name="connsiteY20" fmla="*/ 1635335 h 6728001"/>
              <a:gd name="connsiteX21" fmla="*/ 1213927 w 3514814"/>
              <a:gd name="connsiteY21" fmla="*/ 2025860 h 6728001"/>
              <a:gd name="connsiteX22" fmla="*/ 932286 w 3514814"/>
              <a:gd name="connsiteY22" fmla="*/ 2295217 h 6728001"/>
              <a:gd name="connsiteX23" fmla="*/ 291903 w 3514814"/>
              <a:gd name="connsiteY23" fmla="*/ 1822074 h 6728001"/>
              <a:gd name="connsiteX24" fmla="*/ 128077 w 3514814"/>
              <a:gd name="connsiteY24" fmla="*/ 2092535 h 6728001"/>
              <a:gd name="connsiteX25" fmla="*/ 699577 w 3514814"/>
              <a:gd name="connsiteY25" fmla="*/ 2806910 h 6728001"/>
              <a:gd name="connsiteX26" fmla="*/ 1394903 w 3514814"/>
              <a:gd name="connsiteY26" fmla="*/ 3583198 h 6728001"/>
              <a:gd name="connsiteX27" fmla="*/ 1571115 w 3514814"/>
              <a:gd name="connsiteY27" fmla="*/ 4107073 h 6728001"/>
              <a:gd name="connsiteX28" fmla="*/ 1378326 w 3514814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867877 w 3450405"/>
              <a:gd name="connsiteY22" fmla="*/ 2295217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35168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867877 w 3450405"/>
              <a:gd name="connsiteY22" fmla="*/ 2295217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1097303 w 3450405"/>
              <a:gd name="connsiteY22" fmla="*/ 2047827 h 6728001"/>
              <a:gd name="connsiteX23" fmla="*/ 909084 w 3450405"/>
              <a:gd name="connsiteY23" fmla="*/ 2336423 h 6728001"/>
              <a:gd name="connsiteX24" fmla="*/ 227494 w 3450405"/>
              <a:gd name="connsiteY24" fmla="*/ 1822074 h 6728001"/>
              <a:gd name="connsiteX25" fmla="*/ 159816 w 3450405"/>
              <a:gd name="connsiteY25" fmla="*/ 2133742 h 6728001"/>
              <a:gd name="connsiteX26" fmla="*/ 669507 w 3450405"/>
              <a:gd name="connsiteY26" fmla="*/ 2806910 h 6728001"/>
              <a:gd name="connsiteX27" fmla="*/ 1330494 w 3450405"/>
              <a:gd name="connsiteY27" fmla="*/ 3583198 h 6728001"/>
              <a:gd name="connsiteX28" fmla="*/ 1506706 w 3450405"/>
              <a:gd name="connsiteY28" fmla="*/ 4107073 h 6728001"/>
              <a:gd name="connsiteX29" fmla="*/ 1313917 w 3450405"/>
              <a:gd name="connsiteY29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909084 w 3450405"/>
              <a:gd name="connsiteY21" fmla="*/ 2336423 h 6728001"/>
              <a:gd name="connsiteX22" fmla="*/ 227494 w 3450405"/>
              <a:gd name="connsiteY22" fmla="*/ 1822074 h 6728001"/>
              <a:gd name="connsiteX23" fmla="*/ 159816 w 3450405"/>
              <a:gd name="connsiteY23" fmla="*/ 2133742 h 6728001"/>
              <a:gd name="connsiteX24" fmla="*/ 669507 w 3450405"/>
              <a:gd name="connsiteY24" fmla="*/ 2806910 h 6728001"/>
              <a:gd name="connsiteX25" fmla="*/ 1330494 w 3450405"/>
              <a:gd name="connsiteY25" fmla="*/ 3583198 h 6728001"/>
              <a:gd name="connsiteX26" fmla="*/ 1506706 w 3450405"/>
              <a:gd name="connsiteY26" fmla="*/ 4107073 h 6728001"/>
              <a:gd name="connsiteX27" fmla="*/ 1313917 w 3450405"/>
              <a:gd name="connsiteY27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563856 w 3450405"/>
              <a:gd name="connsiteY16" fmla="*/ 1559134 h 6728001"/>
              <a:gd name="connsiteX17" fmla="*/ 1482893 w 3450405"/>
              <a:gd name="connsiteY17" fmla="*/ 378035 h 6728001"/>
              <a:gd name="connsiteX18" fmla="*/ 1197144 w 3450405"/>
              <a:gd name="connsiteY18" fmla="*/ 368510 h 6728001"/>
              <a:gd name="connsiteX19" fmla="*/ 1188171 w 3450405"/>
              <a:gd name="connsiteY19" fmla="*/ 1717750 h 6728001"/>
              <a:gd name="connsiteX20" fmla="*/ 909084 w 3450405"/>
              <a:gd name="connsiteY20" fmla="*/ 2336423 h 6728001"/>
              <a:gd name="connsiteX21" fmla="*/ 227494 w 3450405"/>
              <a:gd name="connsiteY21" fmla="*/ 1822074 h 6728001"/>
              <a:gd name="connsiteX22" fmla="*/ 159816 w 3450405"/>
              <a:gd name="connsiteY22" fmla="*/ 2133742 h 6728001"/>
              <a:gd name="connsiteX23" fmla="*/ 669507 w 3450405"/>
              <a:gd name="connsiteY23" fmla="*/ 2806910 h 6728001"/>
              <a:gd name="connsiteX24" fmla="*/ 1330494 w 3450405"/>
              <a:gd name="connsiteY24" fmla="*/ 3583198 h 6728001"/>
              <a:gd name="connsiteX25" fmla="*/ 1506706 w 3450405"/>
              <a:gd name="connsiteY25" fmla="*/ 4107073 h 6728001"/>
              <a:gd name="connsiteX26" fmla="*/ 1313917 w 3450405"/>
              <a:gd name="connsiteY26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21056 w 3450405"/>
              <a:gd name="connsiteY12" fmla="*/ 1597235 h 6728001"/>
              <a:gd name="connsiteX13" fmla="*/ 2082969 w 3450405"/>
              <a:gd name="connsiteY13" fmla="*/ 154197 h 6728001"/>
              <a:gd name="connsiteX14" fmla="*/ 1768643 w 3450405"/>
              <a:gd name="connsiteY14" fmla="*/ 163723 h 6728001"/>
              <a:gd name="connsiteX15" fmla="*/ 1563856 w 3450405"/>
              <a:gd name="connsiteY15" fmla="*/ 1559134 h 6728001"/>
              <a:gd name="connsiteX16" fmla="*/ 1482893 w 3450405"/>
              <a:gd name="connsiteY16" fmla="*/ 378035 h 6728001"/>
              <a:gd name="connsiteX17" fmla="*/ 1197144 w 3450405"/>
              <a:gd name="connsiteY17" fmla="*/ 368510 h 6728001"/>
              <a:gd name="connsiteX18" fmla="*/ 1188171 w 3450405"/>
              <a:gd name="connsiteY18" fmla="*/ 1717750 h 6728001"/>
              <a:gd name="connsiteX19" fmla="*/ 909084 w 3450405"/>
              <a:gd name="connsiteY19" fmla="*/ 2336423 h 6728001"/>
              <a:gd name="connsiteX20" fmla="*/ 227494 w 3450405"/>
              <a:gd name="connsiteY20" fmla="*/ 1822074 h 6728001"/>
              <a:gd name="connsiteX21" fmla="*/ 159816 w 3450405"/>
              <a:gd name="connsiteY21" fmla="*/ 2133742 h 6728001"/>
              <a:gd name="connsiteX22" fmla="*/ 669507 w 3450405"/>
              <a:gd name="connsiteY22" fmla="*/ 2806910 h 6728001"/>
              <a:gd name="connsiteX23" fmla="*/ 1330494 w 3450405"/>
              <a:gd name="connsiteY23" fmla="*/ 3583198 h 6728001"/>
              <a:gd name="connsiteX24" fmla="*/ 1506706 w 3450405"/>
              <a:gd name="connsiteY24" fmla="*/ 4107073 h 6728001"/>
              <a:gd name="connsiteX25" fmla="*/ 1313917 w 3450405"/>
              <a:gd name="connsiteY25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21056 w 3450405"/>
              <a:gd name="connsiteY11" fmla="*/ 1597235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82867 w 3450405"/>
              <a:gd name="connsiteY11" fmla="*/ 1638442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32541"/>
              <a:gd name="connsiteY0" fmla="*/ 6728001 h 6728001"/>
              <a:gd name="connsiteX1" fmla="*/ 3080150 w 3432541"/>
              <a:gd name="connsiteY1" fmla="*/ 6709503 h 6728001"/>
              <a:gd name="connsiteX2" fmla="*/ 2530643 w 3432541"/>
              <a:gd name="connsiteY2" fmla="*/ 3878472 h 6728001"/>
              <a:gd name="connsiteX3" fmla="*/ 2442955 w 3432541"/>
              <a:gd name="connsiteY3" fmla="*/ 3482959 h 6728001"/>
              <a:gd name="connsiteX4" fmla="*/ 2713620 w 3432541"/>
              <a:gd name="connsiteY4" fmla="*/ 2866616 h 6728001"/>
              <a:gd name="connsiteX5" fmla="*/ 2754481 w 3432541"/>
              <a:gd name="connsiteY5" fmla="*/ 2192548 h 6728001"/>
              <a:gd name="connsiteX6" fmla="*/ 3402181 w 3432541"/>
              <a:gd name="connsiteY6" fmla="*/ 1301960 h 6728001"/>
              <a:gd name="connsiteX7" fmla="*/ 3016174 w 3432541"/>
              <a:gd name="connsiteY7" fmla="*/ 1075118 h 6728001"/>
              <a:gd name="connsiteX8" fmla="*/ 2421106 w 3432541"/>
              <a:gd name="connsiteY8" fmla="*/ 1821072 h 6728001"/>
              <a:gd name="connsiteX9" fmla="*/ 2764006 w 3432541"/>
              <a:gd name="connsiteY9" fmla="*/ 563772 h 6728001"/>
              <a:gd name="connsiteX10" fmla="*/ 2487781 w 3432541"/>
              <a:gd name="connsiteY10" fmla="*/ 397084 h 6728001"/>
              <a:gd name="connsiteX11" fmla="*/ 2034792 w 3432541"/>
              <a:gd name="connsiteY11" fmla="*/ 1645310 h 6728001"/>
              <a:gd name="connsiteX12" fmla="*/ 2082969 w 3432541"/>
              <a:gd name="connsiteY12" fmla="*/ 154197 h 6728001"/>
              <a:gd name="connsiteX13" fmla="*/ 1768643 w 3432541"/>
              <a:gd name="connsiteY13" fmla="*/ 163723 h 6728001"/>
              <a:gd name="connsiteX14" fmla="*/ 1625667 w 3432541"/>
              <a:gd name="connsiteY14" fmla="*/ 1620945 h 6728001"/>
              <a:gd name="connsiteX15" fmla="*/ 1482893 w 3432541"/>
              <a:gd name="connsiteY15" fmla="*/ 378035 h 6728001"/>
              <a:gd name="connsiteX16" fmla="*/ 1197144 w 3432541"/>
              <a:gd name="connsiteY16" fmla="*/ 368510 h 6728001"/>
              <a:gd name="connsiteX17" fmla="*/ 1188171 w 3432541"/>
              <a:gd name="connsiteY17" fmla="*/ 1717750 h 6728001"/>
              <a:gd name="connsiteX18" fmla="*/ 909084 w 3432541"/>
              <a:gd name="connsiteY18" fmla="*/ 2336423 h 6728001"/>
              <a:gd name="connsiteX19" fmla="*/ 227494 w 3432541"/>
              <a:gd name="connsiteY19" fmla="*/ 1822074 h 6728001"/>
              <a:gd name="connsiteX20" fmla="*/ 159816 w 3432541"/>
              <a:gd name="connsiteY20" fmla="*/ 2133742 h 6728001"/>
              <a:gd name="connsiteX21" fmla="*/ 669507 w 3432541"/>
              <a:gd name="connsiteY21" fmla="*/ 2806910 h 6728001"/>
              <a:gd name="connsiteX22" fmla="*/ 1330494 w 3432541"/>
              <a:gd name="connsiteY22" fmla="*/ 3583198 h 6728001"/>
              <a:gd name="connsiteX23" fmla="*/ 1506706 w 3432541"/>
              <a:gd name="connsiteY23" fmla="*/ 4107073 h 6728001"/>
              <a:gd name="connsiteX24" fmla="*/ 1313917 w 3432541"/>
              <a:gd name="connsiteY24" fmla="*/ 6728001 h 6728001"/>
              <a:gd name="connsiteX0" fmla="*/ 1313917 w 3314077"/>
              <a:gd name="connsiteY0" fmla="*/ 6728001 h 6728001"/>
              <a:gd name="connsiteX1" fmla="*/ 3080150 w 3314077"/>
              <a:gd name="connsiteY1" fmla="*/ 6709503 h 6728001"/>
              <a:gd name="connsiteX2" fmla="*/ 2530643 w 3314077"/>
              <a:gd name="connsiteY2" fmla="*/ 3878472 h 6728001"/>
              <a:gd name="connsiteX3" fmla="*/ 2442955 w 3314077"/>
              <a:gd name="connsiteY3" fmla="*/ 3482959 h 6728001"/>
              <a:gd name="connsiteX4" fmla="*/ 2713620 w 3314077"/>
              <a:gd name="connsiteY4" fmla="*/ 2866616 h 6728001"/>
              <a:gd name="connsiteX5" fmla="*/ 2754481 w 3314077"/>
              <a:gd name="connsiteY5" fmla="*/ 2192548 h 6728001"/>
              <a:gd name="connsiteX6" fmla="*/ 3271692 w 3314077"/>
              <a:gd name="connsiteY6" fmla="*/ 1150868 h 6728001"/>
              <a:gd name="connsiteX7" fmla="*/ 3016174 w 3314077"/>
              <a:gd name="connsiteY7" fmla="*/ 1075118 h 6728001"/>
              <a:gd name="connsiteX8" fmla="*/ 2421106 w 3314077"/>
              <a:gd name="connsiteY8" fmla="*/ 1821072 h 6728001"/>
              <a:gd name="connsiteX9" fmla="*/ 2764006 w 3314077"/>
              <a:gd name="connsiteY9" fmla="*/ 563772 h 6728001"/>
              <a:gd name="connsiteX10" fmla="*/ 2487781 w 3314077"/>
              <a:gd name="connsiteY10" fmla="*/ 397084 h 6728001"/>
              <a:gd name="connsiteX11" fmla="*/ 2034792 w 3314077"/>
              <a:gd name="connsiteY11" fmla="*/ 1645310 h 6728001"/>
              <a:gd name="connsiteX12" fmla="*/ 2082969 w 3314077"/>
              <a:gd name="connsiteY12" fmla="*/ 154197 h 6728001"/>
              <a:gd name="connsiteX13" fmla="*/ 1768643 w 3314077"/>
              <a:gd name="connsiteY13" fmla="*/ 163723 h 6728001"/>
              <a:gd name="connsiteX14" fmla="*/ 1625667 w 3314077"/>
              <a:gd name="connsiteY14" fmla="*/ 1620945 h 6728001"/>
              <a:gd name="connsiteX15" fmla="*/ 1482893 w 3314077"/>
              <a:gd name="connsiteY15" fmla="*/ 378035 h 6728001"/>
              <a:gd name="connsiteX16" fmla="*/ 1197144 w 3314077"/>
              <a:gd name="connsiteY16" fmla="*/ 368510 h 6728001"/>
              <a:gd name="connsiteX17" fmla="*/ 1188171 w 3314077"/>
              <a:gd name="connsiteY17" fmla="*/ 1717750 h 6728001"/>
              <a:gd name="connsiteX18" fmla="*/ 909084 w 3314077"/>
              <a:gd name="connsiteY18" fmla="*/ 2336423 h 6728001"/>
              <a:gd name="connsiteX19" fmla="*/ 227494 w 3314077"/>
              <a:gd name="connsiteY19" fmla="*/ 1822074 h 6728001"/>
              <a:gd name="connsiteX20" fmla="*/ 159816 w 3314077"/>
              <a:gd name="connsiteY20" fmla="*/ 2133742 h 6728001"/>
              <a:gd name="connsiteX21" fmla="*/ 669507 w 3314077"/>
              <a:gd name="connsiteY21" fmla="*/ 2806910 h 6728001"/>
              <a:gd name="connsiteX22" fmla="*/ 1330494 w 3314077"/>
              <a:gd name="connsiteY22" fmla="*/ 3583198 h 6728001"/>
              <a:gd name="connsiteX23" fmla="*/ 1506706 w 3314077"/>
              <a:gd name="connsiteY23" fmla="*/ 4107073 h 6728001"/>
              <a:gd name="connsiteX24" fmla="*/ 1313917 w 3314077"/>
              <a:gd name="connsiteY24" fmla="*/ 6728001 h 6728001"/>
              <a:gd name="connsiteX0" fmla="*/ 1313917 w 3295291"/>
              <a:gd name="connsiteY0" fmla="*/ 6728001 h 6728001"/>
              <a:gd name="connsiteX1" fmla="*/ 3080150 w 3295291"/>
              <a:gd name="connsiteY1" fmla="*/ 6709503 h 6728001"/>
              <a:gd name="connsiteX2" fmla="*/ 2530643 w 3295291"/>
              <a:gd name="connsiteY2" fmla="*/ 3878472 h 6728001"/>
              <a:gd name="connsiteX3" fmla="*/ 2442955 w 3295291"/>
              <a:gd name="connsiteY3" fmla="*/ 3482959 h 6728001"/>
              <a:gd name="connsiteX4" fmla="*/ 2713620 w 3295291"/>
              <a:gd name="connsiteY4" fmla="*/ 2866616 h 6728001"/>
              <a:gd name="connsiteX5" fmla="*/ 2754481 w 3295291"/>
              <a:gd name="connsiteY5" fmla="*/ 2192548 h 6728001"/>
              <a:gd name="connsiteX6" fmla="*/ 3271692 w 3295291"/>
              <a:gd name="connsiteY6" fmla="*/ 1150868 h 6728001"/>
              <a:gd name="connsiteX7" fmla="*/ 3016174 w 3295291"/>
              <a:gd name="connsiteY7" fmla="*/ 1075118 h 6728001"/>
              <a:gd name="connsiteX8" fmla="*/ 2421106 w 3295291"/>
              <a:gd name="connsiteY8" fmla="*/ 1821072 h 6728001"/>
              <a:gd name="connsiteX9" fmla="*/ 2764006 w 3295291"/>
              <a:gd name="connsiteY9" fmla="*/ 563772 h 6728001"/>
              <a:gd name="connsiteX10" fmla="*/ 2487781 w 3295291"/>
              <a:gd name="connsiteY10" fmla="*/ 397084 h 6728001"/>
              <a:gd name="connsiteX11" fmla="*/ 2034792 w 3295291"/>
              <a:gd name="connsiteY11" fmla="*/ 1645310 h 6728001"/>
              <a:gd name="connsiteX12" fmla="*/ 2082969 w 3295291"/>
              <a:gd name="connsiteY12" fmla="*/ 154197 h 6728001"/>
              <a:gd name="connsiteX13" fmla="*/ 1768643 w 3295291"/>
              <a:gd name="connsiteY13" fmla="*/ 163723 h 6728001"/>
              <a:gd name="connsiteX14" fmla="*/ 1625667 w 3295291"/>
              <a:gd name="connsiteY14" fmla="*/ 1620945 h 6728001"/>
              <a:gd name="connsiteX15" fmla="*/ 1482893 w 3295291"/>
              <a:gd name="connsiteY15" fmla="*/ 378035 h 6728001"/>
              <a:gd name="connsiteX16" fmla="*/ 1197144 w 3295291"/>
              <a:gd name="connsiteY16" fmla="*/ 368510 h 6728001"/>
              <a:gd name="connsiteX17" fmla="*/ 1188171 w 3295291"/>
              <a:gd name="connsiteY17" fmla="*/ 1717750 h 6728001"/>
              <a:gd name="connsiteX18" fmla="*/ 909084 w 3295291"/>
              <a:gd name="connsiteY18" fmla="*/ 2336423 h 6728001"/>
              <a:gd name="connsiteX19" fmla="*/ 227494 w 3295291"/>
              <a:gd name="connsiteY19" fmla="*/ 1822074 h 6728001"/>
              <a:gd name="connsiteX20" fmla="*/ 159816 w 3295291"/>
              <a:gd name="connsiteY20" fmla="*/ 2133742 h 6728001"/>
              <a:gd name="connsiteX21" fmla="*/ 669507 w 3295291"/>
              <a:gd name="connsiteY21" fmla="*/ 2806910 h 6728001"/>
              <a:gd name="connsiteX22" fmla="*/ 1330494 w 3295291"/>
              <a:gd name="connsiteY22" fmla="*/ 3583198 h 6728001"/>
              <a:gd name="connsiteX23" fmla="*/ 1506706 w 3295291"/>
              <a:gd name="connsiteY23" fmla="*/ 4107073 h 6728001"/>
              <a:gd name="connsiteX24" fmla="*/ 1313917 w 3295291"/>
              <a:gd name="connsiteY24" fmla="*/ 6728001 h 6728001"/>
              <a:gd name="connsiteX0" fmla="*/ 1313917 w 3295291"/>
              <a:gd name="connsiteY0" fmla="*/ 6728001 h 6728001"/>
              <a:gd name="connsiteX1" fmla="*/ 3080150 w 3295291"/>
              <a:gd name="connsiteY1" fmla="*/ 6709503 h 6728001"/>
              <a:gd name="connsiteX2" fmla="*/ 2530643 w 3295291"/>
              <a:gd name="connsiteY2" fmla="*/ 3878472 h 6728001"/>
              <a:gd name="connsiteX3" fmla="*/ 2442955 w 3295291"/>
              <a:gd name="connsiteY3" fmla="*/ 3482959 h 6728001"/>
              <a:gd name="connsiteX4" fmla="*/ 2713620 w 3295291"/>
              <a:gd name="connsiteY4" fmla="*/ 2866616 h 6728001"/>
              <a:gd name="connsiteX5" fmla="*/ 2754481 w 3295291"/>
              <a:gd name="connsiteY5" fmla="*/ 2192548 h 6728001"/>
              <a:gd name="connsiteX6" fmla="*/ 3271692 w 3295291"/>
              <a:gd name="connsiteY6" fmla="*/ 1150868 h 6728001"/>
              <a:gd name="connsiteX7" fmla="*/ 3016174 w 3295291"/>
              <a:gd name="connsiteY7" fmla="*/ 1075118 h 6728001"/>
              <a:gd name="connsiteX8" fmla="*/ 2421106 w 3295291"/>
              <a:gd name="connsiteY8" fmla="*/ 1821072 h 6728001"/>
              <a:gd name="connsiteX9" fmla="*/ 2764006 w 3295291"/>
              <a:gd name="connsiteY9" fmla="*/ 563772 h 6728001"/>
              <a:gd name="connsiteX10" fmla="*/ 2487781 w 3295291"/>
              <a:gd name="connsiteY10" fmla="*/ 397084 h 6728001"/>
              <a:gd name="connsiteX11" fmla="*/ 2034792 w 3295291"/>
              <a:gd name="connsiteY11" fmla="*/ 1645310 h 6728001"/>
              <a:gd name="connsiteX12" fmla="*/ 2082969 w 3295291"/>
              <a:gd name="connsiteY12" fmla="*/ 154197 h 6728001"/>
              <a:gd name="connsiteX13" fmla="*/ 1768643 w 3295291"/>
              <a:gd name="connsiteY13" fmla="*/ 163723 h 6728001"/>
              <a:gd name="connsiteX14" fmla="*/ 1625667 w 3295291"/>
              <a:gd name="connsiteY14" fmla="*/ 1620945 h 6728001"/>
              <a:gd name="connsiteX15" fmla="*/ 1482893 w 3295291"/>
              <a:gd name="connsiteY15" fmla="*/ 378035 h 6728001"/>
              <a:gd name="connsiteX16" fmla="*/ 1197144 w 3295291"/>
              <a:gd name="connsiteY16" fmla="*/ 368510 h 6728001"/>
              <a:gd name="connsiteX17" fmla="*/ 1188171 w 3295291"/>
              <a:gd name="connsiteY17" fmla="*/ 1717750 h 6728001"/>
              <a:gd name="connsiteX18" fmla="*/ 909084 w 3295291"/>
              <a:gd name="connsiteY18" fmla="*/ 2336423 h 6728001"/>
              <a:gd name="connsiteX19" fmla="*/ 227494 w 3295291"/>
              <a:gd name="connsiteY19" fmla="*/ 1822074 h 6728001"/>
              <a:gd name="connsiteX20" fmla="*/ 159816 w 3295291"/>
              <a:gd name="connsiteY20" fmla="*/ 2133742 h 6728001"/>
              <a:gd name="connsiteX21" fmla="*/ 669507 w 3295291"/>
              <a:gd name="connsiteY21" fmla="*/ 2806910 h 6728001"/>
              <a:gd name="connsiteX22" fmla="*/ 1330494 w 3295291"/>
              <a:gd name="connsiteY22" fmla="*/ 3583198 h 6728001"/>
              <a:gd name="connsiteX23" fmla="*/ 1506706 w 3295291"/>
              <a:gd name="connsiteY23" fmla="*/ 4107073 h 6728001"/>
              <a:gd name="connsiteX24" fmla="*/ 1313917 w 3295291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03735 w 3292922"/>
              <a:gd name="connsiteY4" fmla="*/ 2784203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8013 w 3292922"/>
              <a:gd name="connsiteY3" fmla="*/ 3421148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292922" h="6728001">
                <a:moveTo>
                  <a:pt x="1313917" y="6728001"/>
                </a:moveTo>
                <a:lnTo>
                  <a:pt x="3080150" y="6709503"/>
                </a:lnTo>
                <a:cubicBezTo>
                  <a:pt x="2901007" y="5613780"/>
                  <a:pt x="2805281" y="4930985"/>
                  <a:pt x="2530643" y="3878472"/>
                </a:cubicBezTo>
                <a:cubicBezTo>
                  <a:pt x="2496835" y="3710006"/>
                  <a:pt x="2416222" y="3623214"/>
                  <a:pt x="2388013" y="3421148"/>
                </a:cubicBezTo>
                <a:cubicBezTo>
                  <a:pt x="2488975" y="3081794"/>
                  <a:pt x="2557147" y="3039271"/>
                  <a:pt x="2644943" y="2791070"/>
                </a:cubicBezTo>
                <a:cubicBezTo>
                  <a:pt x="2710030" y="2495898"/>
                  <a:pt x="2711066" y="2456210"/>
                  <a:pt x="2754481" y="2192548"/>
                </a:cubicBezTo>
                <a:cubicBezTo>
                  <a:pt x="2746333" y="1985452"/>
                  <a:pt x="3073254" y="1479481"/>
                  <a:pt x="3271692" y="1150868"/>
                </a:cubicBezTo>
                <a:cubicBezTo>
                  <a:pt x="3356967" y="952533"/>
                  <a:pt x="3169677" y="805276"/>
                  <a:pt x="2988703" y="1054514"/>
                </a:cubicBezTo>
                <a:cubicBezTo>
                  <a:pt x="2845795" y="1216579"/>
                  <a:pt x="2581031" y="1593810"/>
                  <a:pt x="2421106" y="1821072"/>
                </a:cubicBezTo>
                <a:cubicBezTo>
                  <a:pt x="2548106" y="1401971"/>
                  <a:pt x="2665581" y="992397"/>
                  <a:pt x="2764006" y="563772"/>
                </a:cubicBezTo>
                <a:cubicBezTo>
                  <a:pt x="2813218" y="314534"/>
                  <a:pt x="2595731" y="208171"/>
                  <a:pt x="2487781" y="397084"/>
                </a:cubicBezTo>
                <a:cubicBezTo>
                  <a:pt x="2363956" y="569328"/>
                  <a:pt x="2150336" y="1369872"/>
                  <a:pt x="2034792" y="1645310"/>
                </a:cubicBezTo>
                <a:cubicBezTo>
                  <a:pt x="2091942" y="1194459"/>
                  <a:pt x="2078206" y="628860"/>
                  <a:pt x="2082969" y="154197"/>
                </a:cubicBezTo>
                <a:cubicBezTo>
                  <a:pt x="2082969" y="38309"/>
                  <a:pt x="1835318" y="-129965"/>
                  <a:pt x="1768643" y="163723"/>
                </a:cubicBezTo>
                <a:cubicBezTo>
                  <a:pt x="1682124" y="397879"/>
                  <a:pt x="1638953" y="1234968"/>
                  <a:pt x="1625667" y="1620945"/>
                </a:cubicBezTo>
                <a:cubicBezTo>
                  <a:pt x="1564339" y="1205538"/>
                  <a:pt x="1505118" y="766972"/>
                  <a:pt x="1482893" y="378035"/>
                </a:cubicBezTo>
                <a:cubicBezTo>
                  <a:pt x="1454318" y="84347"/>
                  <a:pt x="1220956" y="133560"/>
                  <a:pt x="1197144" y="368510"/>
                </a:cubicBezTo>
                <a:cubicBezTo>
                  <a:pt x="1136819" y="844760"/>
                  <a:pt x="1162771" y="1265312"/>
                  <a:pt x="1188171" y="1717750"/>
                </a:cubicBezTo>
                <a:cubicBezTo>
                  <a:pt x="1140161" y="2045735"/>
                  <a:pt x="1199686" y="2167944"/>
                  <a:pt x="1046440" y="2322687"/>
                </a:cubicBezTo>
                <a:cubicBezTo>
                  <a:pt x="855940" y="2122662"/>
                  <a:pt x="618019" y="1903036"/>
                  <a:pt x="227494" y="1822074"/>
                </a:cubicBezTo>
                <a:cubicBezTo>
                  <a:pt x="-15394" y="1795087"/>
                  <a:pt x="-102122" y="1989280"/>
                  <a:pt x="159816" y="2133742"/>
                </a:cubicBezTo>
                <a:cubicBezTo>
                  <a:pt x="345554" y="2368692"/>
                  <a:pt x="756777" y="2611448"/>
                  <a:pt x="861805" y="2861852"/>
                </a:cubicBezTo>
                <a:cubicBezTo>
                  <a:pt x="1030874" y="3125377"/>
                  <a:pt x="1206326" y="3251130"/>
                  <a:pt x="1378569" y="3432105"/>
                </a:cubicBezTo>
                <a:cubicBezTo>
                  <a:pt x="1526589" y="3620465"/>
                  <a:pt x="1509779" y="3863770"/>
                  <a:pt x="1506706" y="4107073"/>
                </a:cubicBezTo>
                <a:cubicBezTo>
                  <a:pt x="1513397" y="5266921"/>
                  <a:pt x="1464287" y="5526742"/>
                  <a:pt x="1313917" y="6728001"/>
                </a:cubicBezTo>
                <a:close/>
              </a:path>
            </a:pathLst>
          </a:cu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678370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84AC-797A-45F2-B2C8-8D7DEEADE390}" type="datetimeFigureOut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21473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139702"/>
            <a:ext cx="457200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2715766"/>
            <a:ext cx="457200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83823" cy="5148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024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20. 10. 2020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1592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20. 10. 2020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4293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2" y="273846"/>
            <a:ext cx="7886700" cy="99417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1" cy="276344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20. 10. 2020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5385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20. 10. 2020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7337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20. 10. 2020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49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20. 10. 2020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9258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121" y="86723"/>
            <a:ext cx="1442720" cy="1230159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" y="4766307"/>
            <a:ext cx="9141619" cy="274801"/>
          </a:xfrm>
          <a:prstGeom prst="rect">
            <a:avLst/>
          </a:prstGeom>
          <a:solidFill>
            <a:srgbClr val="009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err="1"/>
              <a:t>Kliknutím</a:t>
            </a:r>
            <a:r>
              <a:rPr lang="en-US" noProof="0" dirty="0"/>
              <a:t> </a:t>
            </a:r>
            <a:r>
              <a:rPr lang="en-US" noProof="0" dirty="0" err="1"/>
              <a:t>lze</a:t>
            </a:r>
            <a:r>
              <a:rPr lang="en-US" noProof="0" dirty="0"/>
              <a:t> </a:t>
            </a:r>
            <a:r>
              <a:rPr lang="en-US" noProof="0" dirty="0" err="1"/>
              <a:t>upravit</a:t>
            </a:r>
            <a:r>
              <a:rPr lang="en-US" noProof="0" dirty="0"/>
              <a:t> </a:t>
            </a:r>
            <a:r>
              <a:rPr lang="en-US" noProof="0" dirty="0" err="1"/>
              <a:t>styl</a:t>
            </a:r>
            <a:r>
              <a:rPr lang="en-US" noProof="0" dirty="0"/>
              <a:t>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149724"/>
            <a:ext cx="7886700" cy="3482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err="1"/>
              <a:t>Kliknutím</a:t>
            </a:r>
            <a:r>
              <a:rPr lang="en-US" noProof="0" dirty="0"/>
              <a:t> </a:t>
            </a:r>
            <a:r>
              <a:rPr lang="en-US" noProof="0" dirty="0" err="1"/>
              <a:t>lze</a:t>
            </a:r>
            <a:r>
              <a:rPr lang="en-US" noProof="0" dirty="0"/>
              <a:t> </a:t>
            </a:r>
            <a:r>
              <a:rPr lang="en-US" noProof="0" dirty="0" err="1"/>
              <a:t>upravit</a:t>
            </a:r>
            <a:r>
              <a:rPr lang="en-US" noProof="0" dirty="0"/>
              <a:t> </a:t>
            </a:r>
            <a:r>
              <a:rPr lang="en-US" noProof="0" dirty="0" err="1"/>
              <a:t>styly</a:t>
            </a:r>
            <a:r>
              <a:rPr lang="en-US" noProof="0" dirty="0"/>
              <a:t> </a:t>
            </a:r>
            <a:r>
              <a:rPr lang="en-US" noProof="0" dirty="0" err="1"/>
              <a:t>předlohy</a:t>
            </a:r>
            <a:r>
              <a:rPr lang="en-US" noProof="0" dirty="0"/>
              <a:t> </a:t>
            </a:r>
            <a:r>
              <a:rPr lang="en-US" noProof="0" dirty="0" err="1"/>
              <a:t>textu</a:t>
            </a:r>
            <a:r>
              <a:rPr lang="en-US" noProof="0" dirty="0"/>
              <a:t>.</a:t>
            </a:r>
          </a:p>
          <a:p>
            <a:pPr lvl="1"/>
            <a:r>
              <a:rPr lang="en-US" noProof="0" dirty="0" err="1"/>
              <a:t>Druhá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2"/>
            <a:r>
              <a:rPr lang="en-US" noProof="0" dirty="0" err="1"/>
              <a:t>Třetí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3"/>
            <a:r>
              <a:rPr lang="en-US" noProof="0" dirty="0" err="1"/>
              <a:t>Čtvrtá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4"/>
            <a:r>
              <a:rPr lang="en-US" noProof="0" dirty="0" err="1"/>
              <a:t>Pátá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E6784AC-797A-45F2-B2C8-8D7DEEADE390}" type="datetimeFigureOut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340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707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9999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5" y="4766311"/>
            <a:ext cx="9141619" cy="274801"/>
          </a:xfrm>
          <a:prstGeom prst="rect">
            <a:avLst/>
          </a:prstGeom>
          <a:solidFill>
            <a:srgbClr val="009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lvl="0" algn="ctr"/>
            <a:endParaRPr lang="en-US" noProof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 noProof="0" dirty="0" err="1"/>
              <a:t>Kliknutím</a:t>
            </a:r>
            <a:r>
              <a:rPr lang="en-US" noProof="0" dirty="0"/>
              <a:t> </a:t>
            </a:r>
            <a:r>
              <a:rPr lang="en-US" noProof="0" dirty="0" err="1"/>
              <a:t>lze</a:t>
            </a:r>
            <a:r>
              <a:rPr lang="en-US" noProof="0" dirty="0"/>
              <a:t> </a:t>
            </a:r>
            <a:r>
              <a:rPr lang="en-US" noProof="0" dirty="0" err="1"/>
              <a:t>upravit</a:t>
            </a:r>
            <a:r>
              <a:rPr lang="en-US" noProof="0" dirty="0"/>
              <a:t> </a:t>
            </a:r>
            <a:r>
              <a:rPr lang="en-US" noProof="0" dirty="0" err="1"/>
              <a:t>styl</a:t>
            </a:r>
            <a:r>
              <a:rPr lang="en-US" noProof="0" dirty="0"/>
              <a:t>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149728"/>
            <a:ext cx="7886700" cy="3482999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noProof="0" dirty="0" err="1"/>
              <a:t>Kliknutím</a:t>
            </a:r>
            <a:r>
              <a:rPr lang="en-US" noProof="0" dirty="0"/>
              <a:t> </a:t>
            </a:r>
            <a:r>
              <a:rPr lang="en-US" noProof="0" dirty="0" err="1"/>
              <a:t>lze</a:t>
            </a:r>
            <a:r>
              <a:rPr lang="en-US" noProof="0" dirty="0"/>
              <a:t> </a:t>
            </a:r>
            <a:r>
              <a:rPr lang="en-US" noProof="0" dirty="0" err="1"/>
              <a:t>upravit</a:t>
            </a:r>
            <a:r>
              <a:rPr lang="en-US" noProof="0" dirty="0"/>
              <a:t> </a:t>
            </a:r>
            <a:r>
              <a:rPr lang="en-US" noProof="0" dirty="0" err="1"/>
              <a:t>styly</a:t>
            </a:r>
            <a:r>
              <a:rPr lang="en-US" noProof="0" dirty="0"/>
              <a:t> </a:t>
            </a:r>
            <a:r>
              <a:rPr lang="en-US" noProof="0" dirty="0" err="1"/>
              <a:t>předlohy</a:t>
            </a:r>
            <a:r>
              <a:rPr lang="en-US" noProof="0" dirty="0"/>
              <a:t> </a:t>
            </a:r>
            <a:r>
              <a:rPr lang="en-US" noProof="0" dirty="0" err="1"/>
              <a:t>textu</a:t>
            </a:r>
            <a:r>
              <a:rPr lang="en-US" noProof="0" dirty="0"/>
              <a:t>.</a:t>
            </a:r>
          </a:p>
          <a:p>
            <a:pPr lvl="1"/>
            <a:r>
              <a:rPr lang="en-US" noProof="0" dirty="0" err="1"/>
              <a:t>Druhá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2"/>
            <a:r>
              <a:rPr lang="en-US" noProof="0" dirty="0" err="1"/>
              <a:t>Třetí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3"/>
            <a:r>
              <a:rPr lang="en-US" noProof="0" dirty="0" err="1"/>
              <a:t>Čtvrtá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4"/>
            <a:r>
              <a:rPr lang="en-US" noProof="0" dirty="0" err="1"/>
              <a:t>Pátá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E6784AC-797A-45F2-B2C8-8D7DEEADE390}" type="datetimeFigureOut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1027" name="Picture 3" descr="C:\Data\Dropbox\ENAI\Grafika\logo_final-022.png"/>
          <p:cNvPicPr>
            <a:picLocks noChangeAspect="1" noChangeArrowheads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881" y="154379"/>
            <a:ext cx="1104612" cy="96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531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</p:sldLayoutIdLst>
  <p:txStyles>
    <p:titleStyle>
      <a:lvl1pPr algn="l" defTabSz="91431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9999"/>
          </a:solidFill>
          <a:latin typeface="+mn-lt"/>
          <a:ea typeface="+mj-ea"/>
          <a:cs typeface="+mj-cs"/>
        </a:defRPr>
      </a:lvl1pPr>
    </p:titleStyle>
    <p:bodyStyle>
      <a:lvl1pPr marL="228576" indent="-228576" algn="l" defTabSz="91431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2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7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hoot.it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11/ajpy.12005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tomas.foltynek@academicintegrity.eu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dita.dlabolova@academicintegrity.eu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4.0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4000" noProof="0" dirty="0"/>
              <a:t>Where is the borderline of plagiarism?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noProof="0" dirty="0"/>
              <a:t>Plagiarism vs. Good Citation Practices</a:t>
            </a:r>
          </a:p>
        </p:txBody>
      </p:sp>
    </p:spTree>
    <p:extLst>
      <p:ext uri="{BB962C8B-B14F-4D97-AF65-F5344CB8AC3E}">
        <p14:creationId xmlns:p14="http://schemas.microsoft.com/office/powerpoint/2010/main" val="63454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>
                <a:latin typeface="+mn-lt"/>
              </a:rPr>
              <a:t>Plagiarism includes…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GB" noProof="0" dirty="0"/>
              <a:t>Using the </a:t>
            </a:r>
            <a:r>
              <a:rPr lang="en-GB" b="1" noProof="0" dirty="0"/>
              <a:t>work of someone else </a:t>
            </a:r>
            <a:r>
              <a:rPr lang="en-GB" noProof="0" dirty="0" smtClean="0"/>
              <a:t>and </a:t>
            </a:r>
            <a:r>
              <a:rPr lang="en-GB" noProof="0" dirty="0"/>
              <a:t>presenting it as your </a:t>
            </a:r>
            <a:r>
              <a:rPr lang="en-GB" noProof="0" dirty="0" smtClean="0"/>
              <a:t>own</a:t>
            </a:r>
          </a:p>
          <a:p>
            <a:pPr eaLnBrk="1" hangingPunct="1">
              <a:lnSpc>
                <a:spcPct val="90000"/>
              </a:lnSpc>
            </a:pPr>
            <a:endParaRPr lang="en-GB" dirty="0"/>
          </a:p>
          <a:p>
            <a:pPr eaLnBrk="1" hangingPunct="1">
              <a:lnSpc>
                <a:spcPct val="90000"/>
              </a:lnSpc>
            </a:pPr>
            <a:r>
              <a:rPr lang="en-GB" noProof="0" dirty="0" smtClean="0"/>
              <a:t>Presenting </a:t>
            </a:r>
            <a:r>
              <a:rPr lang="en-GB" b="1" noProof="0" dirty="0" smtClean="0"/>
              <a:t>translation or paraphrase </a:t>
            </a:r>
            <a:r>
              <a:rPr lang="en-GB" noProof="0" dirty="0" smtClean="0"/>
              <a:t>of another work as original</a:t>
            </a:r>
            <a:endParaRPr lang="en-GB" noProof="0" dirty="0"/>
          </a:p>
          <a:p>
            <a:pPr lvl="1"/>
            <a:endParaRPr lang="en-GB" noProof="0" dirty="0"/>
          </a:p>
          <a:p>
            <a:pPr eaLnBrk="1" hangingPunct="1">
              <a:lnSpc>
                <a:spcPct val="90000"/>
              </a:lnSpc>
            </a:pPr>
            <a:r>
              <a:rPr lang="en-GB" noProof="0" dirty="0"/>
              <a:t>Using </a:t>
            </a:r>
            <a:r>
              <a:rPr lang="en-GB" b="1" noProof="0" dirty="0"/>
              <a:t>your own previously published work</a:t>
            </a:r>
            <a:r>
              <a:rPr lang="en-GB" noProof="0" dirty="0"/>
              <a:t> </a:t>
            </a:r>
            <a:r>
              <a:rPr lang="en-GB" noProof="0" dirty="0" smtClean="0"/>
              <a:t>without </a:t>
            </a:r>
            <a:r>
              <a:rPr lang="en-GB" noProof="0" dirty="0"/>
              <a:t>proper acknowledgement</a:t>
            </a:r>
          </a:p>
          <a:p>
            <a:pPr lvl="1"/>
            <a:endParaRPr lang="en-GB" noProof="0" dirty="0"/>
          </a:p>
          <a:p>
            <a:pPr eaLnBrk="1" hangingPunct="1">
              <a:lnSpc>
                <a:spcPct val="90000"/>
              </a:lnSpc>
            </a:pPr>
            <a:r>
              <a:rPr lang="en-GB" b="1" noProof="0" dirty="0"/>
              <a:t>Failing to correctly cite </a:t>
            </a:r>
            <a:r>
              <a:rPr lang="en-GB" noProof="0" dirty="0"/>
              <a:t>and reference another source</a:t>
            </a:r>
          </a:p>
          <a:p>
            <a:pPr lvl="1"/>
            <a:endParaRPr lang="en-GB" noProof="0" dirty="0"/>
          </a:p>
          <a:p>
            <a:pPr eaLnBrk="1" hangingPunct="1">
              <a:lnSpc>
                <a:spcPct val="90000"/>
              </a:lnSpc>
            </a:pPr>
            <a:r>
              <a:rPr lang="en-GB" noProof="0" dirty="0"/>
              <a:t>Not giving due credit for the </a:t>
            </a:r>
            <a:r>
              <a:rPr lang="en-GB" b="1" noProof="0" dirty="0"/>
              <a:t>contribution of someone else </a:t>
            </a:r>
            <a:r>
              <a:rPr lang="en-GB" noProof="0" dirty="0"/>
              <a:t>to your work</a:t>
            </a:r>
          </a:p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6702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>
                <a:latin typeface="+mn-lt"/>
              </a:rPr>
              <a:t>What </a:t>
            </a:r>
            <a:r>
              <a:rPr lang="en-GB" noProof="0" dirty="0" smtClean="0">
                <a:latin typeface="+mn-lt"/>
              </a:rPr>
              <a:t>is NOT plagiarism</a:t>
            </a:r>
            <a:endParaRPr lang="en-GB" noProof="0" dirty="0">
              <a:latin typeface="+mn-lt"/>
            </a:endParaRPr>
          </a:p>
        </p:txBody>
      </p:sp>
      <p:sp>
        <p:nvSpPr>
          <p:cNvPr id="9218" name="Content Placeholder 2"/>
          <p:cNvSpPr>
            <a:spLocks noGrp="1"/>
          </p:cNvSpPr>
          <p:nvPr>
            <p:ph idx="1"/>
          </p:nvPr>
        </p:nvSpPr>
        <p:spPr>
          <a:xfrm>
            <a:off x="627181" y="1599642"/>
            <a:ext cx="6915150" cy="2916324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You don’t have to provide the source of</a:t>
            </a:r>
          </a:p>
          <a:p>
            <a:pPr lvl="1"/>
            <a:r>
              <a:rPr lang="en-GB" noProof="0" dirty="0" smtClean="0"/>
              <a:t>General knowledge</a:t>
            </a:r>
          </a:p>
          <a:p>
            <a:pPr lvl="1"/>
            <a:r>
              <a:rPr lang="en-GB" dirty="0" smtClean="0"/>
              <a:t>General knowledge of your field</a:t>
            </a:r>
          </a:p>
          <a:p>
            <a:pPr lvl="1"/>
            <a:endParaRPr lang="en-GB" noProof="0" dirty="0"/>
          </a:p>
          <a:p>
            <a:r>
              <a:rPr lang="en-GB" dirty="0" smtClean="0"/>
              <a:t>Someone else’s contribution not influencing content</a:t>
            </a:r>
          </a:p>
          <a:p>
            <a:pPr lvl="1"/>
            <a:r>
              <a:rPr lang="en-GB" noProof="0" dirty="0" smtClean="0"/>
              <a:t>Proofreading</a:t>
            </a:r>
          </a:p>
          <a:p>
            <a:pPr lvl="1"/>
            <a:r>
              <a:rPr lang="en-GB" dirty="0" smtClean="0"/>
              <a:t>Typographic corrections</a:t>
            </a:r>
          </a:p>
          <a:p>
            <a:pPr lvl="1"/>
            <a:r>
              <a:rPr lang="en-GB" noProof="0" dirty="0" smtClean="0"/>
              <a:t>Formatting</a:t>
            </a:r>
            <a:endParaRPr lang="en-GB" noProof="0" dirty="0"/>
          </a:p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257179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Why should we deal with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b="1" i="1" noProof="0" dirty="0"/>
          </a:p>
          <a:p>
            <a:pPr marL="0" indent="0">
              <a:buNone/>
            </a:pPr>
            <a:endParaRPr lang="en-GB" b="1" i="1" noProof="0" dirty="0"/>
          </a:p>
          <a:p>
            <a:pPr marL="0" indent="0" algn="ctr">
              <a:buNone/>
            </a:pPr>
            <a:r>
              <a:rPr lang="en-GB" b="1" i="1" noProof="0" dirty="0"/>
              <a:t>Why should be universities interested </a:t>
            </a:r>
          </a:p>
          <a:p>
            <a:pPr marL="0" indent="0" algn="ctr">
              <a:buNone/>
            </a:pPr>
            <a:r>
              <a:rPr lang="en-GB" b="1" i="1" noProof="0" dirty="0"/>
              <a:t>in </a:t>
            </a:r>
            <a:r>
              <a:rPr lang="en-GB" b="1" i="1" noProof="0" dirty="0" smtClean="0"/>
              <a:t>addressing plagiarism?</a:t>
            </a:r>
            <a:endParaRPr lang="en-GB" b="1" i="1" noProof="0" dirty="0"/>
          </a:p>
          <a:p>
            <a:endParaRPr lang="en-GB" b="1" i="1" noProof="0" dirty="0"/>
          </a:p>
        </p:txBody>
      </p:sp>
    </p:spTree>
    <p:extLst>
      <p:ext uri="{BB962C8B-B14F-4D97-AF65-F5344CB8AC3E}">
        <p14:creationId xmlns:p14="http://schemas.microsoft.com/office/powerpoint/2010/main" val="265695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>
                <a:latin typeface="+mn-lt"/>
              </a:rPr>
              <a:t>Where is the borderline?</a:t>
            </a:r>
          </a:p>
        </p:txBody>
      </p:sp>
      <p:sp>
        <p:nvSpPr>
          <p:cNvPr id="1024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noProof="0" dirty="0" smtClean="0"/>
              <a:t>We will go through 8 scenarios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noProof="0" dirty="0" smtClean="0"/>
              <a:t>In each scenario, </a:t>
            </a:r>
            <a:r>
              <a:rPr lang="en-GB" u="sng" noProof="0" dirty="0" smtClean="0"/>
              <a:t>40 % of student work is taken </a:t>
            </a:r>
            <a:r>
              <a:rPr lang="en-GB" noProof="0" dirty="0" smtClean="0"/>
              <a:t>from other sources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noProof="0" dirty="0" smtClean="0"/>
              <a:t>For each case, decide whether you consider it</a:t>
            </a:r>
          </a:p>
          <a:p>
            <a:r>
              <a:rPr lang="en-GB" dirty="0" smtClean="0"/>
              <a:t>Serious plagiarism</a:t>
            </a:r>
          </a:p>
          <a:p>
            <a:r>
              <a:rPr lang="en-GB" noProof="0" dirty="0" smtClean="0"/>
              <a:t>Plagiarism</a:t>
            </a:r>
          </a:p>
          <a:p>
            <a:r>
              <a:rPr lang="en-GB" dirty="0" smtClean="0"/>
              <a:t>Not sure</a:t>
            </a:r>
          </a:p>
          <a:p>
            <a:r>
              <a:rPr lang="en-GB" noProof="0" dirty="0" smtClean="0"/>
              <a:t>Not plagiarism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6927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8150A5-4647-1948-8A39-1B13FCBFC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Scenario no. 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048968-9BAA-BC4A-90E4-BABE8B64B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46844E2-1106-0C4D-83A9-DB61C0C95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918" y="1161106"/>
            <a:ext cx="3986163" cy="406669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A89BE08B-8222-9640-A60C-328FCBA8FFA9}"/>
              </a:ext>
            </a:extLst>
          </p:cNvPr>
          <p:cNvSpPr/>
          <p:nvPr/>
        </p:nvSpPr>
        <p:spPr bwMode="auto">
          <a:xfrm>
            <a:off x="6154964" y="964362"/>
            <a:ext cx="820234" cy="393487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8" charset="-128"/>
              </a:rPr>
              <a:t>40 %</a:t>
            </a:r>
          </a:p>
        </p:txBody>
      </p:sp>
    </p:spTree>
    <p:extLst>
      <p:ext uri="{BB962C8B-B14F-4D97-AF65-F5344CB8AC3E}">
        <p14:creationId xmlns:p14="http://schemas.microsoft.com/office/powerpoint/2010/main" val="396725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8150A5-4647-1948-8A39-1B13FCBFC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Scenario no. 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048968-9BAA-BC4A-90E4-BABE8B64B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1552FC7-2B20-9F4D-8B38-012CB72B0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494" y="1148200"/>
            <a:ext cx="7169011" cy="39953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A89BE08B-8222-9640-A60C-328FCBA8FFA9}"/>
              </a:ext>
            </a:extLst>
          </p:cNvPr>
          <p:cNvSpPr/>
          <p:nvPr/>
        </p:nvSpPr>
        <p:spPr bwMode="auto">
          <a:xfrm>
            <a:off x="4161883" y="815085"/>
            <a:ext cx="820234" cy="393487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8" charset="-128"/>
              </a:rPr>
              <a:t>40 %</a:t>
            </a:r>
          </a:p>
        </p:txBody>
      </p:sp>
    </p:spTree>
    <p:extLst>
      <p:ext uri="{BB962C8B-B14F-4D97-AF65-F5344CB8AC3E}">
        <p14:creationId xmlns:p14="http://schemas.microsoft.com/office/powerpoint/2010/main" val="199615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0F61C2-3842-FB46-ADC8-661886E0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Scenario no. 3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458FCC-4081-6449-8A94-C9CCE2E38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5C7965C9-3DD2-4A47-8BE6-CB43D4FBD40C}"/>
              </a:ext>
            </a:extLst>
          </p:cNvPr>
          <p:cNvSpPr/>
          <p:nvPr/>
        </p:nvSpPr>
        <p:spPr bwMode="auto">
          <a:xfrm>
            <a:off x="3796339" y="4735096"/>
            <a:ext cx="596864" cy="208255"/>
          </a:xfrm>
          <a:prstGeom prst="ellipse">
            <a:avLst/>
          </a:prstGeom>
          <a:noFill/>
          <a:ln w="57150" cap="flat" cmpd="sng" algn="ctr">
            <a:solidFill>
              <a:srgbClr val="0066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28" charset="-128"/>
            </a:endParaRP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B73B6627-7B1C-7645-AB55-092449060427}"/>
              </a:ext>
            </a:extLst>
          </p:cNvPr>
          <p:cNvSpPr/>
          <p:nvPr/>
        </p:nvSpPr>
        <p:spPr bwMode="auto">
          <a:xfrm>
            <a:off x="4161883" y="815085"/>
            <a:ext cx="820234" cy="393487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8" charset="-128"/>
              </a:rPr>
              <a:t>40 %</a:t>
            </a:r>
          </a:p>
        </p:txBody>
      </p:sp>
      <p:pic>
        <p:nvPicPr>
          <p:cNvPr id="7" name="Zástupný obsah 3">
            <a:extLst>
              <a:ext uri="{FF2B5EF4-FFF2-40B4-BE49-F238E27FC236}">
                <a16:creationId xmlns:a16="http://schemas.microsoft.com/office/drawing/2014/main" id="{1DDC1359-C549-EE4A-85AB-195B7045C34B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752" y="1109382"/>
            <a:ext cx="6886495" cy="3993776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901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A5C2F7-0167-8445-8F24-0CF02ADA1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Scenario no. 4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1C2984-1D68-0942-80B7-4AC3C63AA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41EB499-CFED-D84E-AEE0-810BAC701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676" y="1149724"/>
            <a:ext cx="3756648" cy="399676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69B0065D-78C3-5E45-9406-5647399075EB}"/>
              </a:ext>
            </a:extLst>
          </p:cNvPr>
          <p:cNvSpPr/>
          <p:nvPr/>
        </p:nvSpPr>
        <p:spPr bwMode="auto">
          <a:xfrm>
            <a:off x="6040207" y="952980"/>
            <a:ext cx="820234" cy="393487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8" charset="-128"/>
              </a:rPr>
              <a:t>40 %</a:t>
            </a:r>
          </a:p>
        </p:txBody>
      </p:sp>
    </p:spTree>
    <p:extLst>
      <p:ext uri="{BB962C8B-B14F-4D97-AF65-F5344CB8AC3E}">
        <p14:creationId xmlns:p14="http://schemas.microsoft.com/office/powerpoint/2010/main" val="397433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9E0706-36E0-B74B-821E-0889727D4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Scenario no. 5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C8AA86-269D-6B41-ABF6-FF509661E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2C56254-4837-1344-B4F2-B10F915FF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53" y="1149724"/>
            <a:ext cx="8604694" cy="399801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F6A403FA-2938-5942-92AC-AC5165926288}"/>
              </a:ext>
            </a:extLst>
          </p:cNvPr>
          <p:cNvSpPr/>
          <p:nvPr/>
        </p:nvSpPr>
        <p:spPr bwMode="auto">
          <a:xfrm>
            <a:off x="4161883" y="912638"/>
            <a:ext cx="820234" cy="393487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8" charset="-128"/>
              </a:rPr>
              <a:t>40 %</a:t>
            </a:r>
          </a:p>
        </p:txBody>
      </p:sp>
    </p:spTree>
    <p:extLst>
      <p:ext uri="{BB962C8B-B14F-4D97-AF65-F5344CB8AC3E}">
        <p14:creationId xmlns:p14="http://schemas.microsoft.com/office/powerpoint/2010/main" val="127588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E5D8C5-0911-F74F-A7E1-43A67CCE8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words changed (6, 7, 8)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5101503-174B-3943-AA8F-A88D0C32D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49560"/>
            <a:ext cx="9144001" cy="198876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732FBBF-0919-614D-9E37-965E80058FF6}"/>
              </a:ext>
            </a:extLst>
          </p:cNvPr>
          <p:cNvSpPr txBox="1"/>
          <p:nvPr/>
        </p:nvSpPr>
        <p:spPr>
          <a:xfrm>
            <a:off x="154547" y="1270752"/>
            <a:ext cx="2888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Student’s submission</a:t>
            </a:r>
            <a:endParaRPr lang="en-US" sz="24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B6CD87B-221A-2841-B0F6-826892D6CCCF}"/>
              </a:ext>
            </a:extLst>
          </p:cNvPr>
          <p:cNvSpPr txBox="1"/>
          <p:nvPr/>
        </p:nvSpPr>
        <p:spPr>
          <a:xfrm>
            <a:off x="5112912" y="1298638"/>
            <a:ext cx="255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original source</a:t>
            </a:r>
            <a:endParaRPr lang="en-US" sz="2400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042B01DC-EAE2-1246-83F9-1F3DD6A7B648}"/>
              </a:ext>
            </a:extLst>
          </p:cNvPr>
          <p:cNvSpPr/>
          <p:nvPr/>
        </p:nvSpPr>
        <p:spPr bwMode="auto">
          <a:xfrm>
            <a:off x="3620972" y="1752816"/>
            <a:ext cx="820234" cy="393487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8" charset="-128"/>
              </a:rPr>
              <a:t>40 %</a:t>
            </a:r>
          </a:p>
        </p:txBody>
      </p:sp>
    </p:spTree>
    <p:extLst>
      <p:ext uri="{BB962C8B-B14F-4D97-AF65-F5344CB8AC3E}">
        <p14:creationId xmlns:p14="http://schemas.microsoft.com/office/powerpoint/2010/main" val="132972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CF9C77-91EA-8D49-8F06-B2E170D50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Acknowledgement of Authors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6E6E0C-5DC7-C84A-B3E9-EB6D26D47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49724"/>
            <a:ext cx="7886700" cy="3482999"/>
          </a:xfrm>
        </p:spPr>
        <p:txBody>
          <a:bodyPr/>
          <a:lstStyle/>
          <a:p>
            <a:r>
              <a:rPr lang="en-GB" dirty="0"/>
              <a:t>EU funded project “Impact of Policies for Plagiarism in Higher Education across Europe”</a:t>
            </a:r>
          </a:p>
          <a:p>
            <a:endParaRPr lang="en-GB" dirty="0"/>
          </a:p>
          <a:p>
            <a:r>
              <a:rPr lang="en-GB" dirty="0"/>
              <a:t>Irene Glendinning, Coventry University, UK</a:t>
            </a:r>
          </a:p>
          <a:p>
            <a:r>
              <a:rPr lang="en-GB" dirty="0" err="1"/>
              <a:t>Tomáš</a:t>
            </a:r>
            <a:r>
              <a:rPr lang="en-GB" dirty="0"/>
              <a:t> </a:t>
            </a:r>
            <a:r>
              <a:rPr lang="en-GB" dirty="0" err="1"/>
              <a:t>Foltýnek</a:t>
            </a:r>
            <a:r>
              <a:rPr lang="en-GB" dirty="0"/>
              <a:t>, Mendel University in Brno, Czechia</a:t>
            </a:r>
          </a:p>
          <a:p>
            <a:r>
              <a:rPr lang="en-GB" dirty="0" err="1"/>
              <a:t>Dita</a:t>
            </a:r>
            <a:r>
              <a:rPr lang="en-GB" dirty="0"/>
              <a:t> </a:t>
            </a:r>
            <a:r>
              <a:rPr lang="en-GB" dirty="0" err="1"/>
              <a:t>Dlabolová</a:t>
            </a:r>
            <a:r>
              <a:rPr lang="en-GB" dirty="0"/>
              <a:t>, Mendel University in Brno, Czechia</a:t>
            </a:r>
          </a:p>
          <a:p>
            <a:r>
              <a:rPr lang="en-GB" dirty="0"/>
              <a:t>Ansgar </a:t>
            </a:r>
            <a:r>
              <a:rPr lang="en-GB" dirty="0" err="1"/>
              <a:t>Schäfer</a:t>
            </a:r>
            <a:r>
              <a:rPr lang="en-GB" dirty="0"/>
              <a:t>, University of Konstanz, Germany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723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2B6597-50DA-C347-A9B0-D8573D065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What Do You </a:t>
            </a:r>
            <a:r>
              <a:rPr lang="en-GB" dirty="0"/>
              <a:t>T</a:t>
            </a:r>
            <a:r>
              <a:rPr lang="en-GB" dirty="0" smtClean="0"/>
              <a:t>hink?</a:t>
            </a:r>
            <a:endParaRPr lang="en-GB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897881"/>
              </p:ext>
            </p:extLst>
          </p:nvPr>
        </p:nvGraphicFramePr>
        <p:xfrm>
          <a:off x="628651" y="1163470"/>
          <a:ext cx="8226238" cy="3549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841">
                  <a:extLst>
                    <a:ext uri="{9D8B030D-6E8A-4147-A177-3AD203B41FA5}">
                      <a16:colId xmlns:a16="http://schemas.microsoft.com/office/drawing/2014/main" val="410857585"/>
                    </a:ext>
                  </a:extLst>
                </a:gridCol>
                <a:gridCol w="7780397">
                  <a:extLst>
                    <a:ext uri="{9D8B030D-6E8A-4147-A177-3AD203B41FA5}">
                      <a16:colId xmlns:a16="http://schemas.microsoft.com/office/drawing/2014/main" val="2820585462"/>
                    </a:ext>
                  </a:extLst>
                </a:gridCol>
              </a:tblGrid>
              <a:tr h="338069"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40 %</a:t>
                      </a:r>
                      <a:r>
                        <a:rPr lang="en-US" sz="1600" baseline="0" dirty="0" smtClean="0"/>
                        <a:t> of a student work is taken from other sources…</a:t>
                      </a:r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916269"/>
                  </a:ext>
                </a:extLst>
              </a:tr>
              <a:tr h="33806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word for word with no quotations, no references and no in-text citations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912558"/>
                  </a:ext>
                </a:extLst>
              </a:tr>
              <a:tr h="33806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word for word with no quotations, has references, no in-text citations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015032"/>
                  </a:ext>
                </a:extLst>
              </a:tr>
              <a:tr h="33806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word for word with no quotations, has references and in-text citations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05788"/>
                  </a:ext>
                </a:extLst>
              </a:tr>
              <a:tr h="59162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consisting of many short phrases throughout from many sources with no quotations, no references or in-text citations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704234"/>
                  </a:ext>
                </a:extLst>
              </a:tr>
              <a:tr h="59162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consisting of many short phrases throughout from many sources with quotations, references and in-text citations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381549"/>
                  </a:ext>
                </a:extLst>
              </a:tr>
              <a:tr h="33806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some words changed with no quotations, no references and no in-text citations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236012"/>
                  </a:ext>
                </a:extLst>
              </a:tr>
              <a:tr h="33806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some words changed with no quotations, has references, no in-text citations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76008"/>
                  </a:ext>
                </a:extLst>
              </a:tr>
              <a:tr h="33806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some words changed with no quotations, has references and in-text citations</a:t>
                      </a:r>
                      <a:endParaRPr lang="en-GB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7126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767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Voting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Go to </a:t>
            </a:r>
            <a:r>
              <a:rPr lang="en-US" dirty="0" smtClean="0">
                <a:hlinkClick r:id="rId2"/>
              </a:rPr>
              <a:t>www.kahoot.it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Enter code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687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8150A5-4647-1948-8A39-1B13FCBFC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Scenario no. 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048968-9BAA-BC4A-90E4-BABE8B64B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46844E2-1106-0C4D-83A9-DB61C0C95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918" y="1161106"/>
            <a:ext cx="3986163" cy="406669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A89BE08B-8222-9640-A60C-328FCBA8FFA9}"/>
              </a:ext>
            </a:extLst>
          </p:cNvPr>
          <p:cNvSpPr/>
          <p:nvPr/>
        </p:nvSpPr>
        <p:spPr bwMode="auto">
          <a:xfrm>
            <a:off x="6154964" y="964362"/>
            <a:ext cx="820234" cy="393487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8" charset="-128"/>
              </a:rPr>
              <a:t>40 %</a:t>
            </a:r>
          </a:p>
        </p:txBody>
      </p:sp>
    </p:spTree>
    <p:extLst>
      <p:ext uri="{BB962C8B-B14F-4D97-AF65-F5344CB8AC3E}">
        <p14:creationId xmlns:p14="http://schemas.microsoft.com/office/powerpoint/2010/main" val="31288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8150A5-4647-1948-8A39-1B13FCBFC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Scenario no. 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048968-9BAA-BC4A-90E4-BABE8B64B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1552FC7-2B20-9F4D-8B38-012CB72B0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494" y="1148200"/>
            <a:ext cx="7169011" cy="39953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A89BE08B-8222-9640-A60C-328FCBA8FFA9}"/>
              </a:ext>
            </a:extLst>
          </p:cNvPr>
          <p:cNvSpPr/>
          <p:nvPr/>
        </p:nvSpPr>
        <p:spPr bwMode="auto">
          <a:xfrm>
            <a:off x="4161883" y="815085"/>
            <a:ext cx="820234" cy="393487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8" charset="-128"/>
              </a:rPr>
              <a:t>40 %</a:t>
            </a:r>
          </a:p>
        </p:txBody>
      </p:sp>
    </p:spTree>
    <p:extLst>
      <p:ext uri="{BB962C8B-B14F-4D97-AF65-F5344CB8AC3E}">
        <p14:creationId xmlns:p14="http://schemas.microsoft.com/office/powerpoint/2010/main" val="131324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0F61C2-3842-FB46-ADC8-661886E0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Scenario no. 3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458FCC-4081-6449-8A94-C9CCE2E38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5C7965C9-3DD2-4A47-8BE6-CB43D4FBD40C}"/>
              </a:ext>
            </a:extLst>
          </p:cNvPr>
          <p:cNvSpPr/>
          <p:nvPr/>
        </p:nvSpPr>
        <p:spPr bwMode="auto">
          <a:xfrm>
            <a:off x="3796339" y="4735096"/>
            <a:ext cx="596864" cy="208255"/>
          </a:xfrm>
          <a:prstGeom prst="ellipse">
            <a:avLst/>
          </a:prstGeom>
          <a:noFill/>
          <a:ln w="57150" cap="flat" cmpd="sng" algn="ctr">
            <a:solidFill>
              <a:srgbClr val="0066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28" charset="-128"/>
            </a:endParaRP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B73B6627-7B1C-7645-AB55-092449060427}"/>
              </a:ext>
            </a:extLst>
          </p:cNvPr>
          <p:cNvSpPr/>
          <p:nvPr/>
        </p:nvSpPr>
        <p:spPr bwMode="auto">
          <a:xfrm>
            <a:off x="4161883" y="815085"/>
            <a:ext cx="820234" cy="393487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8" charset="-128"/>
              </a:rPr>
              <a:t>40 %</a:t>
            </a:r>
          </a:p>
        </p:txBody>
      </p:sp>
      <p:pic>
        <p:nvPicPr>
          <p:cNvPr id="7" name="Zástupný obsah 3">
            <a:extLst>
              <a:ext uri="{FF2B5EF4-FFF2-40B4-BE49-F238E27FC236}">
                <a16:creationId xmlns:a16="http://schemas.microsoft.com/office/drawing/2014/main" id="{1DDC1359-C549-EE4A-85AB-195B7045C34B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752" y="1109382"/>
            <a:ext cx="6886495" cy="3993776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665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Example from Mr. Apple‘s blog: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noProof="0" dirty="0"/>
          </a:p>
          <a:p>
            <a:pPr marL="0" indent="0">
              <a:buNone/>
            </a:pPr>
            <a:r>
              <a:rPr lang="en-GB" noProof="0" dirty="0"/>
              <a:t>Ms. Carrot says about Mr. Lemon: Mr. Lemon is yellow. She also adds about him that he is a citrus. Then Ms. Carrot mentioned that Mr. Lemon is sour. And he is also salty. Ms. Carrot also revealed a very surprising fact that Mr. Lemon grows on trees!</a:t>
            </a:r>
          </a:p>
        </p:txBody>
      </p:sp>
    </p:spTree>
    <p:extLst>
      <p:ext uri="{BB962C8B-B14F-4D97-AF65-F5344CB8AC3E}">
        <p14:creationId xmlns:p14="http://schemas.microsoft.com/office/powerpoint/2010/main" val="3850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Example from Mr. Apple‘s blog: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noProof="0" dirty="0"/>
          </a:p>
          <a:p>
            <a:pPr marL="0" indent="0">
              <a:buNone/>
            </a:pPr>
            <a:r>
              <a:rPr lang="en-GB" noProof="0" dirty="0"/>
              <a:t>Ms. Carrot says about Mr. Lemon: Mr. Lemon is yellow. She also adds about him that he is a citrus. Then Ms. Carrot mentioned that Mr. Lemon is sour. </a:t>
            </a:r>
            <a:r>
              <a:rPr lang="en-GB" b="1" noProof="0" dirty="0">
                <a:solidFill>
                  <a:srgbClr val="FF0066"/>
                </a:solidFill>
              </a:rPr>
              <a:t>And he is also </a:t>
            </a:r>
            <a:r>
              <a:rPr lang="cs-CZ" b="1" noProof="0" dirty="0" smtClean="0">
                <a:solidFill>
                  <a:srgbClr val="FF0066"/>
                </a:solidFill>
              </a:rPr>
              <a:t>salty</a:t>
            </a:r>
            <a:r>
              <a:rPr lang="en-GB" b="1" noProof="0" dirty="0" smtClean="0">
                <a:solidFill>
                  <a:srgbClr val="FF0066"/>
                </a:solidFill>
              </a:rPr>
              <a:t>. </a:t>
            </a:r>
            <a:r>
              <a:rPr lang="en-GB" noProof="0" dirty="0"/>
              <a:t>Ms. Carrot also revealed a very surprising fact that Mr. Lemon grows on trees!</a:t>
            </a:r>
          </a:p>
        </p:txBody>
      </p:sp>
    </p:spTree>
    <p:extLst>
      <p:ext uri="{BB962C8B-B14F-4D97-AF65-F5344CB8AC3E}">
        <p14:creationId xmlns:p14="http://schemas.microsoft.com/office/powerpoint/2010/main" val="340067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Example from Mr. Apple‘s blog: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noProof="0" dirty="0"/>
          </a:p>
          <a:p>
            <a:pPr marL="0" indent="0">
              <a:buNone/>
            </a:pPr>
            <a:r>
              <a:rPr lang="en-GB" noProof="0" dirty="0">
                <a:solidFill>
                  <a:srgbClr val="009999"/>
                </a:solidFill>
              </a:rPr>
              <a:t>Ms. Carrot says </a:t>
            </a:r>
            <a:r>
              <a:rPr lang="en-GB" noProof="0" dirty="0"/>
              <a:t>about Mr. Lemon: Mr. Lemon is yellow. </a:t>
            </a:r>
            <a:r>
              <a:rPr lang="en-GB" noProof="0" dirty="0">
                <a:solidFill>
                  <a:srgbClr val="009999"/>
                </a:solidFill>
              </a:rPr>
              <a:t>She also adds </a:t>
            </a:r>
            <a:r>
              <a:rPr lang="en-GB" noProof="0" dirty="0"/>
              <a:t>about him that he is a citrus. Then </a:t>
            </a:r>
            <a:r>
              <a:rPr lang="en-GB" noProof="0" dirty="0">
                <a:solidFill>
                  <a:srgbClr val="009999"/>
                </a:solidFill>
              </a:rPr>
              <a:t>Ms. Carrot mentioned that </a:t>
            </a:r>
            <a:r>
              <a:rPr lang="en-GB" noProof="0" dirty="0"/>
              <a:t>Mr. Lemon is sour. </a:t>
            </a:r>
            <a:r>
              <a:rPr lang="en-GB" b="1" noProof="0" dirty="0">
                <a:solidFill>
                  <a:srgbClr val="FF0066"/>
                </a:solidFill>
              </a:rPr>
              <a:t>And he is also </a:t>
            </a:r>
            <a:r>
              <a:rPr lang="cs-CZ" b="1" noProof="0" dirty="0" smtClean="0">
                <a:solidFill>
                  <a:srgbClr val="FF0066"/>
                </a:solidFill>
              </a:rPr>
              <a:t>salty</a:t>
            </a:r>
            <a:r>
              <a:rPr lang="en-GB" b="1" noProof="0" dirty="0" smtClean="0">
                <a:solidFill>
                  <a:srgbClr val="FF0066"/>
                </a:solidFill>
              </a:rPr>
              <a:t>. </a:t>
            </a:r>
            <a:r>
              <a:rPr lang="en-GB" noProof="0" dirty="0">
                <a:solidFill>
                  <a:srgbClr val="009999"/>
                </a:solidFill>
              </a:rPr>
              <a:t>Ms. Carrot also revealed </a:t>
            </a:r>
            <a:r>
              <a:rPr lang="en-GB" noProof="0" dirty="0"/>
              <a:t>a very surprising fact that Mr. Lemon grows on trees!</a:t>
            </a:r>
          </a:p>
        </p:txBody>
      </p:sp>
    </p:spTree>
    <p:extLst>
      <p:ext uri="{BB962C8B-B14F-4D97-AF65-F5344CB8AC3E}">
        <p14:creationId xmlns:p14="http://schemas.microsoft.com/office/powerpoint/2010/main" val="313102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A5C2F7-0167-8445-8F24-0CF02ADA1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Scenario no. 4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1C2984-1D68-0942-80B7-4AC3C63AA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41EB499-CFED-D84E-AEE0-810BAC701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676" y="1149724"/>
            <a:ext cx="3756648" cy="399676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69B0065D-78C3-5E45-9406-5647399075EB}"/>
              </a:ext>
            </a:extLst>
          </p:cNvPr>
          <p:cNvSpPr/>
          <p:nvPr/>
        </p:nvSpPr>
        <p:spPr bwMode="auto">
          <a:xfrm>
            <a:off x="6040207" y="952980"/>
            <a:ext cx="820234" cy="393487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8" charset="-128"/>
              </a:rPr>
              <a:t>40 %</a:t>
            </a:r>
          </a:p>
        </p:txBody>
      </p:sp>
    </p:spTree>
    <p:extLst>
      <p:ext uri="{BB962C8B-B14F-4D97-AF65-F5344CB8AC3E}">
        <p14:creationId xmlns:p14="http://schemas.microsoft.com/office/powerpoint/2010/main" val="358111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9E0706-36E0-B74B-821E-0889727D4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Scenario no. 5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C8AA86-269D-6B41-ABF6-FF509661E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2C56254-4837-1344-B4F2-B10F915FF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53" y="1149724"/>
            <a:ext cx="8604694" cy="399801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F6A403FA-2938-5942-92AC-AC5165926288}"/>
              </a:ext>
            </a:extLst>
          </p:cNvPr>
          <p:cNvSpPr/>
          <p:nvPr/>
        </p:nvSpPr>
        <p:spPr bwMode="auto">
          <a:xfrm>
            <a:off x="4161883" y="912638"/>
            <a:ext cx="820234" cy="393487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8" charset="-128"/>
              </a:rPr>
              <a:t>40 %</a:t>
            </a:r>
          </a:p>
        </p:txBody>
      </p:sp>
    </p:spTree>
    <p:extLst>
      <p:ext uri="{BB962C8B-B14F-4D97-AF65-F5344CB8AC3E}">
        <p14:creationId xmlns:p14="http://schemas.microsoft.com/office/powerpoint/2010/main" val="86601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Structure of the Workshop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Examples of plagiarism</a:t>
            </a:r>
          </a:p>
          <a:p>
            <a:r>
              <a:rPr lang="en-US" noProof="0" dirty="0" smtClean="0"/>
              <a:t>Definitions of </a:t>
            </a:r>
            <a:r>
              <a:rPr lang="en-US" noProof="0" dirty="0" smtClean="0"/>
              <a:t>plagiarism</a:t>
            </a:r>
            <a:endParaRPr lang="en-US" noProof="0" dirty="0" smtClean="0"/>
          </a:p>
          <a:p>
            <a:r>
              <a:rPr lang="en-US" noProof="0" dirty="0" smtClean="0"/>
              <a:t>Where is </a:t>
            </a:r>
            <a:r>
              <a:rPr lang="en-US" noProof="0" dirty="0" smtClean="0"/>
              <a:t>the</a:t>
            </a:r>
            <a:r>
              <a:rPr lang="cs-CZ" noProof="0" dirty="0" smtClean="0"/>
              <a:t> </a:t>
            </a:r>
            <a:r>
              <a:rPr lang="en-US" dirty="0" smtClean="0"/>
              <a:t>borderline</a:t>
            </a:r>
            <a:r>
              <a:rPr lang="en-US" dirty="0" smtClean="0"/>
              <a:t>? </a:t>
            </a:r>
            <a:r>
              <a:rPr lang="en-US" noProof="0" dirty="0" smtClean="0"/>
              <a:t>Judgment of cases</a:t>
            </a:r>
          </a:p>
          <a:p>
            <a:r>
              <a:rPr lang="en-US" noProof="0" dirty="0" smtClean="0"/>
              <a:t>Reasons for plagiarism</a:t>
            </a:r>
          </a:p>
          <a:p>
            <a:r>
              <a:rPr lang="en-US" dirty="0" smtClean="0"/>
              <a:t>Prevention of plagiarism</a:t>
            </a:r>
            <a:endParaRPr lang="en-US" noProof="0" dirty="0" smtClean="0"/>
          </a:p>
          <a:p>
            <a:r>
              <a:rPr lang="en-US" noProof="0" dirty="0" smtClean="0"/>
              <a:t>Discussion</a:t>
            </a:r>
          </a:p>
          <a:p>
            <a:pPr marL="0" indent="0">
              <a:buNone/>
            </a:pP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2866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E5D8C5-0911-F74F-A7E1-43A67CCE8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words changed (6, 7, 8)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5101503-174B-3943-AA8F-A88D0C32D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49560"/>
            <a:ext cx="9144001" cy="198876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732FBBF-0919-614D-9E37-965E80058FF6}"/>
              </a:ext>
            </a:extLst>
          </p:cNvPr>
          <p:cNvSpPr txBox="1"/>
          <p:nvPr/>
        </p:nvSpPr>
        <p:spPr>
          <a:xfrm>
            <a:off x="154547" y="1270752"/>
            <a:ext cx="2888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Student’s submission</a:t>
            </a:r>
            <a:endParaRPr lang="en-US" sz="24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B6CD87B-221A-2841-B0F6-826892D6CCCF}"/>
              </a:ext>
            </a:extLst>
          </p:cNvPr>
          <p:cNvSpPr txBox="1"/>
          <p:nvPr/>
        </p:nvSpPr>
        <p:spPr>
          <a:xfrm>
            <a:off x="5112912" y="1298638"/>
            <a:ext cx="255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original source</a:t>
            </a:r>
            <a:endParaRPr lang="en-US" sz="2400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042B01DC-EAE2-1246-83F9-1F3DD6A7B648}"/>
              </a:ext>
            </a:extLst>
          </p:cNvPr>
          <p:cNvSpPr/>
          <p:nvPr/>
        </p:nvSpPr>
        <p:spPr bwMode="auto">
          <a:xfrm>
            <a:off x="3620972" y="1752816"/>
            <a:ext cx="820234" cy="393487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8" charset="-128"/>
              </a:rPr>
              <a:t>40 %</a:t>
            </a:r>
          </a:p>
        </p:txBody>
      </p:sp>
    </p:spTree>
    <p:extLst>
      <p:ext uri="{BB962C8B-B14F-4D97-AF65-F5344CB8AC3E}">
        <p14:creationId xmlns:p14="http://schemas.microsoft.com/office/powerpoint/2010/main" val="230428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Where is the borderline?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noProof="0" dirty="0"/>
          </a:p>
          <a:p>
            <a:r>
              <a:rPr lang="en-GB" noProof="0" dirty="0"/>
              <a:t>Focus on scenarios 1 and 6</a:t>
            </a:r>
          </a:p>
          <a:p>
            <a:r>
              <a:rPr lang="en-GB" noProof="0" dirty="0"/>
              <a:t>Which of them is worse?</a:t>
            </a:r>
          </a:p>
          <a:p>
            <a:endParaRPr lang="en-GB" noProof="0" dirty="0"/>
          </a:p>
          <a:p>
            <a:r>
              <a:rPr lang="en-GB" noProof="0" dirty="0"/>
              <a:t>What do European students think about these cases?</a:t>
            </a:r>
          </a:p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2465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2226855"/>
              </p:ext>
            </p:extLst>
          </p:nvPr>
        </p:nvGraphicFramePr>
        <p:xfrm>
          <a:off x="630249" y="1491630"/>
          <a:ext cx="8095007" cy="3234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936" y="627534"/>
            <a:ext cx="7157412" cy="864096"/>
          </a:xfrm>
        </p:spPr>
        <p:txBody>
          <a:bodyPr>
            <a:noAutofit/>
          </a:bodyPr>
          <a:lstStyle/>
          <a:p>
            <a:r>
              <a:rPr lang="en-GB" sz="2800" noProof="0" dirty="0"/>
              <a:t>40% of student’s work copied </a:t>
            </a:r>
            <a:r>
              <a:rPr lang="en-GB" sz="2800" b="1" noProof="0" dirty="0"/>
              <a:t>word for word </a:t>
            </a:r>
            <a:r>
              <a:rPr lang="en-GB" sz="2800" noProof="0" dirty="0"/>
              <a:t>with no quotation, references or citations (1)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8FB8C31-C8EF-144C-835A-462532045E83}"/>
              </a:ext>
            </a:extLst>
          </p:cNvPr>
          <p:cNvSpPr txBox="1"/>
          <p:nvPr/>
        </p:nvSpPr>
        <p:spPr>
          <a:xfrm>
            <a:off x="0" y="4725824"/>
            <a:ext cx="3717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Sources: </a:t>
            </a:r>
            <a:r>
              <a:rPr lang="en-GB" dirty="0"/>
              <a:t>IPPHEAE 2013, SEEPPAI 2018</a:t>
            </a:r>
          </a:p>
        </p:txBody>
      </p:sp>
    </p:spTree>
    <p:extLst>
      <p:ext uri="{BB962C8B-B14F-4D97-AF65-F5344CB8AC3E}">
        <p14:creationId xmlns:p14="http://schemas.microsoft.com/office/powerpoint/2010/main" val="270170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208477"/>
              </p:ext>
            </p:extLst>
          </p:nvPr>
        </p:nvGraphicFramePr>
        <p:xfrm>
          <a:off x="628650" y="1491630"/>
          <a:ext cx="8079514" cy="3268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27534"/>
            <a:ext cx="7237716" cy="864096"/>
          </a:xfrm>
        </p:spPr>
        <p:txBody>
          <a:bodyPr>
            <a:noAutofit/>
          </a:bodyPr>
          <a:lstStyle/>
          <a:p>
            <a:r>
              <a:rPr lang="en-GB" sz="2800" noProof="0" dirty="0"/>
              <a:t>40% of student’s work copied, </a:t>
            </a:r>
            <a:r>
              <a:rPr lang="en-GB" sz="2800" b="1" noProof="0" dirty="0"/>
              <a:t>some words changed</a:t>
            </a:r>
            <a:r>
              <a:rPr lang="en-GB" sz="2800" noProof="0" dirty="0"/>
              <a:t>, no quotations, ref. or citations (6)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8FB8C31-C8EF-144C-835A-462532045E83}"/>
              </a:ext>
            </a:extLst>
          </p:cNvPr>
          <p:cNvSpPr txBox="1"/>
          <p:nvPr/>
        </p:nvSpPr>
        <p:spPr>
          <a:xfrm>
            <a:off x="0" y="4725824"/>
            <a:ext cx="3717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Sources: </a:t>
            </a:r>
            <a:r>
              <a:rPr lang="en-GB" dirty="0"/>
              <a:t>IPPHEAE 2013, SEEPPAI 2018</a:t>
            </a:r>
          </a:p>
        </p:txBody>
      </p:sp>
    </p:spTree>
    <p:extLst>
      <p:ext uri="{BB962C8B-B14F-4D97-AF65-F5344CB8AC3E}">
        <p14:creationId xmlns:p14="http://schemas.microsoft.com/office/powerpoint/2010/main" val="418162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>
                <a:latin typeface="+mn-lt"/>
              </a:rPr>
              <a:t>Looking for reasons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noProof="0" dirty="0" smtClean="0"/>
          </a:p>
          <a:p>
            <a:pPr marL="0" indent="0" algn="ctr">
              <a:buNone/>
            </a:pPr>
            <a:r>
              <a:rPr lang="en-GB" b="1" i="1" noProof="0" dirty="0" smtClean="0"/>
              <a:t>Why </a:t>
            </a:r>
            <a:r>
              <a:rPr lang="en-GB" b="1" i="1" noProof="0" dirty="0"/>
              <a:t>do students plagiarise?</a:t>
            </a:r>
          </a:p>
          <a:p>
            <a:pPr marL="0" indent="0" algn="ctr">
              <a:buNone/>
            </a:pPr>
            <a:endParaRPr lang="en-GB" b="1" i="1" noProof="0" dirty="0"/>
          </a:p>
          <a:p>
            <a:pPr marL="0" indent="0" algn="ctr">
              <a:buNone/>
            </a:pPr>
            <a:r>
              <a:rPr lang="en-GB" b="1" i="1" noProof="0" dirty="0" smtClean="0"/>
              <a:t>Write </a:t>
            </a:r>
            <a:r>
              <a:rPr lang="en-GB" b="1" i="1" noProof="0" dirty="0"/>
              <a:t>down as many reasons as you can think </a:t>
            </a:r>
            <a:r>
              <a:rPr lang="en-GB" b="1" i="1" noProof="0" dirty="0" smtClean="0"/>
              <a:t>of</a:t>
            </a:r>
            <a:endParaRPr lang="en-GB" b="1" i="1" noProof="0" dirty="0"/>
          </a:p>
          <a:p>
            <a:pPr>
              <a:buFontTx/>
              <a:buNone/>
            </a:pP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6581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/>
              <a:t>Students vs. teachers: </a:t>
            </a:r>
            <a:br>
              <a:rPr lang="en-GB" noProof="0" dirty="0"/>
            </a:br>
            <a:r>
              <a:rPr lang="en-GB" noProof="0" dirty="0"/>
              <a:t>Why do students plagiarize?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b="1" noProof="0" dirty="0"/>
              <a:t>Teachers</a:t>
            </a:r>
          </a:p>
          <a:p>
            <a:pPr lvl="1"/>
            <a:r>
              <a:rPr lang="en-GB" noProof="0" dirty="0"/>
              <a:t>it’s easy to cut and paste</a:t>
            </a:r>
          </a:p>
          <a:p>
            <a:pPr lvl="1"/>
            <a:r>
              <a:rPr lang="en-GB" noProof="0" dirty="0"/>
              <a:t>plagiarism is not wrong</a:t>
            </a:r>
          </a:p>
          <a:p>
            <a:pPr lvl="1"/>
            <a:r>
              <a:rPr lang="en-GB" noProof="0" dirty="0"/>
              <a:t>lecturer will not care</a:t>
            </a:r>
          </a:p>
          <a:p>
            <a:r>
              <a:rPr lang="en-GB" b="1" noProof="0" dirty="0"/>
              <a:t>Students</a:t>
            </a:r>
          </a:p>
          <a:p>
            <a:pPr lvl="1"/>
            <a:r>
              <a:rPr lang="en-GB" noProof="0" dirty="0"/>
              <a:t>run out of time</a:t>
            </a:r>
          </a:p>
          <a:p>
            <a:pPr lvl="1"/>
            <a:r>
              <a:rPr lang="en-GB" noProof="0" dirty="0"/>
              <a:t>unable to cope with the workload</a:t>
            </a:r>
          </a:p>
          <a:p>
            <a:pPr lvl="1"/>
            <a:r>
              <a:rPr lang="en-GB" noProof="0" dirty="0"/>
              <a:t>their own work is not good enough</a:t>
            </a:r>
          </a:p>
        </p:txBody>
      </p:sp>
    </p:spTree>
    <p:extLst>
      <p:ext uri="{BB962C8B-B14F-4D97-AF65-F5344CB8AC3E}">
        <p14:creationId xmlns:p14="http://schemas.microsoft.com/office/powerpoint/2010/main" val="335855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Students vs. teachers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i="1" noProof="0" dirty="0"/>
              <a:t>How students get to know about plagiarism?</a:t>
            </a:r>
          </a:p>
          <a:p>
            <a:pPr lvl="1"/>
            <a:r>
              <a:rPr lang="en-GB" noProof="0" dirty="0"/>
              <a:t>Teachers: Class/workshop</a:t>
            </a:r>
          </a:p>
          <a:p>
            <a:pPr lvl="1"/>
            <a:r>
              <a:rPr lang="en-GB" noProof="0" dirty="0"/>
              <a:t>Students: Web pages</a:t>
            </a:r>
          </a:p>
          <a:p>
            <a:r>
              <a:rPr lang="en-GB" i="1" noProof="0" dirty="0"/>
              <a:t>What is difficult on academic writing?</a:t>
            </a:r>
          </a:p>
          <a:p>
            <a:pPr lvl="1"/>
            <a:r>
              <a:rPr lang="en-GB" noProof="0" dirty="0"/>
              <a:t>Teachers: Referencing formats, citing and referencing</a:t>
            </a:r>
          </a:p>
          <a:p>
            <a:pPr lvl="1"/>
            <a:r>
              <a:rPr lang="en-GB" noProof="0" dirty="0"/>
              <a:t>Students: Finding good sources, paraphrasing</a:t>
            </a:r>
          </a:p>
        </p:txBody>
      </p:sp>
    </p:spTree>
    <p:extLst>
      <p:ext uri="{BB962C8B-B14F-4D97-AF65-F5344CB8AC3E}">
        <p14:creationId xmlns:p14="http://schemas.microsoft.com/office/powerpoint/2010/main" val="341630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393" y="290775"/>
            <a:ext cx="6691201" cy="1200150"/>
          </a:xfrm>
        </p:spPr>
        <p:txBody>
          <a:bodyPr>
            <a:noAutofit/>
          </a:bodyPr>
          <a:lstStyle/>
          <a:p>
            <a:r>
              <a:rPr lang="en-GB" sz="3200" noProof="0" dirty="0"/>
              <a:t>Students vs. teachers, scenarios 6, 7, 8:</a:t>
            </a:r>
            <a:br>
              <a:rPr lang="en-GB" sz="3200" noProof="0" dirty="0"/>
            </a:br>
            <a:r>
              <a:rPr lang="en-GB" sz="3200" noProof="0" dirty="0"/>
              <a:t>40% copied, some words changed. </a:t>
            </a:r>
            <a:br>
              <a:rPr lang="en-GB" sz="3200" noProof="0" dirty="0"/>
            </a:br>
            <a:r>
              <a:rPr lang="en-GB" sz="3200" noProof="0" dirty="0"/>
              <a:t>Is it plagiarism?</a:t>
            </a:r>
          </a:p>
        </p:txBody>
      </p:sp>
      <p:pic>
        <p:nvPicPr>
          <p:cNvPr id="4" name="Content Placeholder 3" descr="17d_stud_teach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4" t="3290" r="1383" b="3873"/>
          <a:stretch/>
        </p:blipFill>
        <p:spPr>
          <a:xfrm>
            <a:off x="803305" y="1683521"/>
            <a:ext cx="6793906" cy="3042303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8FB8C31-C8EF-144C-835A-462532045E83}"/>
              </a:ext>
            </a:extLst>
          </p:cNvPr>
          <p:cNvSpPr txBox="1"/>
          <p:nvPr/>
        </p:nvSpPr>
        <p:spPr>
          <a:xfrm>
            <a:off x="0" y="4725824"/>
            <a:ext cx="2254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Source: </a:t>
            </a:r>
            <a:r>
              <a:rPr lang="en-GB" dirty="0"/>
              <a:t>IPPHEAE </a:t>
            </a:r>
            <a:r>
              <a:rPr lang="en-GB" dirty="0" smtClean="0"/>
              <a:t>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198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 smtClean="0">
                <a:latin typeface="+mn-lt"/>
              </a:rPr>
              <a:t>How Can We Prevent Plagiarism?</a:t>
            </a:r>
            <a:endParaRPr lang="en-GB" noProof="0" dirty="0">
              <a:latin typeface="+mn-lt"/>
            </a:endParaRPr>
          </a:p>
        </p:txBody>
      </p:sp>
      <p:sp>
        <p:nvSpPr>
          <p:cNvPr id="1229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GB" noProof="0" dirty="0" smtClean="0"/>
          </a:p>
          <a:p>
            <a:endParaRPr lang="en-GB" dirty="0" smtClean="0"/>
          </a:p>
          <a:p>
            <a:pPr marL="0" indent="0" algn="ctr">
              <a:buNone/>
            </a:pPr>
            <a:r>
              <a:rPr lang="en-GB" b="1" i="1" noProof="0" dirty="0" smtClean="0"/>
              <a:t>Write down your ideas to chat</a:t>
            </a:r>
            <a:endParaRPr lang="en-GB" b="1" i="1" noProof="0" dirty="0"/>
          </a:p>
        </p:txBody>
      </p:sp>
    </p:spTree>
    <p:extLst>
      <p:ext uri="{BB962C8B-B14F-4D97-AF65-F5344CB8AC3E}">
        <p14:creationId xmlns:p14="http://schemas.microsoft.com/office/powerpoint/2010/main" val="268885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dirty="0" smtClean="0">
                <a:latin typeface="+mn-lt"/>
              </a:rPr>
              <a:t>How Can We Prevent Plagiarism?</a:t>
            </a:r>
            <a:endParaRPr lang="en-US" altLang="ko-KR" dirty="0"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 rot="18900000">
            <a:off x="2803378" y="2864900"/>
            <a:ext cx="720081" cy="720081"/>
            <a:chOff x="5446453" y="1672187"/>
            <a:chExt cx="914401" cy="914401"/>
          </a:xfrm>
          <a:solidFill>
            <a:schemeClr val="accent3"/>
          </a:solidFill>
        </p:grpSpPr>
        <p:sp>
          <p:nvSpPr>
            <p:cNvPr id="6" name="Teardrop 5"/>
            <p:cNvSpPr/>
            <p:nvPr/>
          </p:nvSpPr>
          <p:spPr>
            <a:xfrm rot="5400000">
              <a:off x="5446453" y="1672188"/>
              <a:ext cx="914400" cy="91440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749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" name="Teardrop 6"/>
            <p:cNvSpPr/>
            <p:nvPr/>
          </p:nvSpPr>
          <p:spPr>
            <a:xfrm rot="16200000">
              <a:off x="5446454" y="1672187"/>
              <a:ext cx="914400" cy="91440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84749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237594" y="1944984"/>
            <a:ext cx="720080" cy="720081"/>
            <a:chOff x="5446454" y="1672186"/>
            <a:chExt cx="914400" cy="914401"/>
          </a:xfrm>
          <a:solidFill>
            <a:schemeClr val="accent4"/>
          </a:solidFill>
        </p:grpSpPr>
        <p:sp>
          <p:nvSpPr>
            <p:cNvPr id="9" name="Teardrop 8"/>
            <p:cNvSpPr/>
            <p:nvPr/>
          </p:nvSpPr>
          <p:spPr>
            <a:xfrm rot="5400000">
              <a:off x="5446454" y="1672186"/>
              <a:ext cx="914400" cy="91440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84749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" name="Teardrop 9"/>
            <p:cNvSpPr/>
            <p:nvPr/>
          </p:nvSpPr>
          <p:spPr>
            <a:xfrm rot="16200000">
              <a:off x="5446454" y="1672187"/>
              <a:ext cx="914400" cy="91440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84749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2700000">
            <a:off x="4221592" y="1488625"/>
            <a:ext cx="720080" cy="720081"/>
            <a:chOff x="5446454" y="1672186"/>
            <a:chExt cx="914400" cy="914401"/>
          </a:xfrm>
          <a:solidFill>
            <a:schemeClr val="accent1"/>
          </a:solidFill>
        </p:grpSpPr>
        <p:sp>
          <p:nvSpPr>
            <p:cNvPr id="12" name="Teardrop 11"/>
            <p:cNvSpPr/>
            <p:nvPr/>
          </p:nvSpPr>
          <p:spPr>
            <a:xfrm rot="5400000">
              <a:off x="5446454" y="1672186"/>
              <a:ext cx="914400" cy="91440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84749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3" name="Teardrop 12"/>
            <p:cNvSpPr/>
            <p:nvPr/>
          </p:nvSpPr>
          <p:spPr>
            <a:xfrm rot="16200000">
              <a:off x="5446454" y="1672187"/>
              <a:ext cx="914400" cy="91440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84749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rot="5400000">
            <a:off x="5309327" y="1944984"/>
            <a:ext cx="720080" cy="720081"/>
            <a:chOff x="5446454" y="1672186"/>
            <a:chExt cx="914400" cy="914401"/>
          </a:xfrm>
          <a:solidFill>
            <a:schemeClr val="accent2"/>
          </a:solidFill>
        </p:grpSpPr>
        <p:sp>
          <p:nvSpPr>
            <p:cNvPr id="15" name="Teardrop 14"/>
            <p:cNvSpPr/>
            <p:nvPr/>
          </p:nvSpPr>
          <p:spPr>
            <a:xfrm rot="5400000">
              <a:off x="5446454" y="1672186"/>
              <a:ext cx="914400" cy="91440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84749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6" name="Teardrop 15"/>
            <p:cNvSpPr/>
            <p:nvPr/>
          </p:nvSpPr>
          <p:spPr>
            <a:xfrm rot="16200000">
              <a:off x="5446454" y="1672187"/>
              <a:ext cx="914400" cy="91440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84749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rot="8100000">
            <a:off x="5496934" y="2879530"/>
            <a:ext cx="720080" cy="720081"/>
            <a:chOff x="5446454" y="1672186"/>
            <a:chExt cx="914400" cy="914401"/>
          </a:xfrm>
          <a:solidFill>
            <a:schemeClr val="accent5"/>
          </a:solidFill>
        </p:grpSpPr>
        <p:sp>
          <p:nvSpPr>
            <p:cNvPr id="18" name="Teardrop 17"/>
            <p:cNvSpPr/>
            <p:nvPr/>
          </p:nvSpPr>
          <p:spPr>
            <a:xfrm rot="5400000">
              <a:off x="5446454" y="1672186"/>
              <a:ext cx="914400" cy="91440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84749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9" name="Teardrop 18"/>
            <p:cNvSpPr/>
            <p:nvPr/>
          </p:nvSpPr>
          <p:spPr>
            <a:xfrm rot="16200000">
              <a:off x="5446454" y="1672187"/>
              <a:ext cx="914400" cy="91440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84749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60974" y="3187385"/>
            <a:ext cx="3130050" cy="697848"/>
            <a:chOff x="2551706" y="4057832"/>
            <a:chExt cx="2500899" cy="697848"/>
          </a:xfrm>
        </p:grpSpPr>
        <p:sp>
          <p:nvSpPr>
            <p:cNvPr id="21" name="TextBox 20"/>
            <p:cNvSpPr txBox="1"/>
            <p:nvPr/>
          </p:nvSpPr>
          <p:spPr>
            <a:xfrm>
              <a:off x="2551706" y="4478681"/>
              <a:ext cx="2357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84749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715639" y="4057832"/>
              <a:ext cx="23369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84749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rPr>
                <a:t>training</a:t>
              </a:r>
              <a:r>
                <a:rPr kumimoji="0" lang="cs-CZ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84749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rPr>
                <a:t> </a:t>
              </a:r>
              <a:r>
                <a:rPr kumimoji="0" lang="cs-CZ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84749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rPr>
                <a:t>for</a:t>
              </a:r>
              <a:r>
                <a:rPr kumimoji="0" lang="cs-CZ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84749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rPr>
                <a:t> </a:t>
              </a:r>
              <a:r>
                <a:rPr kumimoji="0" lang="cs-CZ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84749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rPr>
                <a:t>staff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84749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572340" y="1912165"/>
            <a:ext cx="3538587" cy="830997"/>
            <a:chOff x="2081389" y="4136745"/>
            <a:chExt cx="2827319" cy="830997"/>
          </a:xfrm>
        </p:grpSpPr>
        <p:sp>
          <p:nvSpPr>
            <p:cNvPr id="24" name="TextBox 23"/>
            <p:cNvSpPr txBox="1"/>
            <p:nvPr/>
          </p:nvSpPr>
          <p:spPr>
            <a:xfrm>
              <a:off x="2551706" y="4478681"/>
              <a:ext cx="2357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84749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081389" y="4136745"/>
              <a:ext cx="23369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84749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rPr>
                <a:t>a</a:t>
              </a:r>
              <a:r>
                <a: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84749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rPr>
                <a:t>wareness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84749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rPr>
                <a:t> of consequences</a:t>
              </a: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84749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762251" y="1193391"/>
            <a:ext cx="1782977" cy="553999"/>
            <a:chOff x="2551705" y="4201681"/>
            <a:chExt cx="2357003" cy="553999"/>
          </a:xfrm>
        </p:grpSpPr>
        <p:sp>
          <p:nvSpPr>
            <p:cNvPr id="27" name="TextBox 26"/>
            <p:cNvSpPr txBox="1"/>
            <p:nvPr/>
          </p:nvSpPr>
          <p:spPr>
            <a:xfrm>
              <a:off x="2551706" y="4478681"/>
              <a:ext cx="2357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84749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551705" y="4201681"/>
              <a:ext cx="23369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altLang="ko-K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84749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policies</a:t>
              </a: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84749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69999" y="3649050"/>
            <a:ext cx="3050778" cy="830997"/>
            <a:chOff x="2551705" y="4283314"/>
            <a:chExt cx="2357003" cy="830997"/>
          </a:xfrm>
        </p:grpSpPr>
        <p:sp>
          <p:nvSpPr>
            <p:cNvPr id="30" name="TextBox 29"/>
            <p:cNvSpPr txBox="1"/>
            <p:nvPr/>
          </p:nvSpPr>
          <p:spPr>
            <a:xfrm>
              <a:off x="2551706" y="4478681"/>
              <a:ext cx="2357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84749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551705" y="4283314"/>
              <a:ext cx="23369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altLang="ko-K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84749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education</a:t>
              </a:r>
              <a:r>
                <a:rPr kumimoji="0" lang="cs-CZ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84749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 and support </a:t>
              </a:r>
              <a:r>
                <a:rPr kumimoji="0" lang="cs-CZ" altLang="ko-K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84749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for</a:t>
              </a:r>
              <a:r>
                <a:rPr kumimoji="0" lang="cs-CZ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84749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kumimoji="0" lang="cs-CZ" altLang="ko-K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84749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students</a:t>
              </a: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84749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22240" y="1884769"/>
            <a:ext cx="2898537" cy="830997"/>
            <a:chOff x="2551704" y="4144460"/>
            <a:chExt cx="2357004" cy="830997"/>
          </a:xfrm>
        </p:grpSpPr>
        <p:sp>
          <p:nvSpPr>
            <p:cNvPr id="33" name="TextBox 32"/>
            <p:cNvSpPr txBox="1"/>
            <p:nvPr/>
          </p:nvSpPr>
          <p:spPr>
            <a:xfrm>
              <a:off x="2551706" y="4478681"/>
              <a:ext cx="2357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84749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51704" y="4144460"/>
              <a:ext cx="23369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altLang="ko-K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84749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clear</a:t>
              </a:r>
              <a:r>
                <a:rPr kumimoji="0" lang="cs-CZ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84749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kumimoji="0" lang="cs-CZ" altLang="ko-K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84749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instructions</a:t>
              </a:r>
              <a:r>
                <a:rPr kumimoji="0" lang="cs-CZ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84749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br>
                <a:rPr kumimoji="0" lang="cs-CZ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84749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</a:br>
              <a:r>
                <a:rPr kumimoji="0" lang="cs-CZ" altLang="ko-K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84749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for</a:t>
              </a:r>
              <a:r>
                <a:rPr kumimoji="0" lang="cs-CZ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84749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kumimoji="0" lang="cs-CZ" altLang="ko-K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84749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students</a:t>
              </a: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84749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sp>
        <p:nvSpPr>
          <p:cNvPr id="35" name="Rectangle 9"/>
          <p:cNvSpPr/>
          <p:nvPr/>
        </p:nvSpPr>
        <p:spPr>
          <a:xfrm>
            <a:off x="3018301" y="3103137"/>
            <a:ext cx="290234" cy="271685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6" name="Rectangle 23"/>
          <p:cNvSpPr/>
          <p:nvPr/>
        </p:nvSpPr>
        <p:spPr>
          <a:xfrm>
            <a:off x="4409460" y="1747390"/>
            <a:ext cx="344342" cy="202550"/>
          </a:xfrm>
          <a:custGeom>
            <a:avLst/>
            <a:gdLst/>
            <a:ahLst/>
            <a:cxnLst/>
            <a:rect l="l" t="t" r="r" b="b"/>
            <a:pathLst>
              <a:path w="4529836" h="2664566">
                <a:moveTo>
                  <a:pt x="1861969" y="0"/>
                </a:moveTo>
                <a:cubicBezTo>
                  <a:pt x="2177122" y="0"/>
                  <a:pt x="2455874" y="155855"/>
                  <a:pt x="2611443" y="404565"/>
                </a:cubicBezTo>
                <a:cubicBezTo>
                  <a:pt x="2709453" y="315054"/>
                  <a:pt x="2840684" y="266178"/>
                  <a:pt x="2983336" y="266178"/>
                </a:cubicBezTo>
                <a:cubicBezTo>
                  <a:pt x="3293144" y="266178"/>
                  <a:pt x="3549108" y="496718"/>
                  <a:pt x="3578241" y="797044"/>
                </a:cubicBezTo>
                <a:cubicBezTo>
                  <a:pt x="3583592" y="793823"/>
                  <a:pt x="3589010" y="793774"/>
                  <a:pt x="3594440" y="793774"/>
                </a:cubicBezTo>
                <a:cubicBezTo>
                  <a:pt x="4111042" y="793774"/>
                  <a:pt x="4529836" y="1212568"/>
                  <a:pt x="4529836" y="1729170"/>
                </a:cubicBezTo>
                <a:cubicBezTo>
                  <a:pt x="4529836" y="2216938"/>
                  <a:pt x="4156487" y="2617512"/>
                  <a:pt x="3679930" y="2660249"/>
                </a:cubicBezTo>
                <a:lnTo>
                  <a:pt x="3679930" y="2664566"/>
                </a:lnTo>
                <a:lnTo>
                  <a:pt x="3594440" y="2664566"/>
                </a:lnTo>
                <a:lnTo>
                  <a:pt x="1043912" y="2664566"/>
                </a:lnTo>
                <a:lnTo>
                  <a:pt x="1043912" y="2657589"/>
                </a:lnTo>
                <a:cubicBezTo>
                  <a:pt x="1008374" y="2662448"/>
                  <a:pt x="972132" y="2664566"/>
                  <a:pt x="935396" y="2664566"/>
                </a:cubicBezTo>
                <a:cubicBezTo>
                  <a:pt x="418794" y="2664566"/>
                  <a:pt x="0" y="2245772"/>
                  <a:pt x="0" y="1729170"/>
                </a:cubicBezTo>
                <a:cubicBezTo>
                  <a:pt x="0" y="1212568"/>
                  <a:pt x="418794" y="793774"/>
                  <a:pt x="935396" y="793774"/>
                </a:cubicBezTo>
                <a:lnTo>
                  <a:pt x="954395" y="797612"/>
                </a:lnTo>
                <a:cubicBezTo>
                  <a:pt x="1004779" y="344999"/>
                  <a:pt x="1393085" y="0"/>
                  <a:pt x="18619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7" name="Rectangle 30"/>
          <p:cNvSpPr/>
          <p:nvPr/>
        </p:nvSpPr>
        <p:spPr>
          <a:xfrm>
            <a:off x="3502245" y="2198027"/>
            <a:ext cx="260035" cy="259275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8" name="Oval 21"/>
          <p:cNvSpPr>
            <a:spLocks noChangeAspect="1"/>
          </p:cNvSpPr>
          <p:nvPr/>
        </p:nvSpPr>
        <p:spPr>
          <a:xfrm rot="20695255">
            <a:off x="5686004" y="3070718"/>
            <a:ext cx="341939" cy="344795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9" name="Rounded Rectangle 27"/>
          <p:cNvSpPr/>
          <p:nvPr/>
        </p:nvSpPr>
        <p:spPr>
          <a:xfrm>
            <a:off x="5572340" y="2182511"/>
            <a:ext cx="262892" cy="201937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0" name="Group 25"/>
          <p:cNvGrpSpPr/>
          <p:nvPr/>
        </p:nvGrpSpPr>
        <p:grpSpPr>
          <a:xfrm>
            <a:off x="4206929" y="650316"/>
            <a:ext cx="3826832" cy="1200329"/>
            <a:chOff x="1851082" y="4004187"/>
            <a:chExt cx="3057626" cy="1200329"/>
          </a:xfrm>
        </p:grpSpPr>
        <p:sp>
          <p:nvSpPr>
            <p:cNvPr id="41" name="TextBox 26"/>
            <p:cNvSpPr txBox="1"/>
            <p:nvPr/>
          </p:nvSpPr>
          <p:spPr>
            <a:xfrm>
              <a:off x="2551706" y="4478681"/>
              <a:ext cx="2357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84749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42" name="TextBox 27"/>
            <p:cNvSpPr txBox="1"/>
            <p:nvPr/>
          </p:nvSpPr>
          <p:spPr>
            <a:xfrm>
              <a:off x="1851082" y="4004187"/>
              <a:ext cx="233696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84749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/>
              </a:r>
              <a:br>
                <a:rPr kumimoji="0" lang="cs-CZ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84749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</a:br>
              <a:r>
                <a:rPr kumimoji="0" lang="cs-CZ" altLang="ko-K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84749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consistent</a:t>
              </a:r>
              <a:r>
                <a:rPr kumimoji="0" lang="cs-CZ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84749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br>
                <a:rPr kumimoji="0" lang="cs-CZ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84749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</a:br>
              <a:r>
                <a:rPr kumimoji="0" lang="cs-CZ" altLang="ko-K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84749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approach</a:t>
              </a: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84749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36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/>
              <a:t>Example no. 1 (MENDELU, 2017)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31" y="1059463"/>
            <a:ext cx="6860069" cy="3618179"/>
          </a:xfrm>
        </p:spPr>
      </p:pic>
    </p:spTree>
    <p:extLst>
      <p:ext uri="{BB962C8B-B14F-4D97-AF65-F5344CB8AC3E}">
        <p14:creationId xmlns:p14="http://schemas.microsoft.com/office/powerpoint/2010/main" val="144819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900" dirty="0"/>
              <a:t>Prevention: Systemic Effort Works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29842" y="1017679"/>
            <a:ext cx="3868341" cy="617934"/>
          </a:xfrm>
        </p:spPr>
        <p:txBody>
          <a:bodyPr anchor="ctr" anchorCtr="0"/>
          <a:lstStyle/>
          <a:p>
            <a:r>
              <a:rPr lang="en-US" dirty="0"/>
              <a:t>Curtis &amp; </a:t>
            </a:r>
            <a:r>
              <a:rPr lang="en-US" dirty="0" err="1"/>
              <a:t>Vardanega</a:t>
            </a:r>
            <a:r>
              <a:rPr lang="en-US" dirty="0"/>
              <a:t>,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29842" y="1596701"/>
            <a:ext cx="3868341" cy="276344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10-years study (2004-2014)</a:t>
            </a:r>
          </a:p>
          <a:p>
            <a:pPr lvl="1"/>
            <a:r>
              <a:rPr lang="en-US" dirty="0"/>
              <a:t>New course Academic writing</a:t>
            </a:r>
          </a:p>
          <a:p>
            <a:pPr lvl="1"/>
            <a:r>
              <a:rPr lang="en-US" dirty="0"/>
              <a:t>Started using </a:t>
            </a:r>
            <a:r>
              <a:rPr lang="en-US" dirty="0" err="1"/>
              <a:t>Turnitin</a:t>
            </a:r>
            <a:endParaRPr lang="en-US" dirty="0"/>
          </a:p>
          <a:p>
            <a:pPr lvl="1"/>
            <a:r>
              <a:rPr lang="en-US" dirty="0"/>
              <a:t>Introduced criterion and standards-based assessment</a:t>
            </a:r>
          </a:p>
          <a:p>
            <a:pPr lvl="1"/>
            <a:r>
              <a:rPr lang="en-US" dirty="0"/>
              <a:t>Implemented educational changes</a:t>
            </a:r>
          </a:p>
          <a:p>
            <a:r>
              <a:rPr lang="en-US" dirty="0"/>
              <a:t>All forms of plagiarism DECREASED</a:t>
            </a:r>
          </a:p>
          <a:p>
            <a:pPr lvl="1"/>
            <a:r>
              <a:rPr lang="en-US" dirty="0"/>
              <a:t>except recycling and ghostwriting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017679"/>
            <a:ext cx="3887391" cy="617934"/>
          </a:xfrm>
        </p:spPr>
        <p:txBody>
          <a:bodyPr anchor="ctr" anchorCtr="0"/>
          <a:lstStyle/>
          <a:p>
            <a:r>
              <a:rPr lang="en-US" dirty="0"/>
              <a:t>Owens &amp; White, 2013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596702"/>
            <a:ext cx="3887391" cy="276344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5-years study (2007-2011)</a:t>
            </a:r>
          </a:p>
          <a:p>
            <a:pPr lvl="1"/>
            <a:r>
              <a:rPr lang="en-US" dirty="0"/>
              <a:t>PD SW as both deterrent and formative tool</a:t>
            </a:r>
          </a:p>
          <a:p>
            <a:pPr lvl="1"/>
            <a:r>
              <a:rPr lang="en-US" dirty="0"/>
              <a:t>Educational about academic writing and authorship</a:t>
            </a:r>
          </a:p>
          <a:p>
            <a:r>
              <a:rPr lang="en-US" dirty="0"/>
              <a:t>Self-reported plagiarism DROPPED significantly</a:t>
            </a:r>
          </a:p>
          <a:p>
            <a:r>
              <a:rPr lang="en-US" dirty="0"/>
              <a:t>Nature of assessment has a central role</a:t>
            </a:r>
          </a:p>
          <a:p>
            <a:endParaRPr lang="en-US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000310E-CD71-7247-838F-C0BCB1CD9FE7}"/>
              </a:ext>
            </a:extLst>
          </p:cNvPr>
          <p:cNvSpPr txBox="1"/>
          <p:nvPr/>
        </p:nvSpPr>
        <p:spPr>
          <a:xfrm>
            <a:off x="559363" y="4172911"/>
            <a:ext cx="8419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Curtis, G. J., &amp; </a:t>
            </a:r>
            <a:r>
              <a:rPr lang="en-US" sz="800" dirty="0" err="1"/>
              <a:t>Vardanega</a:t>
            </a:r>
            <a:r>
              <a:rPr lang="en-US" sz="800" dirty="0"/>
              <a:t>, L. (2016). Is plagiarism changing over time? A 10-year time-lag study with three points of measurement. Higher Education Research &amp; Development, 35(6), 1167–1179. https://</a:t>
            </a:r>
            <a:r>
              <a:rPr lang="en-US" sz="800" dirty="0" err="1"/>
              <a:t>doi.org</a:t>
            </a:r>
            <a:r>
              <a:rPr lang="en-US" sz="800" dirty="0"/>
              <a:t>/10.1080/07294360.2016.1161602</a:t>
            </a:r>
            <a:endParaRPr lang="cs-CZ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Owens, C., &amp; White, F. A. (2013). A 5‐year systematic strategy to reduce plagiarism among first‐year psychology university students. Australian Journal of Psychology, 65(1), 14–21. https://</a:t>
            </a:r>
            <a:r>
              <a:rPr lang="en-US" sz="800" dirty="0" err="1"/>
              <a:t>doi.org</a:t>
            </a:r>
            <a:r>
              <a:rPr lang="en-US" sz="800" dirty="0"/>
              <a:t>/10.1111/ajpy.12005</a:t>
            </a:r>
            <a:endParaRPr lang="cs-CZ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2521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Percentages are tricky!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61582"/>
            <a:ext cx="7886700" cy="3571141"/>
          </a:xfrm>
        </p:spPr>
        <p:txBody>
          <a:bodyPr>
            <a:normAutofit fontScale="92500" lnSpcReduction="10000"/>
          </a:bodyPr>
          <a:lstStyle/>
          <a:p>
            <a:r>
              <a:rPr lang="en-US" sz="1400" dirty="0"/>
              <a:t>Diploma thesis, Czechia</a:t>
            </a:r>
          </a:p>
          <a:p>
            <a:pPr lvl="1"/>
            <a:r>
              <a:rPr lang="en-US" sz="1400" dirty="0"/>
              <a:t>Overall similarity: 24%</a:t>
            </a:r>
          </a:p>
          <a:p>
            <a:pPr lvl="1"/>
            <a:r>
              <a:rPr lang="en-US" sz="1400" dirty="0"/>
              <a:t>Student copied whole thesis, but paraphrased the text</a:t>
            </a:r>
          </a:p>
          <a:p>
            <a:pPr lvl="1"/>
            <a:r>
              <a:rPr lang="en-US" sz="1400" dirty="0"/>
              <a:t>Percentage corresponds to text-matching only</a:t>
            </a:r>
          </a:p>
          <a:p>
            <a:r>
              <a:rPr lang="en-US" sz="1400" dirty="0"/>
              <a:t>Student assignment, Australia</a:t>
            </a:r>
          </a:p>
          <a:p>
            <a:pPr lvl="1"/>
            <a:r>
              <a:rPr lang="en-US" sz="1400" dirty="0"/>
              <a:t>Overall similarity: 8%</a:t>
            </a:r>
          </a:p>
          <a:p>
            <a:pPr lvl="1"/>
            <a:r>
              <a:rPr lang="en-US" sz="1400" dirty="0"/>
              <a:t>Whole abstract highlighted and linked to an essay mill</a:t>
            </a:r>
          </a:p>
          <a:p>
            <a:pPr lvl="1"/>
            <a:r>
              <a:rPr lang="en-US" sz="1400" dirty="0"/>
              <a:t>Rest of the essay behind the pay-wall</a:t>
            </a:r>
          </a:p>
          <a:p>
            <a:r>
              <a:rPr lang="en-US" sz="1400" dirty="0"/>
              <a:t>Diploma thesis, Georgia</a:t>
            </a:r>
          </a:p>
          <a:p>
            <a:pPr lvl="1"/>
            <a:r>
              <a:rPr lang="en-US" sz="1400" dirty="0"/>
              <a:t>Overall similarity: 7%</a:t>
            </a:r>
          </a:p>
          <a:p>
            <a:pPr lvl="1"/>
            <a:r>
              <a:rPr lang="en-US" sz="1400" dirty="0"/>
              <a:t>Whole list of references</a:t>
            </a:r>
          </a:p>
          <a:p>
            <a:pPr lvl="1"/>
            <a:r>
              <a:rPr lang="en-US" sz="1400" dirty="0"/>
              <a:t>Rest of the thesis translated from Russian to Georgian</a:t>
            </a:r>
          </a:p>
          <a:p>
            <a:r>
              <a:rPr lang="en-US" sz="1400" dirty="0"/>
              <a:t>Bachelor thesis, Czechia</a:t>
            </a:r>
          </a:p>
          <a:p>
            <a:pPr lvl="1"/>
            <a:r>
              <a:rPr lang="en-US" sz="1400" dirty="0"/>
              <a:t>Overall similarity: 89%</a:t>
            </a:r>
          </a:p>
          <a:p>
            <a:pPr lvl="1"/>
            <a:r>
              <a:rPr lang="en-US" sz="1400" dirty="0"/>
              <a:t>Source: Previous version of the same thesis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815" y="1976184"/>
            <a:ext cx="2706677" cy="27066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9236" y="1972927"/>
            <a:ext cx="1579278" cy="23891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925" b="1" dirty="0"/>
              <a:t>%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951198" y="2517183"/>
            <a:ext cx="1576209" cy="1564735"/>
          </a:xfrm>
          <a:prstGeom prst="line">
            <a:avLst/>
          </a:prstGeom>
          <a:ln w="254000" cmpd="sng">
            <a:solidFill>
              <a:srgbClr val="E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89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&amp; Further Reading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171450" indent="-171450"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Curtis, G. J., &amp; </a:t>
            </a:r>
            <a:r>
              <a:rPr lang="en-US" dirty="0" err="1" smtClean="0"/>
              <a:t>Vardanega</a:t>
            </a:r>
            <a:r>
              <a:rPr lang="en-US" dirty="0" smtClean="0"/>
              <a:t>, L. (2016). Is plagiarism changing over time? A 10-year time-lag study with three points of measurement. </a:t>
            </a:r>
            <a:r>
              <a:rPr lang="en-US" i="1" dirty="0" smtClean="0"/>
              <a:t>Higher Education Research &amp; Development, 35</a:t>
            </a:r>
            <a:r>
              <a:rPr lang="en-US" dirty="0" smtClean="0"/>
              <a:t>(6), 1167–1179. https://doi.org/10.1080/07294360.2016.1161602</a:t>
            </a:r>
          </a:p>
          <a:p>
            <a:pPr marL="171450" indent="-171450"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Foltýnek, T., </a:t>
            </a:r>
            <a:r>
              <a:rPr lang="en-US" dirty="0" err="1" smtClean="0"/>
              <a:t>Dlabolová</a:t>
            </a:r>
            <a:r>
              <a:rPr lang="en-US" dirty="0" smtClean="0"/>
              <a:t>, D., </a:t>
            </a:r>
            <a:r>
              <a:rPr lang="en-US" dirty="0" err="1" smtClean="0"/>
              <a:t>Anohina-Naumeca</a:t>
            </a:r>
            <a:r>
              <a:rPr lang="en-US" dirty="0" smtClean="0"/>
              <a:t>, A., </a:t>
            </a:r>
            <a:r>
              <a:rPr lang="en-US" dirty="0" err="1" smtClean="0"/>
              <a:t>Razı</a:t>
            </a:r>
            <a:r>
              <a:rPr lang="en-US" dirty="0" smtClean="0"/>
              <a:t>, S., </a:t>
            </a:r>
            <a:r>
              <a:rPr lang="en-US" dirty="0" err="1" smtClean="0"/>
              <a:t>Kravjar</a:t>
            </a:r>
            <a:r>
              <a:rPr lang="en-US" dirty="0" smtClean="0"/>
              <a:t>, J., </a:t>
            </a:r>
            <a:r>
              <a:rPr lang="en-US" dirty="0" err="1" smtClean="0"/>
              <a:t>Kamzola</a:t>
            </a:r>
            <a:r>
              <a:rPr lang="en-US" dirty="0" smtClean="0"/>
              <a:t>, L., … Weber-</a:t>
            </a:r>
            <a:r>
              <a:rPr lang="en-US" dirty="0" err="1" smtClean="0"/>
              <a:t>Wulff</a:t>
            </a:r>
            <a:r>
              <a:rPr lang="en-US" dirty="0" smtClean="0"/>
              <a:t>, D. (2020). Testing of support tools for plagiarism detection. </a:t>
            </a:r>
            <a:r>
              <a:rPr lang="en-US" i="1" dirty="0" smtClean="0"/>
              <a:t>International Journal of Educational Technology in Higher Education</a:t>
            </a:r>
            <a:r>
              <a:rPr lang="en-US" dirty="0" smtClean="0"/>
              <a:t>, </a:t>
            </a:r>
            <a:r>
              <a:rPr lang="en-US" i="1" dirty="0" smtClean="0"/>
              <a:t>17</a:t>
            </a:r>
            <a:r>
              <a:rPr lang="en-US" dirty="0" smtClean="0"/>
              <a:t>(1), 46. https://doi.org/10.1186/s41239-020-00192-4</a:t>
            </a:r>
          </a:p>
          <a:p>
            <a:pPr marL="171450" indent="-171450"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Foltýnek, T., </a:t>
            </a:r>
            <a:r>
              <a:rPr lang="en-US" dirty="0" err="1" smtClean="0"/>
              <a:t>Meuschke</a:t>
            </a:r>
            <a:r>
              <a:rPr lang="en-US" dirty="0" smtClean="0"/>
              <a:t>, N., &amp; </a:t>
            </a:r>
            <a:r>
              <a:rPr lang="en-US" dirty="0" err="1" smtClean="0"/>
              <a:t>Gipp</a:t>
            </a:r>
            <a:r>
              <a:rPr lang="en-US" dirty="0" smtClean="0"/>
              <a:t>, B. (2019). Academic Plagiarism Detection: A Systematic Literature Review. </a:t>
            </a:r>
            <a:r>
              <a:rPr lang="en-US" i="1" dirty="0" smtClean="0"/>
              <a:t>ACM </a:t>
            </a:r>
            <a:r>
              <a:rPr lang="en-US" i="1" dirty="0" err="1" smtClean="0"/>
              <a:t>Comput</a:t>
            </a:r>
            <a:r>
              <a:rPr lang="en-US" i="1" dirty="0" smtClean="0"/>
              <a:t>. </a:t>
            </a:r>
            <a:r>
              <a:rPr lang="en-US" i="1" dirty="0" err="1" smtClean="0"/>
              <a:t>Surv</a:t>
            </a:r>
            <a:r>
              <a:rPr lang="en-US" i="1" dirty="0" smtClean="0"/>
              <a:t>.</a:t>
            </a:r>
            <a:r>
              <a:rPr lang="en-US" dirty="0" smtClean="0"/>
              <a:t>, </a:t>
            </a:r>
            <a:r>
              <a:rPr lang="en-US" i="1" dirty="0" smtClean="0"/>
              <a:t>52</a:t>
            </a:r>
            <a:r>
              <a:rPr lang="en-US" dirty="0" smtClean="0"/>
              <a:t>(6), 112:1--112:42. https://doi.org/10.1145/3345317</a:t>
            </a:r>
          </a:p>
          <a:p>
            <a:pPr marL="171450" indent="-171450"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Impact of Policies for Plagiarism in Higher Education across Europe (IPPHEAE) – </a:t>
            </a:r>
            <a:r>
              <a:rPr lang="en-US" dirty="0" err="1" smtClean="0"/>
              <a:t>projekt</a:t>
            </a:r>
            <a:r>
              <a:rPr lang="en-US" dirty="0" smtClean="0"/>
              <a:t> LLP/Erasmus, 2010—2013: www.plagiarism.cz/ippheae </a:t>
            </a:r>
          </a:p>
          <a:p>
            <a:pPr marL="171450" indent="-171450"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Owens, C., &amp; White, F. A. (2013). A 5‐year systematic strategy to reduce plagiarism among first‐year psychology university students. </a:t>
            </a:r>
            <a:r>
              <a:rPr lang="en-US" i="1" dirty="0" smtClean="0"/>
              <a:t>Australian Journal of Psychology, 65</a:t>
            </a:r>
            <a:r>
              <a:rPr lang="en-US" dirty="0" smtClean="0"/>
              <a:t>(1), 14–21. </a:t>
            </a:r>
            <a:r>
              <a:rPr lang="en-US" dirty="0" smtClean="0">
                <a:hlinkClick r:id="rId2"/>
              </a:rPr>
              <a:t>https://doi.org/10.1111/ajpy.12005</a:t>
            </a:r>
            <a:endParaRPr lang="en-US" dirty="0" smtClean="0"/>
          </a:p>
          <a:p>
            <a:pPr marL="171450" indent="-171450">
              <a:lnSpc>
                <a:spcPct val="120000"/>
              </a:lnSpc>
              <a:spcBef>
                <a:spcPts val="600"/>
              </a:spcBef>
            </a:pPr>
            <a:r>
              <a:rPr lang="en-US" dirty="0" err="1" smtClean="0"/>
              <a:t>Meuschke</a:t>
            </a:r>
            <a:r>
              <a:rPr lang="en-US" dirty="0" smtClean="0"/>
              <a:t>, N., &amp; </a:t>
            </a:r>
            <a:r>
              <a:rPr lang="en-US" dirty="0" err="1" smtClean="0"/>
              <a:t>Gipp</a:t>
            </a:r>
            <a:r>
              <a:rPr lang="en-US" dirty="0" smtClean="0"/>
              <a:t>, B. (2013). State-of-the-art in detecting academic plagiarism. </a:t>
            </a:r>
            <a:r>
              <a:rPr lang="en-US" i="1" dirty="0" smtClean="0"/>
              <a:t>International Journal for Educational Integrity, 9</a:t>
            </a:r>
            <a:r>
              <a:rPr lang="en-US" dirty="0" smtClean="0"/>
              <a:t>(1): 50-57</a:t>
            </a:r>
          </a:p>
          <a:p>
            <a:pPr marL="171450" indent="-171450"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Fishman, T. (2009). ‘We Know It When We See It’ Is Not Good Enough: Toward a Standard Definition of Plagiarism That Transcends Theft, Fraud, and Copyright. In Proceedings 4th Asia Pacific Conference on Educational Integrity (4APCEI), 5, 2009. </a:t>
            </a:r>
          </a:p>
          <a:p>
            <a:pPr marL="171450" indent="-171450"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South East European Project on Policies for Academic Integrity (SEEPPAI) – 2016—2017: www.plagiarism.cz/seeppai</a:t>
            </a:r>
          </a:p>
        </p:txBody>
      </p:sp>
    </p:spTree>
    <p:extLst>
      <p:ext uri="{BB962C8B-B14F-4D97-AF65-F5344CB8AC3E}">
        <p14:creationId xmlns:p14="http://schemas.microsoft.com/office/powerpoint/2010/main" val="192619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>
                <a:latin typeface="+mn-lt"/>
              </a:rPr>
              <a:t>Contacts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u="sng" noProof="0" dirty="0">
                <a:hlinkClick r:id="rId3"/>
              </a:rPr>
              <a:t>tomas.foltynek@academicintegrity.eu</a:t>
            </a:r>
            <a:r>
              <a:rPr lang="en-GB" u="sng" noProof="0" dirty="0"/>
              <a:t> </a:t>
            </a:r>
          </a:p>
          <a:p>
            <a:r>
              <a:rPr lang="en-GB" u="sng" dirty="0">
                <a:hlinkClick r:id="rId4"/>
              </a:rPr>
              <a:t>dita.dlabolova@academicintegrity.eu</a:t>
            </a:r>
            <a:endParaRPr lang="en-GB" u="sng" noProof="0" dirty="0"/>
          </a:p>
          <a:p>
            <a:endParaRPr lang="en-GB" u="sng" noProof="0" dirty="0"/>
          </a:p>
          <a:p>
            <a:r>
              <a:rPr lang="en-GB" u="sng" dirty="0" err="1"/>
              <a:t>www.academicintegrity.eu</a:t>
            </a:r>
            <a:endParaRPr lang="en-GB" u="sng" dirty="0"/>
          </a:p>
          <a:p>
            <a:r>
              <a:rPr lang="en-GB" u="sng" noProof="0" dirty="0" err="1"/>
              <a:t>www.plagiarism.cz</a:t>
            </a:r>
            <a:endParaRPr lang="en-GB" u="sng" noProof="0" dirty="0"/>
          </a:p>
        </p:txBody>
      </p:sp>
    </p:spTree>
    <p:extLst>
      <p:ext uri="{BB962C8B-B14F-4D97-AF65-F5344CB8AC3E}">
        <p14:creationId xmlns:p14="http://schemas.microsoft.com/office/powerpoint/2010/main" val="63016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License Information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388125"/>
            <a:ext cx="7886700" cy="337116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2400" dirty="0" smtClean="0"/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600" dirty="0" smtClean="0"/>
              <a:t>Title of the work: </a:t>
            </a:r>
            <a:r>
              <a:rPr lang="en-US" sz="2600" i="1" dirty="0" smtClean="0"/>
              <a:t>Where is the borderline of plagiarism?</a:t>
            </a:r>
            <a:endParaRPr lang="en-US" sz="2600" dirty="0" smtClean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600" dirty="0" smtClean="0"/>
              <a:t>Attribute work to names: </a:t>
            </a:r>
            <a:r>
              <a:rPr lang="en-US" sz="2600" i="1" dirty="0" err="1" smtClean="0"/>
              <a:t>Glendinning</a:t>
            </a:r>
            <a:r>
              <a:rPr lang="en-US" sz="2600" i="1" dirty="0" smtClean="0"/>
              <a:t>, I., Foltýnek, T., </a:t>
            </a:r>
            <a:r>
              <a:rPr lang="en-US" sz="2600" i="1" dirty="0" err="1" smtClean="0"/>
              <a:t>Dlabolová</a:t>
            </a:r>
            <a:r>
              <a:rPr lang="en-US" sz="2600" i="1" dirty="0" smtClean="0"/>
              <a:t>, D., </a:t>
            </a:r>
            <a:r>
              <a:rPr lang="en-US" sz="2600" dirty="0" err="1" smtClean="0"/>
              <a:t>Schäfer</a:t>
            </a:r>
            <a:r>
              <a:rPr lang="en-US" sz="2600" dirty="0" smtClean="0"/>
              <a:t>, A.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600" dirty="0" smtClean="0"/>
              <a:t>Licensed under: </a:t>
            </a:r>
            <a:r>
              <a:rPr lang="en-US" sz="2600" dirty="0" smtClean="0">
                <a:hlinkClick r:id="rId3"/>
              </a:rPr>
              <a:t>Creative Commons Attribution-</a:t>
            </a:r>
            <a:r>
              <a:rPr lang="en-US" sz="2600" dirty="0" err="1" smtClean="0">
                <a:hlinkClick r:id="rId3"/>
              </a:rPr>
              <a:t>ShareAlike</a:t>
            </a:r>
            <a:r>
              <a:rPr lang="en-US" sz="2600" dirty="0" smtClean="0">
                <a:hlinkClick r:id="rId3"/>
              </a:rPr>
              <a:t> 4.0 International License</a:t>
            </a:r>
            <a:endParaRPr lang="en-US" sz="2600" dirty="0" smtClean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en-US" sz="2600" dirty="0" smtClean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600" dirty="0" smtClean="0"/>
              <a:t>Attribute using following text: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600" i="1" dirty="0" smtClean="0"/>
              <a:t>Where is the borderline of plagiarism?</a:t>
            </a:r>
            <a:endParaRPr lang="en-US" sz="2600" dirty="0" smtClean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600" dirty="0" smtClean="0"/>
              <a:t>by </a:t>
            </a:r>
            <a:r>
              <a:rPr lang="en-US" sz="2600" i="1" dirty="0" smtClean="0"/>
              <a:t> </a:t>
            </a:r>
            <a:r>
              <a:rPr lang="en-US" sz="2600" i="1" dirty="0" err="1" smtClean="0"/>
              <a:t>Glendinning</a:t>
            </a:r>
            <a:r>
              <a:rPr lang="en-US" sz="2600" i="1" dirty="0" smtClean="0"/>
              <a:t>, I., Foltýnek, T., </a:t>
            </a:r>
            <a:r>
              <a:rPr lang="en-US" sz="2600" i="1" dirty="0" err="1" smtClean="0"/>
              <a:t>Dlabolová</a:t>
            </a:r>
            <a:r>
              <a:rPr lang="en-US" sz="2600" i="1" dirty="0" smtClean="0"/>
              <a:t>, D., </a:t>
            </a:r>
            <a:r>
              <a:rPr lang="en-US" sz="2600" dirty="0" err="1" smtClean="0"/>
              <a:t>Schäfer</a:t>
            </a:r>
            <a:r>
              <a:rPr lang="en-US" sz="2600" dirty="0" smtClean="0"/>
              <a:t>, A.</a:t>
            </a:r>
            <a:r>
              <a:rPr lang="en-US" sz="2600" i="1" dirty="0" smtClean="0"/>
              <a:t> </a:t>
            </a:r>
            <a:r>
              <a:rPr lang="en-US" sz="2600" dirty="0" smtClean="0"/>
              <a:t>is licensed under a </a:t>
            </a:r>
            <a:r>
              <a:rPr lang="en-US" sz="2600" dirty="0" smtClean="0">
                <a:hlinkClick r:id="rId3"/>
              </a:rPr>
              <a:t>Creative Commons Attribution-</a:t>
            </a:r>
            <a:r>
              <a:rPr lang="en-US" sz="2600" dirty="0" err="1" smtClean="0">
                <a:hlinkClick r:id="rId3"/>
              </a:rPr>
              <a:t>ShareAlike</a:t>
            </a:r>
            <a:r>
              <a:rPr lang="en-US" sz="2600" dirty="0" smtClean="0">
                <a:hlinkClick r:id="rId3"/>
              </a:rPr>
              <a:t> 4.0 International License</a:t>
            </a:r>
            <a:r>
              <a:rPr lang="en-US" sz="2600" dirty="0" smtClean="0"/>
              <a:t>.</a:t>
            </a:r>
            <a:endParaRPr lang="en-US" sz="2600" dirty="0"/>
          </a:p>
        </p:txBody>
      </p:sp>
      <p:pic>
        <p:nvPicPr>
          <p:cNvPr id="1030" name="Picture 6" descr="https://mirrors.creativecommons.org/presskit/buttons/88x31/png/by-s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398" y="1177798"/>
            <a:ext cx="1814386" cy="63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07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/>
              <a:t>Example no. 1 (MENDELU, 2017)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"/>
          <a:stretch/>
        </p:blipFill>
        <p:spPr>
          <a:xfrm>
            <a:off x="649955" y="959469"/>
            <a:ext cx="6893845" cy="3774904"/>
          </a:xfrm>
        </p:spPr>
      </p:pic>
    </p:spTree>
    <p:extLst>
      <p:ext uri="{BB962C8B-B14F-4D97-AF65-F5344CB8AC3E}">
        <p14:creationId xmlns:p14="http://schemas.microsoft.com/office/powerpoint/2010/main" val="176209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/>
              <a:t>Example no. 1 (MENDELU, 2017)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20" y="1480977"/>
            <a:ext cx="6885967" cy="3134103"/>
          </a:xfrm>
        </p:spPr>
      </p:pic>
    </p:spTree>
    <p:extLst>
      <p:ext uri="{BB962C8B-B14F-4D97-AF65-F5344CB8AC3E}">
        <p14:creationId xmlns:p14="http://schemas.microsoft.com/office/powerpoint/2010/main" val="300767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/>
              <a:t>Example no. 2 (MENDELU, 2017)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957623"/>
            <a:ext cx="5737967" cy="3744515"/>
          </a:xfrm>
        </p:spPr>
      </p:pic>
      <p:sp>
        <p:nvSpPr>
          <p:cNvPr id="5" name="Ovál 4"/>
          <p:cNvSpPr/>
          <p:nvPr/>
        </p:nvSpPr>
        <p:spPr bwMode="auto">
          <a:xfrm>
            <a:off x="3652528" y="3920198"/>
            <a:ext cx="594066" cy="389513"/>
          </a:xfrm>
          <a:prstGeom prst="ellipse">
            <a:avLst/>
          </a:prstGeom>
          <a:noFill/>
          <a:ln w="57150" cap="flat" cmpd="sng" algn="ctr">
            <a:solidFill>
              <a:srgbClr val="0066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endParaRPr lang="cs-CZ" sz="1350">
              <a:latin typeface="Arial" charset="0"/>
              <a:ea typeface="ＭＳ Ｐゴシック" pitchFamily="-1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309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Plagiarism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What do you understand by </a:t>
            </a:r>
            <a:r>
              <a:rPr lang="en-US" b="1" dirty="0" smtClean="0"/>
              <a:t>plagiarism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r>
              <a:rPr lang="en-US" dirty="0" smtClean="0"/>
              <a:t>Write down your definition to the chat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6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>
                <a:latin typeface="+mn-lt"/>
              </a:rPr>
              <a:t>Definition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149724"/>
            <a:ext cx="7886700" cy="367225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noProof="0" dirty="0"/>
              <a:t>What do you understand by plagiarism?</a:t>
            </a:r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US" sz="3400" b="1" i="1" dirty="0"/>
              <a:t>the use of ideas, content, or structures</a:t>
            </a:r>
          </a:p>
          <a:p>
            <a:pPr marL="0" indent="0" algn="ctr">
              <a:buNone/>
            </a:pPr>
            <a:r>
              <a:rPr lang="en-US" sz="3400" b="1" i="1" dirty="0"/>
              <a:t>without appropriately acknowledging the source</a:t>
            </a:r>
          </a:p>
          <a:p>
            <a:pPr marL="0" indent="0" algn="ctr">
              <a:buNone/>
            </a:pPr>
            <a:r>
              <a:rPr lang="en-US" sz="3400" b="1" i="1" dirty="0"/>
              <a:t>to benefit in a setting where originality is expected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cs-CZ" sz="2000" i="1" dirty="0" err="1" smtClean="0"/>
              <a:t>Published</a:t>
            </a:r>
            <a:r>
              <a:rPr lang="cs-CZ" sz="2000" i="1" dirty="0" smtClean="0"/>
              <a:t> in: </a:t>
            </a:r>
            <a:r>
              <a:rPr lang="cs-CZ" sz="2000" i="1" dirty="0" smtClean="0"/>
              <a:t>Foltýnek</a:t>
            </a:r>
            <a:r>
              <a:rPr lang="cs-CZ" sz="2000" i="1" dirty="0"/>
              <a:t>, T., </a:t>
            </a:r>
            <a:r>
              <a:rPr lang="cs-CZ" sz="2000" i="1" dirty="0" err="1"/>
              <a:t>Meuschke</a:t>
            </a:r>
            <a:r>
              <a:rPr lang="cs-CZ" sz="2000" i="1" dirty="0"/>
              <a:t>, N., &amp; </a:t>
            </a:r>
            <a:r>
              <a:rPr lang="cs-CZ" sz="2000" i="1" dirty="0" err="1"/>
              <a:t>Gipp</a:t>
            </a:r>
            <a:r>
              <a:rPr lang="cs-CZ" sz="2000" i="1" dirty="0"/>
              <a:t>, B. (2019). </a:t>
            </a:r>
            <a:r>
              <a:rPr lang="cs-CZ" sz="2000" i="1" dirty="0" err="1"/>
              <a:t>Academic</a:t>
            </a:r>
            <a:r>
              <a:rPr lang="cs-CZ" sz="2000" i="1" dirty="0"/>
              <a:t> </a:t>
            </a:r>
            <a:r>
              <a:rPr lang="cs-CZ" sz="2000" i="1" dirty="0" err="1"/>
              <a:t>Plagiarism</a:t>
            </a:r>
            <a:r>
              <a:rPr lang="cs-CZ" sz="2000" i="1" dirty="0"/>
              <a:t> </a:t>
            </a:r>
            <a:r>
              <a:rPr lang="cs-CZ" sz="2000" i="1" dirty="0" err="1"/>
              <a:t>Detection</a:t>
            </a:r>
            <a:r>
              <a:rPr lang="cs-CZ" sz="2000" i="1" dirty="0"/>
              <a:t>: A </a:t>
            </a:r>
            <a:r>
              <a:rPr lang="cs-CZ" sz="2000" i="1" dirty="0" err="1"/>
              <a:t>Systematic</a:t>
            </a:r>
            <a:r>
              <a:rPr lang="cs-CZ" sz="2000" i="1" dirty="0"/>
              <a:t> </a:t>
            </a:r>
            <a:r>
              <a:rPr lang="cs-CZ" sz="2000" i="1" dirty="0" err="1"/>
              <a:t>Literature</a:t>
            </a:r>
            <a:r>
              <a:rPr lang="cs-CZ" sz="2000" i="1" dirty="0"/>
              <a:t> </a:t>
            </a:r>
            <a:r>
              <a:rPr lang="cs-CZ" sz="2000" i="1" dirty="0" err="1"/>
              <a:t>Review</a:t>
            </a:r>
            <a:r>
              <a:rPr lang="cs-CZ" sz="2000" i="1" dirty="0"/>
              <a:t>. ACM </a:t>
            </a:r>
            <a:r>
              <a:rPr lang="cs-CZ" sz="2000" i="1" dirty="0" err="1"/>
              <a:t>Comput</a:t>
            </a:r>
            <a:r>
              <a:rPr lang="cs-CZ" sz="2000" i="1" dirty="0"/>
              <a:t>. </a:t>
            </a:r>
            <a:r>
              <a:rPr lang="cs-CZ" sz="2000" i="1" dirty="0" err="1"/>
              <a:t>Surv</a:t>
            </a:r>
            <a:r>
              <a:rPr lang="cs-CZ" sz="2000" i="1" dirty="0"/>
              <a:t>., 52(6), 112:1--112:42. https://doi.org/10.1145/3345317</a:t>
            </a:r>
          </a:p>
          <a:p>
            <a:pPr marL="0" indent="0">
              <a:buNone/>
            </a:pPr>
            <a:r>
              <a:rPr lang="cs-CZ" sz="2000" i="1" dirty="0" err="1" smtClean="0"/>
              <a:t>Based</a:t>
            </a:r>
            <a:r>
              <a:rPr lang="cs-CZ" sz="2000" i="1" dirty="0" smtClean="0"/>
              <a:t> on:</a:t>
            </a:r>
          </a:p>
          <a:p>
            <a:pPr marL="0" indent="0">
              <a:buNone/>
            </a:pPr>
            <a:r>
              <a:rPr lang="en" sz="2000" i="1" dirty="0" smtClean="0"/>
              <a:t>Meuschke</a:t>
            </a:r>
            <a:r>
              <a:rPr lang="en" sz="2000" i="1" dirty="0"/>
              <a:t>, N., &amp; Gipp, B. (2013). State-of-the-art in detecting academic plagiarism. International Journal for Educational Integrity, 9(1): </a:t>
            </a:r>
            <a:r>
              <a:rPr lang="en" sz="2000" i="1" dirty="0" smtClean="0"/>
              <a:t>50-57</a:t>
            </a:r>
          </a:p>
          <a:p>
            <a:pPr marL="0" indent="0">
              <a:buNone/>
            </a:pPr>
            <a:r>
              <a:rPr lang="en-GB" sz="2000" i="1" dirty="0"/>
              <a:t>Fishman, T. (2009). ‘We Know It When We See It’ Is Not Good Enough: Toward a Standard Definition of Plagiarism That Transcends Theft, Fraud, and Copyright. In Proceedings 4th Asia Pacific Conference on Educational Integrity (4APCEI), 5, 2009. </a:t>
            </a:r>
            <a:endParaRPr lang="en-GB" sz="2000" dirty="0"/>
          </a:p>
          <a:p>
            <a:pPr marL="0" indent="0">
              <a:buNone/>
            </a:pPr>
            <a:endParaRPr lang="cs-CZ" sz="2100" dirty="0"/>
          </a:p>
          <a:p>
            <a:pPr marL="0" indent="0">
              <a:buNone/>
            </a:pP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43592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ai">
  <a:themeElements>
    <a:clrScheme name="ENAI">
      <a:dk1>
        <a:srgbClr val="484749"/>
      </a:dk1>
      <a:lt1>
        <a:sysClr val="window" lastClr="FFFFFF"/>
      </a:lt1>
      <a:dk2>
        <a:srgbClr val="44546A"/>
      </a:dk2>
      <a:lt2>
        <a:srgbClr val="E7E6E6"/>
      </a:lt2>
      <a:accent1>
        <a:srgbClr val="009999"/>
      </a:accent1>
      <a:accent2>
        <a:srgbClr val="FFD242"/>
      </a:accent2>
      <a:accent3>
        <a:srgbClr val="EB5F9B"/>
      </a:accent3>
      <a:accent4>
        <a:srgbClr val="88868A"/>
      </a:accent4>
      <a:accent5>
        <a:srgbClr val="91C7B1"/>
      </a:accent5>
      <a:accent6>
        <a:srgbClr val="009999"/>
      </a:accent6>
      <a:hlink>
        <a:srgbClr val="009999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nai">
  <a:themeElements>
    <a:clrScheme name="ENAI mono">
      <a:dk1>
        <a:srgbClr val="484749"/>
      </a:dk1>
      <a:lt1>
        <a:sysClr val="window" lastClr="FFFFFF"/>
      </a:lt1>
      <a:dk2>
        <a:srgbClr val="44546A"/>
      </a:dk2>
      <a:lt2>
        <a:srgbClr val="E7E6E6"/>
      </a:lt2>
      <a:accent1>
        <a:srgbClr val="009999"/>
      </a:accent1>
      <a:accent2>
        <a:srgbClr val="009999"/>
      </a:accent2>
      <a:accent3>
        <a:srgbClr val="009999"/>
      </a:accent3>
      <a:accent4>
        <a:srgbClr val="009999"/>
      </a:accent4>
      <a:accent5>
        <a:srgbClr val="009999"/>
      </a:accent5>
      <a:accent6>
        <a:srgbClr val="009999"/>
      </a:accent6>
      <a:hlink>
        <a:srgbClr val="009999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enai</Template>
  <TotalTime>3366</TotalTime>
  <Words>1782</Words>
  <Application>Microsoft Office PowerPoint</Application>
  <PresentationFormat>Předvádění na obrazovce (16:9)</PresentationFormat>
  <Paragraphs>253</Paragraphs>
  <Slides>44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44</vt:i4>
      </vt:variant>
    </vt:vector>
  </HeadingPairs>
  <TitlesOfParts>
    <vt:vector size="51" baseType="lpstr">
      <vt:lpstr>맑은 고딕</vt:lpstr>
      <vt:lpstr>ＭＳ Ｐゴシック</vt:lpstr>
      <vt:lpstr>Arial</vt:lpstr>
      <vt:lpstr>Calibri</vt:lpstr>
      <vt:lpstr>Calibri Light</vt:lpstr>
      <vt:lpstr>enai</vt:lpstr>
      <vt:lpstr>1_enai</vt:lpstr>
      <vt:lpstr>Where is the borderline of plagiarism?</vt:lpstr>
      <vt:lpstr>Acknowledgement of Authors</vt:lpstr>
      <vt:lpstr>Structure of the Workshop</vt:lpstr>
      <vt:lpstr>Example no. 1 (MENDELU, 2017)</vt:lpstr>
      <vt:lpstr>Example no. 1 (MENDELU, 2017)</vt:lpstr>
      <vt:lpstr>Example no. 1 (MENDELU, 2017)</vt:lpstr>
      <vt:lpstr>Example no. 2 (MENDELU, 2017)</vt:lpstr>
      <vt:lpstr>Definition of Plagiarism</vt:lpstr>
      <vt:lpstr>Definition</vt:lpstr>
      <vt:lpstr>Plagiarism includes…</vt:lpstr>
      <vt:lpstr>What is NOT plagiarism</vt:lpstr>
      <vt:lpstr>Why should we deal with it?</vt:lpstr>
      <vt:lpstr>Where is the borderline?</vt:lpstr>
      <vt:lpstr>Scenario no. 1</vt:lpstr>
      <vt:lpstr>Scenario no. 2</vt:lpstr>
      <vt:lpstr>Scenario no. 3</vt:lpstr>
      <vt:lpstr>Scenario no. 4</vt:lpstr>
      <vt:lpstr>Scenario no. 5</vt:lpstr>
      <vt:lpstr>Some words changed (6, 7, 8)</vt:lpstr>
      <vt:lpstr>What Do You Think?</vt:lpstr>
      <vt:lpstr>Voting</vt:lpstr>
      <vt:lpstr>Scenario no. 1</vt:lpstr>
      <vt:lpstr>Scenario no. 2</vt:lpstr>
      <vt:lpstr>Scenario no. 3</vt:lpstr>
      <vt:lpstr>Example from Mr. Apple‘s blog:</vt:lpstr>
      <vt:lpstr>Example from Mr. Apple‘s blog:</vt:lpstr>
      <vt:lpstr>Example from Mr. Apple‘s blog:</vt:lpstr>
      <vt:lpstr>Scenario no. 4</vt:lpstr>
      <vt:lpstr>Scenario no. 5</vt:lpstr>
      <vt:lpstr>Some words changed (6, 7, 8)</vt:lpstr>
      <vt:lpstr>Where is the borderline?</vt:lpstr>
      <vt:lpstr>40% of student’s work copied word for word with no quotation, references or citations (1)</vt:lpstr>
      <vt:lpstr>40% of student’s work copied, some words changed, no quotations, ref. or citations (6)</vt:lpstr>
      <vt:lpstr>Looking for reasons</vt:lpstr>
      <vt:lpstr>Students vs. teachers:  Why do students plagiarize?</vt:lpstr>
      <vt:lpstr>Students vs. teachers</vt:lpstr>
      <vt:lpstr>Students vs. teachers, scenarios 6, 7, 8: 40% copied, some words changed.  Is it plagiarism?</vt:lpstr>
      <vt:lpstr>How Can We Prevent Plagiarism?</vt:lpstr>
      <vt:lpstr>Prezentace aplikace PowerPoint</vt:lpstr>
      <vt:lpstr>Prevention: Systemic Effort Works</vt:lpstr>
      <vt:lpstr>Percentages are tricky!</vt:lpstr>
      <vt:lpstr>Sources &amp; Further Reading</vt:lpstr>
      <vt:lpstr>Contacts</vt:lpstr>
      <vt:lpstr>License Information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didl</dc:creator>
  <cp:lastModifiedBy>Tomáš Foltýnek</cp:lastModifiedBy>
  <cp:revision>136</cp:revision>
  <dcterms:created xsi:type="dcterms:W3CDTF">2016-09-26T15:05:02Z</dcterms:created>
  <dcterms:modified xsi:type="dcterms:W3CDTF">2020-10-20T11:50:41Z</dcterms:modified>
</cp:coreProperties>
</file>