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5" r:id="rId2"/>
    <p:sldMasterId id="2147483732" r:id="rId3"/>
  </p:sldMasterIdLst>
  <p:notesMasterIdLst>
    <p:notesMasterId r:id="rId26"/>
  </p:notesMasterIdLst>
  <p:handoutMasterIdLst>
    <p:handoutMasterId r:id="rId27"/>
  </p:handoutMasterIdLst>
  <p:sldIdLst>
    <p:sldId id="309" r:id="rId4"/>
    <p:sldId id="371" r:id="rId5"/>
    <p:sldId id="372" r:id="rId6"/>
    <p:sldId id="383" r:id="rId7"/>
    <p:sldId id="373" r:id="rId8"/>
    <p:sldId id="384" r:id="rId9"/>
    <p:sldId id="374" r:id="rId10"/>
    <p:sldId id="385" r:id="rId11"/>
    <p:sldId id="375" r:id="rId12"/>
    <p:sldId id="387" r:id="rId13"/>
    <p:sldId id="388" r:id="rId14"/>
    <p:sldId id="376" r:id="rId15"/>
    <p:sldId id="377" r:id="rId16"/>
    <p:sldId id="378" r:id="rId17"/>
    <p:sldId id="379" r:id="rId18"/>
    <p:sldId id="380" r:id="rId19"/>
    <p:sldId id="381" r:id="rId20"/>
    <p:sldId id="389" r:id="rId21"/>
    <p:sldId id="382" r:id="rId22"/>
    <p:sldId id="391" r:id="rId23"/>
    <p:sldId id="390" r:id="rId24"/>
    <p:sldId id="368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yright" id="{8EFAF8DB-A969-4135-B19A-87D8D207BB21}">
          <p14:sldIdLst>
            <p14:sldId id="309"/>
            <p14:sldId id="371"/>
            <p14:sldId id="372"/>
            <p14:sldId id="383"/>
            <p14:sldId id="373"/>
            <p14:sldId id="384"/>
            <p14:sldId id="374"/>
            <p14:sldId id="385"/>
            <p14:sldId id="375"/>
            <p14:sldId id="387"/>
            <p14:sldId id="388"/>
            <p14:sldId id="376"/>
            <p14:sldId id="377"/>
            <p14:sldId id="378"/>
            <p14:sldId id="379"/>
            <p14:sldId id="380"/>
            <p14:sldId id="381"/>
            <p14:sldId id="389"/>
            <p14:sldId id="382"/>
            <p14:sldId id="391"/>
            <p14:sldId id="390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 autoAdjust="0"/>
    <p:restoredTop sz="85392" autoAdjust="0"/>
  </p:normalViewPr>
  <p:slideViewPr>
    <p:cSldViewPr snapToGrid="0">
      <p:cViewPr varScale="1">
        <p:scale>
          <a:sx n="131" d="100"/>
          <a:sy n="131" d="100"/>
        </p:scale>
        <p:origin x="1008" y="120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DD55-9F02-405E-A7BB-63D644AF579E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6026-6BEF-47AC-8BC8-AB876234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ger#/media/File:Panthera_tigris_tigris_Tidoba_20150306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Optional</a:t>
            </a:r>
            <a:r>
              <a:rPr lang="cs-CZ" dirty="0" smtClean="0"/>
              <a:t> </a:t>
            </a:r>
            <a:r>
              <a:rPr lang="cs-CZ" baseline="0" dirty="0" smtClean="0"/>
              <a:t>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5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Show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generating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baseline="0" dirty="0" smtClean="0"/>
              <a:t> link.</a:t>
            </a:r>
          </a:p>
          <a:p>
            <a:r>
              <a:rPr lang="cs-CZ" baseline="0" dirty="0" smtClean="0"/>
              <a:t>Copy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and paste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next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slide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69B7-5633-44E6-9499-4AB0F545DF4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33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pasting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creative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generated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previous</a:t>
            </a:r>
            <a:r>
              <a:rPr lang="cs-CZ" baseline="0" dirty="0" smtClean="0"/>
              <a:t> step.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498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83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Explanatory</a:t>
            </a:r>
            <a:r>
              <a:rPr lang="cs-CZ" baseline="0" dirty="0" smtClean="0"/>
              <a:t> notes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slide</a:t>
            </a:r>
            <a:r>
              <a:rPr lang="cs-CZ" baseline="0" dirty="0" smtClean="0"/>
              <a:t>: </a:t>
            </a:r>
          </a:p>
          <a:p>
            <a:r>
              <a:rPr lang="cs-CZ" baseline="0" dirty="0" err="1" smtClean="0"/>
              <a:t>You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probably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search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with</a:t>
            </a:r>
            <a:r>
              <a:rPr lang="cs-CZ" baseline="0" dirty="0" smtClean="0"/>
              <a:t> Google and </a:t>
            </a:r>
            <a:r>
              <a:rPr lang="cs-CZ" baseline="0" dirty="0" err="1" smtClean="0"/>
              <a:t>you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might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find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example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beautiful</a:t>
            </a:r>
            <a:r>
              <a:rPr lang="cs-CZ" baseline="0" dirty="0" smtClean="0"/>
              <a:t> image…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72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As </a:t>
            </a:r>
            <a:r>
              <a:rPr lang="cs-CZ" dirty="0" err="1" smtClean="0"/>
              <a:t>this</a:t>
            </a:r>
            <a:r>
              <a:rPr lang="cs-CZ" dirty="0" smtClean="0"/>
              <a:t> image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found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Shutterstock</a:t>
            </a:r>
            <a:r>
              <a:rPr lang="cs-CZ" baseline="0" dirty="0" smtClean="0"/>
              <a:t> database, </a:t>
            </a:r>
            <a:r>
              <a:rPr lang="cs-CZ" baseline="0" dirty="0" err="1" smtClean="0"/>
              <a:t>you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should</a:t>
            </a:r>
            <a:r>
              <a:rPr lang="cs-CZ" baseline="0" dirty="0" smtClean="0"/>
              <a:t> use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only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following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given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conditions</a:t>
            </a:r>
            <a:r>
              <a:rPr lang="cs-CZ" baseline="0" dirty="0" smtClean="0"/>
              <a:t>.</a:t>
            </a:r>
          </a:p>
          <a:p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pretty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complicated</a:t>
            </a:r>
            <a:r>
              <a:rPr lang="cs-CZ" baseline="0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0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 and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blog,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author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claims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everybody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</a:t>
            </a:r>
            <a:r>
              <a:rPr lang="cs-CZ" baseline="0" dirty="0" smtClean="0"/>
              <a:t> use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pictures</a:t>
            </a:r>
            <a:r>
              <a:rPr lang="cs-CZ" baseline="0" dirty="0" smtClean="0"/>
              <a:t>… but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true</a:t>
            </a:r>
            <a:r>
              <a:rPr lang="cs-CZ" baseline="0" dirty="0" smtClean="0"/>
              <a:t>? </a:t>
            </a:r>
            <a:r>
              <a:rPr lang="cs-CZ" baseline="0" dirty="0" err="1" smtClean="0"/>
              <a:t>Under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10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cs typeface="+mn-cs"/>
              </a:rPr>
              <a:t>45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Do students understand your expectations?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Training, guidance and support for students.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Testing to see whether students understand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Awareness of consequences and penalties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Staff training and development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Consistent approach and actions by staff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Use of tools – policy, training</a:t>
            </a:r>
          </a:p>
          <a:p>
            <a:pPr>
              <a:defRPr/>
            </a:pPr>
            <a:r>
              <a:rPr lang="en-GB" dirty="0" smtClean="0">
                <a:cs typeface="+mn-cs"/>
              </a:rPr>
              <a:t>What more could be done?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18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Podívat se na Wikipedii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5BD18-9428-4ABE-86CB-330D3D430F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85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Try</a:t>
            </a:r>
            <a:r>
              <a:rPr lang="cs-CZ" dirty="0" smtClean="0"/>
              <a:t> to show </a:t>
            </a:r>
            <a:r>
              <a:rPr lang="cs-CZ" dirty="0" err="1" smtClean="0"/>
              <a:t>an</a:t>
            </a:r>
            <a:r>
              <a:rPr lang="cs-CZ" dirty="0" smtClean="0"/>
              <a:t> image on </a:t>
            </a:r>
            <a:r>
              <a:rPr lang="cs-CZ" dirty="0" err="1" smtClean="0"/>
              <a:t>Wikipedia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E.g</a:t>
            </a:r>
            <a:r>
              <a:rPr lang="cs-CZ" dirty="0" smtClean="0"/>
              <a:t>.</a:t>
            </a:r>
            <a:r>
              <a:rPr lang="cs-CZ" baseline="0" dirty="0" smtClean="0"/>
              <a:t> </a:t>
            </a:r>
            <a:r>
              <a:rPr lang="cs-CZ" dirty="0" smtClean="0">
                <a:hlinkClick r:id="rId3"/>
              </a:rPr>
              <a:t>https://en.wikipedia.org/wiki/Tiger#/media/File:Panthera_tigris_tigris_Tidoba_20150306.jpg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bellow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might</a:t>
            </a:r>
            <a:r>
              <a:rPr lang="cs-CZ" dirty="0" smtClean="0"/>
              <a:t> </a:t>
            </a:r>
            <a:r>
              <a:rPr lang="cs-CZ" dirty="0" err="1" smtClean="0"/>
              <a:t>try</a:t>
            </a:r>
            <a:r>
              <a:rPr lang="cs-CZ" dirty="0" smtClean="0"/>
              <a:t> to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search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different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one</a:t>
            </a:r>
            <a:r>
              <a:rPr lang="cs-CZ" baseline="0" dirty="0" smtClean="0"/>
              <a:t>. Most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Wikipedia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images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licensed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with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Creative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Commons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69B7-5633-44E6-9499-4AB0F545DF4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err="1" smtClean="0"/>
              <a:t>Optional</a:t>
            </a:r>
            <a:r>
              <a:rPr lang="cs-CZ" baseline="0" dirty="0" smtClean="0"/>
              <a:t> part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explanatory</a:t>
            </a:r>
            <a:r>
              <a:rPr lang="cs-CZ" dirty="0" smtClean="0"/>
              <a:t> notes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teachers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30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14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6" y="1371603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5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9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7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6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8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6915149" cy="8355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53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1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2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67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9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3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9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26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13. 6. 2019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0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7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smtClean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8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8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smtClean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2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5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24773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1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200" y="1347616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010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" y="2859783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9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7303325" y="106878"/>
            <a:ext cx="1662545" cy="154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67717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3270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779536" y="2124970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9927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en-US" smtClean="0">
                <a:solidFill>
                  <a:prstClr val="white"/>
                </a:solidFill>
              </a:rPr>
              <a:pPr/>
              <a:t>6/13/2019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3823" cy="514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4881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835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109046"/>
            <a:ext cx="386834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738664"/>
            <a:ext cx="3868341" cy="29035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109046"/>
            <a:ext cx="388739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738664"/>
            <a:ext cx="3887391" cy="290358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13. 6. 2019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" y="4766311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8"/>
            <a:ext cx="7886700" cy="3482999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310"/>
            <a:fld id="{5E6784AC-797A-45F2-B2C8-8D7DEEADE390}" type="datetimeFigureOut">
              <a:rPr lang="en-US" smtClean="0">
                <a:solidFill>
                  <a:prstClr val="white"/>
                </a:solidFill>
              </a:rPr>
              <a:pPr defTabSz="914310"/>
              <a:t>6/13/2019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31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310"/>
            <a:fld id="{788345F0-FA79-49AB-88A6-267CA573EFB8}" type="slidenum">
              <a:rPr lang="cs-CZ" smtClean="0">
                <a:solidFill>
                  <a:prstClr val="white"/>
                </a:solidFill>
              </a:rPr>
              <a:pPr defTabSz="914310"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Data\Dropbox\ENAI\Grafika\logo_final-022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81" y="154379"/>
            <a:ext cx="1104612" cy="9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</p:sldLayoutIdLst>
  <p:timing>
    <p:tnLst>
      <p:par>
        <p:cTn id="1" dur="indefinite" restart="never" nodeType="tmRoot"/>
      </p:par>
    </p:tnLst>
  </p:timing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576" indent="-228576" algn="l" defTabSz="9143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ommons.wikimedia.org/w/index.php?curid=53904567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" TargetMode="External"/><Relationship Id="rId3" Type="http://schemas.openxmlformats.org/officeDocument/2006/relationships/hyperlink" Target="https://en.wikipedia.org/wiki/Riga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?lang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reativecommons.org/wiki/Best_practices_for_attribution" TargetMode="External"/><Relationship Id="rId2" Type="http://schemas.openxmlformats.org/officeDocument/2006/relationships/hyperlink" Target="https://creativecommons.org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ree-powerpoint-templates-design.com/colored-pencils-education-concept-powerpoint-template/" TargetMode="External"/><Relationship Id="rId5" Type="http://schemas.openxmlformats.org/officeDocument/2006/relationships/hyperlink" Target="https://en.wikipedia.org/wiki/Software_license" TargetMode="External"/><Relationship Id="rId4" Type="http://schemas.openxmlformats.org/officeDocument/2006/relationships/hyperlink" Target="https://en.wikipedia.org/wiki/Creative_Common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Copyright in </a:t>
            </a:r>
            <a:r>
              <a:rPr lang="cs-CZ" dirty="0" err="1"/>
              <a:t>teacher‘s</a:t>
            </a:r>
            <a:r>
              <a:rPr lang="cs-CZ" dirty="0"/>
              <a:t> </a:t>
            </a:r>
            <a:r>
              <a:rPr lang="cs-CZ" dirty="0" err="1"/>
              <a:t>work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and </a:t>
            </a:r>
            <a:r>
              <a:rPr lang="cs-CZ" dirty="0" err="1"/>
              <a:t>sharing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8900000">
            <a:off x="2803378" y="2828325"/>
            <a:ext cx="720081" cy="720081"/>
            <a:chOff x="5446453" y="1672187"/>
            <a:chExt cx="914401" cy="914401"/>
          </a:xfrm>
          <a:solidFill>
            <a:schemeClr val="accent3"/>
          </a:solidFill>
        </p:grpSpPr>
        <p:sp>
          <p:nvSpPr>
            <p:cNvPr id="6" name="Teardrop 5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37594" y="1908409"/>
            <a:ext cx="720080" cy="720081"/>
            <a:chOff x="5446454" y="1672186"/>
            <a:chExt cx="914400" cy="914401"/>
          </a:xfrm>
          <a:solidFill>
            <a:schemeClr val="accent4"/>
          </a:solidFill>
        </p:grpSpPr>
        <p:sp>
          <p:nvSpPr>
            <p:cNvPr id="9" name="Teardrop 8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700000">
            <a:off x="4221592" y="1452050"/>
            <a:ext cx="720080" cy="720081"/>
            <a:chOff x="5446454" y="1672186"/>
            <a:chExt cx="914400" cy="914401"/>
          </a:xfrm>
          <a:solidFill>
            <a:schemeClr val="accent1"/>
          </a:solidFill>
        </p:grpSpPr>
        <p:sp>
          <p:nvSpPr>
            <p:cNvPr id="12" name="Teardrop 11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5309327" y="1908409"/>
            <a:ext cx="720080" cy="720081"/>
            <a:chOff x="5446454" y="1672186"/>
            <a:chExt cx="914400" cy="914401"/>
          </a:xfrm>
          <a:solidFill>
            <a:schemeClr val="accent2"/>
          </a:solidFill>
        </p:grpSpPr>
        <p:sp>
          <p:nvSpPr>
            <p:cNvPr id="15" name="Teardrop 14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100000">
            <a:off x="5496934" y="2842955"/>
            <a:ext cx="720080" cy="720081"/>
            <a:chOff x="5446454" y="1672186"/>
            <a:chExt cx="914400" cy="914401"/>
          </a:xfrm>
          <a:solidFill>
            <a:schemeClr val="accent5"/>
          </a:solidFill>
        </p:grpSpPr>
        <p:sp>
          <p:nvSpPr>
            <p:cNvPr id="18" name="Teardrop 17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60974" y="3150810"/>
            <a:ext cx="3130050" cy="697848"/>
            <a:chOff x="2551706" y="4057832"/>
            <a:chExt cx="2500899" cy="697848"/>
          </a:xfrm>
        </p:grpSpPr>
        <p:sp>
          <p:nvSpPr>
            <p:cNvPr id="21" name="TextBox 20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5639" y="4057832"/>
              <a:ext cx="2336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r>
                <a:rPr lang="cs-CZ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raining</a:t>
              </a:r>
              <a:r>
                <a:rPr lang="cs-CZ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cs-CZ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</a:t>
              </a:r>
              <a:r>
                <a:rPr lang="cs-CZ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cs-CZ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staff</a:t>
              </a:r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2340" y="1875590"/>
            <a:ext cx="3538587" cy="830997"/>
            <a:chOff x="2081389" y="4136745"/>
            <a:chExt cx="2827319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81389" y="4136745"/>
              <a:ext cx="2336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</a:t>
              </a:r>
              <a:r>
                <a:rPr lang="en-GB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wareness</a:t>
              </a: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of consequences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5139" y="1156816"/>
            <a:ext cx="3660089" cy="553999"/>
            <a:chOff x="2551705" y="4201681"/>
            <a:chExt cx="2357003" cy="553999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01681"/>
              <a:ext cx="2336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Can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really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use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it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?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9999" y="3612475"/>
            <a:ext cx="3050778" cy="830997"/>
            <a:chOff x="2551705" y="4283314"/>
            <a:chExt cx="2357003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education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and support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students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2240" y="1848194"/>
            <a:ext cx="2898537" cy="830997"/>
            <a:chOff x="2551704" y="4144460"/>
            <a:chExt cx="2357004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4" y="4144460"/>
              <a:ext cx="2336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How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to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contribute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author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?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9"/>
          <p:cNvSpPr/>
          <p:nvPr/>
        </p:nvSpPr>
        <p:spPr>
          <a:xfrm>
            <a:off x="3018301" y="3103137"/>
            <a:ext cx="290234" cy="271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23"/>
          <p:cNvSpPr/>
          <p:nvPr/>
        </p:nvSpPr>
        <p:spPr>
          <a:xfrm>
            <a:off x="4409460" y="1747390"/>
            <a:ext cx="344342" cy="202550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0"/>
          <p:cNvSpPr/>
          <p:nvPr/>
        </p:nvSpPr>
        <p:spPr>
          <a:xfrm>
            <a:off x="3502245" y="219802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 rot="20695255">
            <a:off x="5686004" y="3070718"/>
            <a:ext cx="341939" cy="3447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>
            <a:off x="5572340" y="2182511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Group 25"/>
          <p:cNvGrpSpPr/>
          <p:nvPr/>
        </p:nvGrpSpPr>
        <p:grpSpPr>
          <a:xfrm>
            <a:off x="4206928" y="613741"/>
            <a:ext cx="4190921" cy="830997"/>
            <a:chOff x="1851081" y="4004187"/>
            <a:chExt cx="3348532" cy="830997"/>
          </a:xfrm>
        </p:grpSpPr>
        <p:sp>
          <p:nvSpPr>
            <p:cNvPr id="41" name="TextBox 26"/>
            <p:cNvSpPr txBox="1"/>
            <p:nvPr/>
          </p:nvSpPr>
          <p:spPr>
            <a:xfrm>
              <a:off x="2551706" y="4478681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27"/>
            <p:cNvSpPr txBox="1"/>
            <p:nvPr/>
          </p:nvSpPr>
          <p:spPr>
            <a:xfrm>
              <a:off x="1851081" y="4004187"/>
              <a:ext cx="3348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/>
              </a:r>
              <a:b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What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are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cs-CZ" altLang="ko-KR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conditions</a:t>
              </a:r>
              <a:r>
                <a:rPr lang="cs-CZ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?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9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nEpGio2ZY7hUHvwFa92BxIF3ft_mc3b4vscOeurEIpq-W2mQ9aVS81eUYvH5P1U4dFeQ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69" y="1415658"/>
            <a:ext cx="3531220" cy="264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7"/>
          <p:cNvSpPr txBox="1"/>
          <p:nvPr/>
        </p:nvSpPr>
        <p:spPr>
          <a:xfrm>
            <a:off x="2402932" y="453424"/>
            <a:ext cx="362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Can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really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use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-48877" y="1034170"/>
            <a:ext cx="285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What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are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conditions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33"/>
          <p:cNvSpPr txBox="1"/>
          <p:nvPr/>
        </p:nvSpPr>
        <p:spPr>
          <a:xfrm>
            <a:off x="-94612" y="3117630"/>
            <a:ext cx="277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How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to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contribute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6041002" y="1449668"/>
            <a:ext cx="285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Can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make </a:t>
            </a:r>
            <a:b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changes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6264766" y="3350497"/>
            <a:ext cx="285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Won‘t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cs-CZ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cs-CZ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his mind?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Oválný bublinový popisek 2"/>
          <p:cNvSpPr/>
          <p:nvPr/>
        </p:nvSpPr>
        <p:spPr>
          <a:xfrm>
            <a:off x="312881" y="828496"/>
            <a:ext cx="2136039" cy="1242344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válný bublinový popisek 9"/>
          <p:cNvSpPr/>
          <p:nvPr/>
        </p:nvSpPr>
        <p:spPr>
          <a:xfrm>
            <a:off x="2997550" y="118198"/>
            <a:ext cx="2439737" cy="1132115"/>
          </a:xfrm>
          <a:prstGeom prst="wedgeEllipseCallout">
            <a:avLst>
              <a:gd name="adj1" fmla="val -51416"/>
              <a:gd name="adj2" fmla="val -479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válný bublinový popisek 10"/>
          <p:cNvSpPr/>
          <p:nvPr/>
        </p:nvSpPr>
        <p:spPr>
          <a:xfrm>
            <a:off x="80467" y="2801722"/>
            <a:ext cx="2470261" cy="1353311"/>
          </a:xfrm>
          <a:prstGeom prst="wedgeEllipseCallout">
            <a:avLst>
              <a:gd name="adj1" fmla="val 28540"/>
              <a:gd name="adj2" fmla="val 61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válný bublinový popisek 11"/>
          <p:cNvSpPr/>
          <p:nvPr/>
        </p:nvSpPr>
        <p:spPr>
          <a:xfrm>
            <a:off x="6402760" y="1316736"/>
            <a:ext cx="2136039" cy="1111910"/>
          </a:xfrm>
          <a:prstGeom prst="wedgeEllipseCallout">
            <a:avLst>
              <a:gd name="adj1" fmla="val 52455"/>
              <a:gd name="adj2" fmla="val 493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válný bublinový popisek 12"/>
          <p:cNvSpPr/>
          <p:nvPr/>
        </p:nvSpPr>
        <p:spPr>
          <a:xfrm>
            <a:off x="6402760" y="3082024"/>
            <a:ext cx="2587621" cy="1367942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12311" y="1617377"/>
            <a:ext cx="10759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1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29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cs-CZ" dirty="0" smtClean="0"/>
              <a:t>Copyright </a:t>
            </a:r>
            <a:r>
              <a:rPr lang="en-US" dirty="0" smtClean="0"/>
              <a:t>License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Non-ex</a:t>
            </a:r>
            <a:r>
              <a:rPr lang="en-US" dirty="0" smtClean="0"/>
              <a:t>c</a:t>
            </a:r>
            <a:r>
              <a:rPr lang="cs-CZ" dirty="0" err="1" smtClean="0"/>
              <a:t>lusive</a:t>
            </a:r>
            <a:endParaRPr lang="cs-CZ" dirty="0" smtClean="0"/>
          </a:p>
          <a:p>
            <a:r>
              <a:rPr lang="cs-CZ" dirty="0" smtClean="0"/>
              <a:t>Free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charges</a:t>
            </a:r>
            <a:endParaRPr lang="cs-CZ" dirty="0" smtClean="0"/>
          </a:p>
          <a:p>
            <a:r>
              <a:rPr lang="cs-CZ" dirty="0" err="1" smtClean="0"/>
              <a:t>Valid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period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protected</a:t>
            </a:r>
            <a:endParaRPr lang="cs-CZ" dirty="0" smtClean="0"/>
          </a:p>
          <a:p>
            <a:r>
              <a:rPr lang="cs-CZ" dirty="0" err="1" smtClean="0"/>
              <a:t>Undefined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Doesn‘t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waiver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copyright</a:t>
            </a:r>
            <a:r>
              <a:rPr lang="cs-CZ" dirty="0" smtClean="0"/>
              <a:t>!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Examples</a:t>
            </a:r>
            <a:r>
              <a:rPr lang="cs-CZ" dirty="0" smtClean="0"/>
              <a:t>: GNU, </a:t>
            </a:r>
            <a:r>
              <a:rPr lang="cs-CZ" dirty="0" err="1" smtClean="0"/>
              <a:t>Common</a:t>
            </a:r>
            <a:r>
              <a:rPr lang="cs-CZ" dirty="0" smtClean="0"/>
              <a:t> Public </a:t>
            </a:r>
            <a:r>
              <a:rPr lang="cs-CZ" dirty="0" err="1" smtClean="0"/>
              <a:t>License</a:t>
            </a:r>
            <a:r>
              <a:rPr lang="cs-CZ" dirty="0" smtClean="0"/>
              <a:t> (CPL),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50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aspberrypi.org/wp-content/uploads/2014/03/creative_comm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93" y="3562598"/>
            <a:ext cx="4776807" cy="15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8"/>
            <a:ext cx="7695953" cy="3482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 license allowing author to decide easily about public access to his work </a:t>
            </a:r>
          </a:p>
          <a:p>
            <a:r>
              <a:rPr lang="cs-CZ" sz="2400" i="1" dirty="0" smtClean="0"/>
              <a:t>Princip</a:t>
            </a:r>
            <a:r>
              <a:rPr lang="en-US" sz="2400" i="1" dirty="0" smtClean="0"/>
              <a:t>le</a:t>
            </a:r>
            <a:r>
              <a:rPr lang="cs-CZ" sz="2400" i="1" dirty="0" smtClean="0"/>
              <a:t>: </a:t>
            </a:r>
            <a:r>
              <a:rPr lang="cs-CZ" sz="2400" dirty="0" smtClean="0"/>
              <a:t>aut</a:t>
            </a:r>
            <a:r>
              <a:rPr lang="en-US" sz="2400" dirty="0" smtClean="0"/>
              <a:t>h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en-US" sz="2400" dirty="0" smtClean="0"/>
              <a:t>is offering a license agreement to the public = he offers some rights to his work</a:t>
            </a:r>
            <a:endParaRPr lang="cs-CZ" sz="2400" dirty="0" smtClean="0"/>
          </a:p>
          <a:p>
            <a:r>
              <a:rPr lang="cs-CZ" sz="2400" dirty="0" smtClean="0"/>
              <a:t>U</a:t>
            </a:r>
            <a:r>
              <a:rPr lang="en-US" sz="2400" dirty="0" err="1" smtClean="0"/>
              <a:t>ser</a:t>
            </a:r>
            <a:r>
              <a:rPr lang="en-US" sz="2400" dirty="0" smtClean="0"/>
              <a:t> doesn’t need to ask the author for allowance to use the work, he just uses the work in correspondence with the author’s conditions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689546" y="4837207"/>
            <a:ext cx="245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hlinkClick r:id="rId4"/>
              </a:rPr>
              <a:t>creativecommons.org/</a:t>
            </a:r>
            <a:r>
              <a:rPr lang="cs-CZ" sz="1400" dirty="0" err="1" smtClean="0">
                <a:hlinkClick r:id="rId4"/>
              </a:rPr>
              <a:t>licenses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485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en-US" dirty="0" smtClean="0"/>
              <a:t>“layers” of the licenses</a:t>
            </a:r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81" y="1225383"/>
            <a:ext cx="38719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689546" y="4392032"/>
            <a:ext cx="245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hlinkClick r:id="rId3"/>
              </a:rPr>
              <a:t>creativecommons.org/</a:t>
            </a:r>
            <a:r>
              <a:rPr lang="cs-CZ" sz="1400" dirty="0" err="1" smtClean="0">
                <a:hlinkClick r:id="rId3"/>
              </a:rPr>
              <a:t>licenses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163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620" y="1137853"/>
            <a:ext cx="4335463" cy="34829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conditions </a:t>
            </a:r>
            <a:r>
              <a:rPr lang="en-US" dirty="0" smtClean="0"/>
              <a:t>of use are </a:t>
            </a:r>
            <a:r>
              <a:rPr lang="en-US" dirty="0"/>
              <a:t>marked by simple symbols </a:t>
            </a:r>
            <a:endParaRPr lang="en-US" dirty="0" smtClean="0"/>
          </a:p>
          <a:p>
            <a:pPr lvl="1"/>
            <a:r>
              <a:rPr lang="en-US" dirty="0" smtClean="0"/>
              <a:t>should </a:t>
            </a:r>
            <a:r>
              <a:rPr lang="en-US" dirty="0"/>
              <a:t>be part of the work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close to </a:t>
            </a:r>
            <a:r>
              <a:rPr lang="en-US" dirty="0" smtClean="0"/>
              <a:t>the work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Always</a:t>
            </a:r>
            <a:r>
              <a:rPr lang="en-US" dirty="0" smtClean="0"/>
              <a:t> must be stated:</a:t>
            </a:r>
          </a:p>
          <a:p>
            <a:pPr lvl="1"/>
            <a:r>
              <a:rPr lang="en-US" dirty="0" smtClean="0"/>
              <a:t>Identification of the author</a:t>
            </a:r>
          </a:p>
          <a:p>
            <a:pPr lvl="1"/>
            <a:r>
              <a:rPr lang="en-US" dirty="0" smtClean="0"/>
              <a:t>Name of the original work</a:t>
            </a:r>
          </a:p>
          <a:p>
            <a:pPr lvl="1"/>
            <a:r>
              <a:rPr lang="en-US" dirty="0" smtClean="0"/>
              <a:t>Source of the work</a:t>
            </a:r>
          </a:p>
          <a:p>
            <a:pPr lvl="1"/>
            <a:r>
              <a:rPr lang="en-US" dirty="0" smtClean="0"/>
              <a:t>The license (or link to it)</a:t>
            </a:r>
            <a:endParaRPr lang="cs-CZ" dirty="0" smtClean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29820" y="304837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</a:t>
            </a:r>
            <a:r>
              <a:rPr lang="en-US" dirty="0" err="1"/>
              <a:t>Bjørn</a:t>
            </a:r>
            <a:r>
              <a:rPr lang="en-US" dirty="0"/>
              <a:t> Erik Pedersen </a:t>
            </a:r>
            <a:r>
              <a:rPr lang="en-US" dirty="0" smtClean="0"/>
              <a:t>– Riga Castle, </a:t>
            </a:r>
            <a:br>
              <a:rPr lang="en-US" dirty="0" smtClean="0"/>
            </a:br>
            <a:r>
              <a:rPr lang="en-US" dirty="0" smtClean="0"/>
              <a:t>CC </a:t>
            </a:r>
            <a:r>
              <a:rPr lang="en-US" dirty="0"/>
              <a:t>BY-SA </a:t>
            </a:r>
            <a:r>
              <a:rPr lang="en-US" dirty="0" smtClean="0"/>
              <a:t>4.0,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commons.wikimedia.org/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w/</a:t>
            </a:r>
            <a:r>
              <a:rPr lang="en-US" dirty="0" err="1" smtClean="0">
                <a:hlinkClick r:id="rId2"/>
              </a:rPr>
              <a:t>index.php?curid</a:t>
            </a:r>
            <a:r>
              <a:rPr lang="en-US" dirty="0" smtClean="0">
                <a:hlinkClick r:id="rId2"/>
              </a:rPr>
              <a:t>=53904567</a:t>
            </a:r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7170" name="Picture 2" descr="C:\Users\didl\Desktop\640px-Riga_Castle_seen_across_the_river_Daugav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82" y="118754"/>
            <a:ext cx="4282518" cy="28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2594967"/>
            <a:ext cx="2049098" cy="5685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45898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en-US" dirty="0" smtClean="0"/>
              <a:t> – Symbols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1800" y="962308"/>
            <a:ext cx="5915000" cy="38344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Any use of the work </a:t>
            </a:r>
            <a:r>
              <a:rPr lang="cs-CZ" dirty="0" smtClean="0"/>
              <a:t>= CC BY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Derivat</a:t>
            </a:r>
            <a:r>
              <a:rPr lang="cs-CZ" dirty="0" err="1"/>
              <a:t>iv</a:t>
            </a:r>
            <a:r>
              <a:rPr lang="en-US" dirty="0"/>
              <a:t>e</a:t>
            </a:r>
            <a:r>
              <a:rPr lang="cs-CZ" dirty="0"/>
              <a:t>s</a:t>
            </a:r>
            <a:r>
              <a:rPr lang="en-US" dirty="0"/>
              <a:t> allowed </a:t>
            </a:r>
            <a:r>
              <a:rPr lang="en-US" dirty="0" smtClean="0"/>
              <a:t>– only if shared alike (under a similar or same license)</a:t>
            </a:r>
            <a:r>
              <a:rPr lang="cs-CZ" dirty="0" smtClean="0"/>
              <a:t> = CC BY-SA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 smtClean="0"/>
              <a:t>Derivat</a:t>
            </a:r>
            <a:r>
              <a:rPr lang="cs-CZ" dirty="0" err="1" smtClean="0"/>
              <a:t>iv</a:t>
            </a:r>
            <a:r>
              <a:rPr lang="en-US" dirty="0" smtClean="0"/>
              <a:t>e</a:t>
            </a:r>
            <a:r>
              <a:rPr lang="cs-CZ" dirty="0" smtClean="0"/>
              <a:t>s</a:t>
            </a:r>
            <a:r>
              <a:rPr lang="en-US" dirty="0" smtClean="0"/>
              <a:t> not allowed</a:t>
            </a:r>
            <a:r>
              <a:rPr lang="cs-CZ" dirty="0" smtClean="0"/>
              <a:t> = CC BY-ND</a:t>
            </a:r>
            <a:endParaRPr lang="en-US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Only for non-commercial use</a:t>
            </a:r>
            <a:r>
              <a:rPr lang="cs-CZ" dirty="0" smtClean="0"/>
              <a:t> =</a:t>
            </a:r>
            <a:r>
              <a:rPr lang="en-US" dirty="0" smtClean="0"/>
              <a:t> </a:t>
            </a:r>
            <a:r>
              <a:rPr lang="cs-CZ" dirty="0" smtClean="0"/>
              <a:t>NC</a:t>
            </a:r>
            <a:endParaRPr lang="en-US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– </a:t>
            </a:r>
            <a:r>
              <a:rPr lang="en-US" dirty="0" smtClean="0"/>
              <a:t>can be added to any of the previous </a:t>
            </a:r>
            <a:r>
              <a:rPr lang="cs-CZ" dirty="0" smtClean="0"/>
              <a:t>	</a:t>
            </a:r>
            <a:r>
              <a:rPr lang="en-US" dirty="0" smtClean="0"/>
              <a:t>options</a:t>
            </a:r>
            <a:endParaRPr lang="cs-CZ" dirty="0" smtClean="0"/>
          </a:p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5FD75DD-038C-4860-9C8D-73F1D6ACC16E}" type="slidenum">
              <a:rPr lang="en-US" smtClean="0"/>
              <a:t>16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9" y="898723"/>
            <a:ext cx="1703020" cy="5342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1736373"/>
            <a:ext cx="2049098" cy="5328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5" y="3378457"/>
            <a:ext cx="576557" cy="4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Creative Commons Sources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9218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6" y="1404501"/>
            <a:ext cx="1552575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79" y="1987999"/>
            <a:ext cx="1255713" cy="142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Logo YouTube, plnÃ© barvy, na svÄtlÃ©m pozadÃ­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10" y="1524389"/>
            <a:ext cx="17526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VÃ½sledek obrÃ¡zku pro flickr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58" y="2701580"/>
            <a:ext cx="1916067" cy="58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5029" y="3918857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…and many others</a:t>
            </a:r>
            <a:endParaRPr lang="en-US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15494" y="4750417"/>
            <a:ext cx="79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24204" y="1433779"/>
            <a:ext cx="7644385" cy="1137971"/>
          </a:xfrm>
        </p:spPr>
        <p:txBody>
          <a:bodyPr>
            <a:normAutofit/>
          </a:bodyPr>
          <a:lstStyle/>
          <a:p>
            <a:r>
              <a:rPr lang="cs-CZ" dirty="0" smtClean="0"/>
              <a:t>And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I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share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my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41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: </a:t>
            </a:r>
            <a:r>
              <a:rPr lang="en-US" dirty="0" smtClean="0"/>
              <a:t>A</a:t>
            </a:r>
            <a:r>
              <a:rPr lang="cs-CZ" dirty="0" err="1" smtClean="0"/>
              <a:t>ut</a:t>
            </a:r>
            <a:r>
              <a:rPr lang="en-US" dirty="0" smtClean="0"/>
              <a:t>h</a:t>
            </a:r>
            <a:r>
              <a:rPr lang="cs-CZ" dirty="0" err="1" smtClean="0"/>
              <a:t>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the owner of the work? </a:t>
            </a:r>
          </a:p>
          <a:p>
            <a:r>
              <a:rPr lang="en-US" dirty="0" smtClean="0"/>
              <a:t>Do you know that the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</a:t>
            </a:r>
            <a:r>
              <a:rPr lang="en-US" dirty="0" smtClean="0"/>
              <a:t>license </a:t>
            </a:r>
            <a:r>
              <a:rPr lang="cs-CZ" dirty="0" err="1" smtClean="0">
                <a:solidFill>
                  <a:schemeClr val="tx1"/>
                </a:solidFill>
              </a:rPr>
              <a:t>may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not </a:t>
            </a:r>
            <a:r>
              <a:rPr lang="cs-CZ" dirty="0" err="1">
                <a:solidFill>
                  <a:schemeClr val="tx1"/>
                </a:solidFill>
              </a:rPr>
              <a:t>be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revoked</a:t>
            </a:r>
            <a:r>
              <a:rPr lang="cs-CZ" dirty="0" smtClean="0"/>
              <a:t>?</a:t>
            </a:r>
            <a:endParaRPr lang="en-US" dirty="0" smtClean="0"/>
          </a:p>
          <a:p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creativecommons.org/choose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/>
          <p:nvPr/>
        </p:nvSpPr>
        <p:spPr>
          <a:xfrm>
            <a:off x="720379" y="1360420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0"/>
            <a:endParaRPr lang="ko-KR" altLang="en-US" sz="8000" b="1" dirty="0">
              <a:solidFill>
                <a:srgbClr val="00999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1"/>
                </a:solidFill>
              </a:rPr>
              <a:t>Motivation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174" y="1360420"/>
            <a:ext cx="6555179" cy="32723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 </a:t>
            </a:r>
            <a:r>
              <a:rPr lang="cs-CZ" dirty="0" err="1" smtClean="0"/>
              <a:t>want</a:t>
            </a:r>
            <a:r>
              <a:rPr lang="cs-CZ" dirty="0" smtClean="0"/>
              <a:t> to use </a:t>
            </a:r>
            <a:r>
              <a:rPr lang="cs-CZ" dirty="0" err="1" smtClean="0"/>
              <a:t>correctly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by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r>
              <a:rPr lang="cs-CZ" dirty="0" smtClean="0"/>
              <a:t>.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I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share</a:t>
            </a:r>
            <a:r>
              <a:rPr lang="cs-CZ" dirty="0" smtClean="0"/>
              <a:t> my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42C9EB48-6B2A-44C4-A1A1-DDAFC7445BE1}"/>
              </a:ext>
            </a:extLst>
          </p:cNvPr>
          <p:cNvSpPr/>
          <p:nvPr/>
        </p:nvSpPr>
        <p:spPr>
          <a:xfrm>
            <a:off x="889407" y="1624241"/>
            <a:ext cx="576344" cy="38675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769802" y="268125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0"/>
            <a:endParaRPr lang="ko-KR" altLang="en-US" sz="8000" b="1" dirty="0">
              <a:solidFill>
                <a:srgbClr val="009999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606C2B8C-B6BB-4D55-84FC-A9EBD0CCEB32}"/>
              </a:ext>
            </a:extLst>
          </p:cNvPr>
          <p:cNvSpPr/>
          <p:nvPr/>
        </p:nvSpPr>
        <p:spPr>
          <a:xfrm flipH="1">
            <a:off x="878645" y="2882786"/>
            <a:ext cx="696714" cy="51134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0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presentation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ata\Dropbox\SEEPPAI\web\logos\c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58" y="3668876"/>
            <a:ext cx="1412792" cy="11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cs-CZ" dirty="0" smtClean="0"/>
              <a:t>s &amp; </a:t>
            </a:r>
            <a:r>
              <a:rPr lang="en-US" dirty="0" smtClean="0"/>
              <a:t>acknowledgement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8"/>
            <a:ext cx="7886700" cy="32797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://creativecommons.org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wiki.creativecommons.org/wiki/Best_practices_for_attribution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en.wikipedia.org/wiki/Creative_Commons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en.wikipedia.org/wiki/Software_license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Presentation based at templates:</a:t>
            </a:r>
          </a:p>
          <a:p>
            <a:pPr lvl="1"/>
            <a:r>
              <a:rPr lang="en-US" dirty="0">
                <a:hlinkClick r:id="rId6"/>
              </a:rPr>
              <a:t>https://www.free-powerpoint-templates-design.com/colored-pencils-education-concept-powerpoint-template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ENAI official template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1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this document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 err="1"/>
              <a:t>Title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: </a:t>
            </a:r>
            <a:r>
              <a:rPr lang="cs-CZ" i="1" dirty="0"/>
              <a:t>Copyright in </a:t>
            </a:r>
            <a:r>
              <a:rPr lang="cs-CZ" i="1" dirty="0" err="1"/>
              <a:t>teacher‘s</a:t>
            </a:r>
            <a:r>
              <a:rPr lang="cs-CZ" i="1" dirty="0"/>
              <a:t> </a:t>
            </a:r>
            <a:r>
              <a:rPr lang="cs-CZ" i="1" dirty="0" err="1" smtClean="0"/>
              <a:t>work</a:t>
            </a:r>
            <a:endParaRPr lang="cs-CZ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 err="1" smtClean="0"/>
              <a:t>Attribute</a:t>
            </a:r>
            <a:r>
              <a:rPr lang="cs-CZ" sz="2400" dirty="0" smtClean="0"/>
              <a:t> </a:t>
            </a:r>
            <a:r>
              <a:rPr lang="cs-CZ" sz="2400" dirty="0" err="1"/>
              <a:t>work</a:t>
            </a:r>
            <a:r>
              <a:rPr lang="cs-CZ" sz="2400" dirty="0"/>
              <a:t> to </a:t>
            </a:r>
            <a:r>
              <a:rPr lang="cs-CZ" sz="2400" dirty="0" err="1"/>
              <a:t>name</a:t>
            </a:r>
            <a:r>
              <a:rPr lang="cs-CZ" sz="2400" dirty="0"/>
              <a:t>: </a:t>
            </a:r>
            <a:r>
              <a:rPr lang="en-US" i="1" dirty="0" err="1"/>
              <a:t>Dita</a:t>
            </a:r>
            <a:r>
              <a:rPr lang="en-US" i="1" dirty="0"/>
              <a:t> </a:t>
            </a:r>
            <a:r>
              <a:rPr lang="en-US" i="1" dirty="0" err="1"/>
              <a:t>Dlabolov</a:t>
            </a:r>
            <a:r>
              <a:rPr lang="cs-CZ" i="1" dirty="0"/>
              <a:t>á </a:t>
            </a:r>
            <a:r>
              <a:rPr lang="en-US" i="1" dirty="0"/>
              <a:t>(dita.dlabolova@mendelu.cz)</a:t>
            </a:r>
            <a:endParaRPr lang="cs-CZ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en-US" dirty="0">
                <a:hlinkClick r:id="rId3"/>
              </a:rPr>
              <a:t>Creative 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License</a:t>
            </a: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i="1" dirty="0"/>
              <a:t>Copyright in </a:t>
            </a:r>
            <a:r>
              <a:rPr lang="cs-CZ" i="1" dirty="0" err="1"/>
              <a:t>teacher‘s</a:t>
            </a:r>
            <a:r>
              <a:rPr lang="cs-CZ" i="1" dirty="0"/>
              <a:t> </a:t>
            </a:r>
            <a:r>
              <a:rPr lang="cs-CZ" i="1" dirty="0" err="1" smtClean="0"/>
              <a:t>work</a:t>
            </a:r>
            <a:r>
              <a:rPr lang="cs-CZ" i="1" dirty="0" smtClean="0"/>
              <a:t> </a:t>
            </a:r>
            <a:r>
              <a:rPr lang="en-US" sz="2400" dirty="0" smtClean="0"/>
              <a:t>by</a:t>
            </a:r>
            <a:r>
              <a:rPr lang="en-US" sz="2400" dirty="0"/>
              <a:t> </a:t>
            </a:r>
            <a:r>
              <a:rPr lang="en-US" i="1" dirty="0"/>
              <a:t>Dita </a:t>
            </a:r>
            <a:r>
              <a:rPr lang="en-US" i="1" dirty="0" err="1"/>
              <a:t>Dlabolov</a:t>
            </a:r>
            <a:r>
              <a:rPr lang="cs-CZ" i="1" dirty="0"/>
              <a:t>á </a:t>
            </a:r>
            <a:r>
              <a:rPr lang="en-US" i="1" dirty="0"/>
              <a:t>(dita.dlabolova@mendelu.cz)</a:t>
            </a:r>
            <a:r>
              <a:rPr lang="en-US" sz="2400" i="1" dirty="0"/>
              <a:t> </a:t>
            </a:r>
            <a:r>
              <a:rPr lang="en-US" sz="2400" dirty="0"/>
              <a:t>is licensed under a </a:t>
            </a:r>
            <a:r>
              <a:rPr lang="en-US" dirty="0">
                <a:hlinkClick r:id="rId3"/>
              </a:rPr>
              <a:t>Creative 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030" name="Picture 6" descr="https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129030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5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Authorship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piece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has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author</a:t>
            </a:r>
            <a:r>
              <a:rPr lang="cs-CZ" dirty="0" smtClean="0"/>
              <a:t>.</a:t>
            </a:r>
          </a:p>
          <a:p>
            <a:r>
              <a:rPr lang="cs-CZ" dirty="0" smtClean="0"/>
              <a:t>Copyright in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protects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licenses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deal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copyright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0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64438" y="1419149"/>
            <a:ext cx="7615124" cy="101361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Imagine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use a </a:t>
            </a:r>
            <a:r>
              <a:rPr lang="cs-CZ" dirty="0" err="1" smtClean="0"/>
              <a:t>picture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Riga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do?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41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24204" y="1433779"/>
            <a:ext cx="7644385" cy="1137971"/>
          </a:xfrm>
        </p:spPr>
        <p:txBody>
          <a:bodyPr>
            <a:normAutofit/>
          </a:bodyPr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just </a:t>
            </a:r>
            <a:r>
              <a:rPr lang="cs-CZ" dirty="0" err="1" smtClean="0"/>
              <a:t>download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image </a:t>
            </a:r>
            <a:br>
              <a:rPr lang="cs-CZ" dirty="0" smtClean="0"/>
            </a:br>
            <a:r>
              <a:rPr lang="cs-CZ" dirty="0" smtClean="0"/>
              <a:t>and use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03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8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0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24204" y="1433779"/>
            <a:ext cx="7644385" cy="1137971"/>
          </a:xfrm>
        </p:spPr>
        <p:txBody>
          <a:bodyPr>
            <a:normAutofit/>
          </a:bodyPr>
          <a:lstStyle/>
          <a:p>
            <a:r>
              <a:rPr lang="cs-CZ" dirty="0" smtClean="0"/>
              <a:t>So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continue</a:t>
            </a:r>
            <a:r>
              <a:rPr lang="cs-CZ" dirty="0" smtClean="0"/>
              <a:t> </a:t>
            </a:r>
            <a:r>
              <a:rPr lang="cs-CZ" dirty="0" err="1" smtClean="0"/>
              <a:t>searching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1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30" cy="5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nai">
  <a:themeElements>
    <a:clrScheme name="ENAI mono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009999"/>
      </a:accent2>
      <a:accent3>
        <a:srgbClr val="009999"/>
      </a:accent3>
      <a:accent4>
        <a:srgbClr val="009999"/>
      </a:accent4>
      <a:accent5>
        <a:srgbClr val="009999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1831</TotalTime>
  <Words>720</Words>
  <Application>Microsoft Office PowerPoint</Application>
  <PresentationFormat>Předvádění na obrazovce (16:9)</PresentationFormat>
  <Paragraphs>127</Paragraphs>
  <Slides>22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enai</vt:lpstr>
      <vt:lpstr>Fancy layouts</vt:lpstr>
      <vt:lpstr>1_enai</vt:lpstr>
      <vt:lpstr>Copyright in teacher‘s work</vt:lpstr>
      <vt:lpstr>Motivation</vt:lpstr>
      <vt:lpstr>Authorship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Public Copyright License</vt:lpstr>
      <vt:lpstr>Creative Commons</vt:lpstr>
      <vt:lpstr>Three “layers” of the licenses</vt:lpstr>
      <vt:lpstr>Creative Commons</vt:lpstr>
      <vt:lpstr>Creative Commons – Symbols</vt:lpstr>
      <vt:lpstr>Creative Commons Sources</vt:lpstr>
      <vt:lpstr>Prezentace aplikace PowerPoint</vt:lpstr>
      <vt:lpstr>Creative Commons: Author</vt:lpstr>
      <vt:lpstr>About this presentation</vt:lpstr>
      <vt:lpstr>References &amp; acknowledgement</vt:lpstr>
      <vt:lpstr>About this document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126</cp:revision>
  <dcterms:created xsi:type="dcterms:W3CDTF">2016-09-26T15:05:02Z</dcterms:created>
  <dcterms:modified xsi:type="dcterms:W3CDTF">2019-06-13T11:15:10Z</dcterms:modified>
</cp:coreProperties>
</file>