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5" r:id="rId2"/>
  </p:sldMasterIdLst>
  <p:notesMasterIdLst>
    <p:notesMasterId r:id="rId37"/>
  </p:notesMasterIdLst>
  <p:handoutMasterIdLst>
    <p:handoutMasterId r:id="rId38"/>
  </p:handoutMasterIdLst>
  <p:sldIdLst>
    <p:sldId id="309" r:id="rId3"/>
    <p:sldId id="361" r:id="rId4"/>
    <p:sldId id="362" r:id="rId5"/>
    <p:sldId id="363" r:id="rId6"/>
    <p:sldId id="365" r:id="rId7"/>
    <p:sldId id="366" r:id="rId8"/>
    <p:sldId id="364" r:id="rId9"/>
    <p:sldId id="367" r:id="rId10"/>
    <p:sldId id="368" r:id="rId11"/>
    <p:sldId id="369" r:id="rId12"/>
    <p:sldId id="370" r:id="rId13"/>
    <p:sldId id="371" r:id="rId14"/>
    <p:sldId id="372" r:id="rId15"/>
    <p:sldId id="374" r:id="rId16"/>
    <p:sldId id="375" r:id="rId17"/>
    <p:sldId id="373" r:id="rId18"/>
    <p:sldId id="376" r:id="rId19"/>
    <p:sldId id="377" r:id="rId20"/>
    <p:sldId id="378" r:id="rId21"/>
    <p:sldId id="379" r:id="rId22"/>
    <p:sldId id="380" r:id="rId23"/>
    <p:sldId id="381" r:id="rId24"/>
    <p:sldId id="382" r:id="rId25"/>
    <p:sldId id="383" r:id="rId26"/>
    <p:sldId id="384" r:id="rId27"/>
    <p:sldId id="385" r:id="rId28"/>
    <p:sldId id="386" r:id="rId29"/>
    <p:sldId id="388" r:id="rId30"/>
    <p:sldId id="387" r:id="rId31"/>
    <p:sldId id="389" r:id="rId32"/>
    <p:sldId id="390" r:id="rId33"/>
    <p:sldId id="391" r:id="rId34"/>
    <p:sldId id="392" r:id="rId35"/>
    <p:sldId id="360" r:id="rId3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 to be deleted before you publish your example" id="{8EFAF8DB-A969-4135-B19A-87D8D207BB21}">
          <p14:sldIdLst>
            <p14:sldId id="309"/>
            <p14:sldId id="361"/>
            <p14:sldId id="362"/>
            <p14:sldId id="363"/>
            <p14:sldId id="365"/>
            <p14:sldId id="366"/>
            <p14:sldId id="364"/>
            <p14:sldId id="367"/>
            <p14:sldId id="368"/>
            <p14:sldId id="369"/>
            <p14:sldId id="370"/>
            <p14:sldId id="371"/>
            <p14:sldId id="372"/>
            <p14:sldId id="374"/>
            <p14:sldId id="375"/>
            <p14:sldId id="373"/>
            <p14:sldId id="376"/>
            <p14:sldId id="377"/>
            <p14:sldId id="378"/>
            <p14:sldId id="379"/>
            <p14:sldId id="380"/>
            <p14:sldId id="381"/>
            <p14:sldId id="382"/>
            <p14:sldId id="383"/>
            <p14:sldId id="384"/>
            <p14:sldId id="385"/>
            <p14:sldId id="386"/>
            <p14:sldId id="388"/>
            <p14:sldId id="387"/>
            <p14:sldId id="389"/>
            <p14:sldId id="390"/>
            <p14:sldId id="391"/>
            <p14:sldId id="392"/>
            <p14:sldId id="3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guide id="4" orient="horz" pos="1620">
          <p15:clr>
            <a:srgbClr val="A4A3A4"/>
          </p15:clr>
        </p15:guide>
        <p15:guide id="5"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2" autoAdjust="0"/>
    <p:restoredTop sz="85392" autoAdjust="0"/>
  </p:normalViewPr>
  <p:slideViewPr>
    <p:cSldViewPr snapToGrid="0">
      <p:cViewPr varScale="1">
        <p:scale>
          <a:sx n="130" d="100"/>
          <a:sy n="130" d="100"/>
        </p:scale>
        <p:origin x="1062" y="114"/>
      </p:cViewPr>
      <p:guideLst>
        <p:guide orient="horz" pos="2160"/>
        <p:guide pos="2880"/>
        <p:guide pos="3840"/>
        <p:guide orient="horz" pos="1620"/>
        <p:guide pos="2160"/>
      </p:guideLst>
    </p:cSldViewPr>
  </p:slideViewPr>
  <p:notesTextViewPr>
    <p:cViewPr>
      <p:scale>
        <a:sx n="1" d="1"/>
        <a:sy n="1" d="1"/>
      </p:scale>
      <p:origin x="0" y="0"/>
    </p:cViewPr>
  </p:notesTextViewPr>
  <p:notesViewPr>
    <p:cSldViewPr snapToGrid="0">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7ADD55-9F02-405E-A7BB-63D644AF579E}" type="datetimeFigureOut">
              <a:rPr lang="en-US" smtClean="0"/>
              <a:t>6/11/2019</a:t>
            </a:fld>
            <a:endParaRPr lang="en-US"/>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B6026-6BEF-47AC-8BC8-AB876234F044}" type="slidenum">
              <a:rPr lang="en-US" smtClean="0"/>
              <a:t>‹#›</a:t>
            </a:fld>
            <a:endParaRPr lang="en-US"/>
          </a:p>
        </p:txBody>
      </p:sp>
    </p:spTree>
    <p:extLst>
      <p:ext uri="{BB962C8B-B14F-4D97-AF65-F5344CB8AC3E}">
        <p14:creationId xmlns:p14="http://schemas.microsoft.com/office/powerpoint/2010/main" val="3213724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5130F-6DD1-4461-9104-A51571DA2431}" type="datetimeFigureOut">
              <a:rPr lang="cs-CZ" smtClean="0"/>
              <a:t>11.06.2019</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BB758-5CCA-4FC4-A17D-E88687967B5F}" type="slidenum">
              <a:rPr lang="cs-CZ" smtClean="0"/>
              <a:t>‹#›</a:t>
            </a:fld>
            <a:endParaRPr lang="cs-CZ" dirty="0"/>
          </a:p>
        </p:txBody>
      </p:sp>
    </p:spTree>
    <p:extLst>
      <p:ext uri="{BB962C8B-B14F-4D97-AF65-F5344CB8AC3E}">
        <p14:creationId xmlns:p14="http://schemas.microsoft.com/office/powerpoint/2010/main" val="339725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31</a:t>
            </a:fld>
            <a:endParaRPr lang="cs-CZ" dirty="0"/>
          </a:p>
        </p:txBody>
      </p:sp>
    </p:spTree>
    <p:extLst>
      <p:ext uri="{BB962C8B-B14F-4D97-AF65-F5344CB8AC3E}">
        <p14:creationId xmlns:p14="http://schemas.microsoft.com/office/powerpoint/2010/main" val="93608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32</a:t>
            </a:fld>
            <a:endParaRPr lang="cs-CZ" dirty="0"/>
          </a:p>
        </p:txBody>
      </p:sp>
    </p:spTree>
    <p:extLst>
      <p:ext uri="{BB962C8B-B14F-4D97-AF65-F5344CB8AC3E}">
        <p14:creationId xmlns:p14="http://schemas.microsoft.com/office/powerpoint/2010/main" val="321075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34</a:t>
            </a:fld>
            <a:endParaRPr lang="cs-CZ" dirty="0"/>
          </a:p>
        </p:txBody>
      </p:sp>
    </p:spTree>
    <p:extLst>
      <p:ext uri="{BB962C8B-B14F-4D97-AF65-F5344CB8AC3E}">
        <p14:creationId xmlns:p14="http://schemas.microsoft.com/office/powerpoint/2010/main" val="247061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22422" y="1371599"/>
            <a:ext cx="8612659" cy="1408777"/>
          </a:xfrm>
        </p:spPr>
        <p:txBody>
          <a:bodyPr anchor="ctr">
            <a:normAutofit/>
          </a:bodyPr>
          <a:lstStyle>
            <a:lvl1pPr algn="l">
              <a:defRPr sz="4400">
                <a:solidFill>
                  <a:schemeClr val="tx1"/>
                </a:solidFill>
                <a:latin typeface="+mn-lt"/>
              </a:defRPr>
            </a:lvl1pPr>
          </a:lstStyle>
          <a:p>
            <a:r>
              <a:rPr lang="cs-CZ" dirty="0"/>
              <a:t>Kliknutím lze upravit styl.</a:t>
            </a:r>
          </a:p>
        </p:txBody>
      </p:sp>
      <p:sp>
        <p:nvSpPr>
          <p:cNvPr id="3" name="Podnadpis 2"/>
          <p:cNvSpPr>
            <a:spLocks noGrp="1"/>
          </p:cNvSpPr>
          <p:nvPr>
            <p:ph type="subTitle" idx="1"/>
          </p:nvPr>
        </p:nvSpPr>
        <p:spPr>
          <a:xfrm>
            <a:off x="3762631" y="2926214"/>
            <a:ext cx="5072449" cy="847606"/>
          </a:xfrm>
        </p:spPr>
        <p:txBody>
          <a:bodyPr/>
          <a:lstStyle>
            <a:lvl1pPr marL="0" indent="0" algn="r">
              <a:buNone/>
              <a:defRPr sz="24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
        <p:nvSpPr>
          <p:cNvPr id="4" name="Zástupný symbol pro datum 3"/>
          <p:cNvSpPr>
            <a:spLocks noGrp="1"/>
          </p:cNvSpPr>
          <p:nvPr>
            <p:ph type="dt" sz="half" idx="10"/>
          </p:nvPr>
        </p:nvSpPr>
        <p:spPr/>
        <p:txBody>
          <a:bodyPr/>
          <a:lstStyle/>
          <a:p>
            <a:fld id="{5E6784AC-797A-45F2-B2C8-8D7DEEADE390}" type="datetimeFigureOut">
              <a:rPr lang="cs-CZ" smtClean="0"/>
              <a:t>11.06.2019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71166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391"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t>11.06.2019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23718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t>11.06.2019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00698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1" y="273844"/>
            <a:ext cx="5800725" cy="4358879"/>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t>11.06.2019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197482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3568" y="1275607"/>
            <a:ext cx="7772400" cy="918102"/>
          </a:xfrm>
        </p:spPr>
        <p:txBody>
          <a:bodyPr/>
          <a:lstStyle>
            <a:lvl1pPr>
              <a:defRPr/>
            </a:lvl1pPr>
          </a:lstStyle>
          <a:p>
            <a:r>
              <a:rPr lang="cs-CZ" dirty="0"/>
              <a:t>Název</a:t>
            </a:r>
          </a:p>
        </p:txBody>
      </p:sp>
      <p:sp>
        <p:nvSpPr>
          <p:cNvPr id="3" name="Podnadpis 2"/>
          <p:cNvSpPr>
            <a:spLocks noGrp="1"/>
          </p:cNvSpPr>
          <p:nvPr>
            <p:ph type="subTitle" idx="1" hasCustomPrompt="1"/>
          </p:nvPr>
        </p:nvSpPr>
        <p:spPr>
          <a:xfrm>
            <a:off x="1403648" y="2517744"/>
            <a:ext cx="6400800" cy="432048"/>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Datum</a:t>
            </a:r>
          </a:p>
        </p:txBody>
      </p:sp>
      <p:sp>
        <p:nvSpPr>
          <p:cNvPr id="13" name="Zástupný symbol pro text 12"/>
          <p:cNvSpPr>
            <a:spLocks noGrp="1"/>
          </p:cNvSpPr>
          <p:nvPr>
            <p:ph type="body" sz="quarter" idx="13" hasCustomPrompt="1"/>
          </p:nvPr>
        </p:nvSpPr>
        <p:spPr>
          <a:xfrm>
            <a:off x="1403649" y="3057525"/>
            <a:ext cx="6408712" cy="378321"/>
          </a:xfrm>
        </p:spPr>
        <p:txBody>
          <a:bodyPr>
            <a:normAutofit/>
          </a:bodyPr>
          <a:lstStyle>
            <a:lvl1pPr marL="0" indent="0" algn="ctr">
              <a:buNone/>
              <a:defRPr sz="2000">
                <a:solidFill>
                  <a:schemeClr val="tx2"/>
                </a:solidFill>
              </a:defRPr>
            </a:lvl1pPr>
          </a:lstStyle>
          <a:p>
            <a:pPr lvl="0"/>
            <a:r>
              <a:rPr lang="cs-CZ" dirty="0"/>
              <a:t>Hodina</a:t>
            </a:r>
            <a:endParaRPr lang="en-US" dirty="0"/>
          </a:p>
        </p:txBody>
      </p:sp>
      <p:sp>
        <p:nvSpPr>
          <p:cNvPr id="14" name="Zástupný symbol pro text 12"/>
          <p:cNvSpPr>
            <a:spLocks noGrp="1"/>
          </p:cNvSpPr>
          <p:nvPr>
            <p:ph type="body" sz="quarter" idx="14" hasCustomPrompt="1"/>
          </p:nvPr>
        </p:nvSpPr>
        <p:spPr>
          <a:xfrm>
            <a:off x="1475658" y="3975906"/>
            <a:ext cx="6408712" cy="378321"/>
          </a:xfrm>
        </p:spPr>
        <p:txBody>
          <a:bodyPr>
            <a:normAutofit/>
          </a:bodyPr>
          <a:lstStyle>
            <a:lvl1pPr marL="0" indent="0" algn="ctr">
              <a:buNone/>
              <a:defRPr sz="2000">
                <a:solidFill>
                  <a:schemeClr val="tx1"/>
                </a:solidFill>
              </a:defRPr>
            </a:lvl1pPr>
          </a:lstStyle>
          <a:p>
            <a:pPr lvl="0"/>
            <a:r>
              <a:rPr lang="cs-CZ" dirty="0"/>
              <a:t>Ing. Dita Dlabolová</a:t>
            </a:r>
            <a:endParaRPr lang="en-US" dirty="0"/>
          </a:p>
        </p:txBody>
      </p:sp>
      <p:sp>
        <p:nvSpPr>
          <p:cNvPr id="15" name="Zástupný symbol pro text 12"/>
          <p:cNvSpPr>
            <a:spLocks noGrp="1"/>
          </p:cNvSpPr>
          <p:nvPr>
            <p:ph type="body" sz="quarter" idx="15" hasCustomPrompt="1"/>
          </p:nvPr>
        </p:nvSpPr>
        <p:spPr>
          <a:xfrm>
            <a:off x="1403649" y="195486"/>
            <a:ext cx="6408712" cy="378321"/>
          </a:xfrm>
        </p:spPr>
        <p:txBody>
          <a:bodyPr>
            <a:normAutofit/>
          </a:bodyPr>
          <a:lstStyle>
            <a:lvl1pPr marL="0" indent="0" algn="ctr">
              <a:buNone/>
              <a:defRPr sz="2000">
                <a:solidFill>
                  <a:schemeClr val="tx2"/>
                </a:solidFill>
              </a:defRPr>
            </a:lvl1pPr>
          </a:lstStyle>
          <a:p>
            <a:pPr lvl="0"/>
            <a:r>
              <a:rPr lang="cs-CZ" dirty="0"/>
              <a:t>Předmět</a:t>
            </a:r>
            <a:endParaRPr lang="en-US" dirty="0"/>
          </a:p>
        </p:txBody>
      </p:sp>
    </p:spTree>
    <p:extLst>
      <p:ext uri="{BB962C8B-B14F-4D97-AF65-F5344CB8AC3E}">
        <p14:creationId xmlns:p14="http://schemas.microsoft.com/office/powerpoint/2010/main" val="243452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94744"/>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7080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3074" name="Picture 2" descr="C:\Data\Dropbox\ENAI\Grafika\kousek enai pozad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36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p:cNvSpPr/>
          <p:nvPr userDrawn="1"/>
        </p:nvSpPr>
        <p:spPr>
          <a:xfrm>
            <a:off x="0" y="0"/>
            <a:ext cx="9144000" cy="513641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395536" y="159482"/>
            <a:ext cx="8352928" cy="482453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995686"/>
            <a:ext cx="9144000" cy="576064"/>
          </a:xfrm>
          <a:prstGeom prst="rect">
            <a:avLst/>
          </a:prstGeom>
        </p:spPr>
        <p:txBody>
          <a:bodyPr anchor="ctr"/>
          <a:lstStyle>
            <a:lvl1pPr marL="0" indent="0" algn="ctr">
              <a:buNone/>
              <a:defRPr sz="3600" b="0" cap="none" baseline="0">
                <a:solidFill>
                  <a:schemeClr val="accent1"/>
                </a:solidFill>
                <a:latin typeface="+mn-lt"/>
                <a:cs typeface="Arial" pitchFamily="34" charset="0"/>
              </a:defRPr>
            </a:lvl1pPr>
          </a:lstStyle>
          <a:p>
            <a:pPr lvl="0"/>
            <a:r>
              <a:rPr lang="en-US" altLang="ko-KR" dirty="0"/>
              <a:t>Question?</a:t>
            </a:r>
          </a:p>
        </p:txBody>
      </p:sp>
      <p:sp>
        <p:nvSpPr>
          <p:cNvPr id="11" name="Text Placeholder 9"/>
          <p:cNvSpPr>
            <a:spLocks noGrp="1"/>
          </p:cNvSpPr>
          <p:nvPr>
            <p:ph type="body" sz="quarter" idx="11" hasCustomPrompt="1"/>
          </p:nvPr>
        </p:nvSpPr>
        <p:spPr>
          <a:xfrm>
            <a:off x="0" y="2571750"/>
            <a:ext cx="9144000" cy="288032"/>
          </a:xfrm>
          <a:prstGeom prst="rect">
            <a:avLst/>
          </a:prstGeom>
        </p:spPr>
        <p:txBody>
          <a:bodyPr anchor="ctr">
            <a:noAutofit/>
          </a:bodyPr>
          <a:lstStyle>
            <a:lvl1pPr marL="0" indent="0" algn="ctr">
              <a:buNone/>
              <a:defRPr sz="20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1473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2000" y="2139702"/>
            <a:ext cx="4572000" cy="576064"/>
          </a:xfrm>
          <a:prstGeom prst="rect">
            <a:avLst/>
          </a:prstGeom>
        </p:spPr>
        <p:txBody>
          <a:bodyPr anchor="ctr"/>
          <a:lstStyle>
            <a:lvl1pPr marL="0" indent="0" algn="l">
              <a:buNone/>
              <a:defRPr sz="3600" b="0" cap="none" baseline="0">
                <a:solidFill>
                  <a:schemeClr val="bg1"/>
                </a:solidFill>
                <a:latin typeface="+mn-lt"/>
                <a:cs typeface="Arial" pitchFamily="34" charset="0"/>
              </a:defRPr>
            </a:lvl1pPr>
          </a:lstStyle>
          <a:p>
            <a:pPr lvl="0"/>
            <a:r>
              <a:rPr lang="cs-CZ" altLang="ko-KR" dirty="0" err="1"/>
              <a:t>Section</a:t>
            </a:r>
            <a:r>
              <a:rPr lang="cs-CZ" altLang="ko-KR" dirty="0"/>
              <a:t> </a:t>
            </a:r>
            <a:r>
              <a:rPr lang="cs-CZ" altLang="ko-KR" dirty="0" err="1"/>
              <a:t>Break</a:t>
            </a:r>
            <a:endParaRPr lang="en-US" altLang="ko-KR" dirty="0"/>
          </a:p>
        </p:txBody>
      </p:sp>
      <p:sp>
        <p:nvSpPr>
          <p:cNvPr id="11" name="Text Placeholder 9"/>
          <p:cNvSpPr>
            <a:spLocks noGrp="1"/>
          </p:cNvSpPr>
          <p:nvPr>
            <p:ph type="body" sz="quarter" idx="11" hasCustomPrompt="1"/>
          </p:nvPr>
        </p:nvSpPr>
        <p:spPr>
          <a:xfrm>
            <a:off x="4572000" y="2715766"/>
            <a:ext cx="4572000" cy="288032"/>
          </a:xfrm>
          <a:prstGeom prst="rect">
            <a:avLst/>
          </a:prstGeom>
        </p:spPr>
        <p:txBody>
          <a:bodyPr anchor="ctr">
            <a:noAutofit/>
          </a:bodyPr>
          <a:lstStyle>
            <a:lvl1pPr marL="0" indent="0" algn="l">
              <a:buNone/>
              <a:defRPr sz="2000" b="0" baseline="0">
                <a:solidFill>
                  <a:schemeClr val="bg1"/>
                </a:solidFill>
                <a:latin typeface="+mn-lt"/>
                <a:cs typeface="Arial" pitchFamily="34" charset="0"/>
              </a:defRPr>
            </a:lvl1pPr>
          </a:lstStyle>
          <a:p>
            <a:pPr lvl="0"/>
            <a:r>
              <a:rPr lang="en-US" altLang="ko-KR" dirty="0"/>
              <a:t>Insert the title of your subtitle Here</a:t>
            </a:r>
          </a:p>
        </p:txBody>
      </p:sp>
      <p:pic>
        <p:nvPicPr>
          <p:cNvPr id="4098" name="Picture 2" descr="C:\Data\Dropbox\ENAI\Grafika\kousek enai pozad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727710" y="727710"/>
            <a:ext cx="5143500" cy="36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373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94744"/>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7080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3074" name="Picture 2" descr="C:\Data\Dropbox\ENAI\Grafika\kousek enai pozad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5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1" y="273845"/>
            <a:ext cx="6915149" cy="835537"/>
          </a:xfrm>
        </p:spPr>
        <p:txBody>
          <a:bodyPr/>
          <a:lstStyle/>
          <a:p>
            <a:r>
              <a:rPr lang="cs-CZ" dirty="0"/>
              <a:t>Kliknutím lze upravit styl.</a:t>
            </a:r>
          </a:p>
        </p:txBody>
      </p:sp>
      <p:sp>
        <p:nvSpPr>
          <p:cNvPr id="3" name="Zástupný symbol pro obsah 2"/>
          <p:cNvSpPr>
            <a:spLocks noGrp="1"/>
          </p:cNvSpPr>
          <p:nvPr>
            <p:ph idx="1"/>
          </p:nvPr>
        </p:nvSpPr>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11.06.2019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3741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273846"/>
            <a:ext cx="7886700" cy="4358878"/>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11.06.2019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281414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5"/>
            <a:ext cx="7886700" cy="2139553"/>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DE3EBCF-D751-4FE2-A91F-6D92418E3950}" type="datetimeFigureOut">
              <a:rPr lang="cs-CZ" smtClean="0"/>
              <a:t>11.06.2019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279159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DE3EBCF-D751-4FE2-A91F-6D92418E3950}" type="datetimeFigureOut">
              <a:rPr lang="cs-CZ" smtClean="0"/>
              <a:t>11.06.2019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426429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2" y="273846"/>
            <a:ext cx="7886700" cy="835200"/>
          </a:xfrm>
        </p:spPr>
        <p:txBody>
          <a:bodyPr/>
          <a:lstStyle/>
          <a:p>
            <a:r>
              <a:rPr lang="cs-CZ"/>
              <a:t>Kliknutím lze upravit styl.</a:t>
            </a:r>
          </a:p>
        </p:txBody>
      </p:sp>
      <p:sp>
        <p:nvSpPr>
          <p:cNvPr id="3" name="Zástupný symbol pro text 2"/>
          <p:cNvSpPr>
            <a:spLocks noGrp="1"/>
          </p:cNvSpPr>
          <p:nvPr>
            <p:ph type="body" idx="1"/>
          </p:nvPr>
        </p:nvSpPr>
        <p:spPr>
          <a:xfrm>
            <a:off x="629842" y="1109046"/>
            <a:ext cx="3868341" cy="5046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629842" y="1738664"/>
            <a:ext cx="3868341" cy="290358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109046"/>
            <a:ext cx="3887391" cy="5046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4629152" y="1738664"/>
            <a:ext cx="3887391" cy="2903583"/>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datum 6"/>
          <p:cNvSpPr>
            <a:spLocks noGrp="1"/>
          </p:cNvSpPr>
          <p:nvPr>
            <p:ph type="dt" sz="half" idx="10"/>
          </p:nvPr>
        </p:nvSpPr>
        <p:spPr/>
        <p:txBody>
          <a:bodyPr/>
          <a:lstStyle/>
          <a:p>
            <a:fld id="{2DE3EBCF-D751-4FE2-A91F-6D92418E3950}" type="datetimeFigureOut">
              <a:rPr lang="cs-CZ" smtClean="0"/>
              <a:t>11.06.2019</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210538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DE3EBCF-D751-4FE2-A91F-6D92418E3950}" type="datetimeFigureOut">
              <a:rPr lang="cs-CZ" smtClean="0"/>
              <a:t>11.06.2019</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32733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DE3EBCF-D751-4FE2-A91F-6D92418E3950}" type="datetimeFigureOut">
              <a:rPr lang="cs-CZ" smtClean="0"/>
              <a:t>11.06.2019</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484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t>11.06.2019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58925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37121" y="86723"/>
            <a:ext cx="1442720" cy="1230159"/>
          </a:xfrm>
          <a:prstGeom prst="rect">
            <a:avLst/>
          </a:prstGeom>
        </p:spPr>
      </p:pic>
      <p:sp>
        <p:nvSpPr>
          <p:cNvPr id="7" name="Obdélník 6"/>
          <p:cNvSpPr/>
          <p:nvPr/>
        </p:nvSpPr>
        <p:spPr>
          <a:xfrm>
            <a:off x="1" y="4766307"/>
            <a:ext cx="9141619" cy="2748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6/11/2019</a:t>
            </a:fld>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t>‹#›</a:t>
            </a:fld>
            <a:endParaRPr lang="cs-CZ" dirty="0"/>
          </a:p>
        </p:txBody>
      </p:sp>
    </p:spTree>
    <p:extLst>
      <p:ext uri="{BB962C8B-B14F-4D97-AF65-F5344CB8AC3E}">
        <p14:creationId xmlns:p14="http://schemas.microsoft.com/office/powerpoint/2010/main" val="26134059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7"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32" r:id="rId14"/>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6/11/2019</a:t>
            </a:fld>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t>‹#›</a:t>
            </a:fld>
            <a:endParaRPr lang="cs-CZ" dirty="0"/>
          </a:p>
        </p:txBody>
      </p:sp>
    </p:spTree>
    <p:extLst>
      <p:ext uri="{BB962C8B-B14F-4D97-AF65-F5344CB8AC3E}">
        <p14:creationId xmlns:p14="http://schemas.microsoft.com/office/powerpoint/2010/main" val="4009614475"/>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30" r:id="rId3"/>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http://www.cheatingandassessment.edu.au/"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How</a:t>
            </a:r>
            <a:r>
              <a:rPr lang="cs-CZ" dirty="0" smtClean="0"/>
              <a:t> to </a:t>
            </a:r>
            <a:r>
              <a:rPr lang="cs-CZ" dirty="0" err="1" smtClean="0"/>
              <a:t>deal</a:t>
            </a:r>
            <a:r>
              <a:rPr lang="cs-CZ" dirty="0" smtClean="0"/>
              <a:t> </a:t>
            </a:r>
            <a:r>
              <a:rPr lang="cs-CZ" dirty="0" err="1" smtClean="0"/>
              <a:t>with</a:t>
            </a:r>
            <a:r>
              <a:rPr lang="cs-CZ" dirty="0" smtClean="0"/>
              <a:t> </a:t>
            </a:r>
            <a:r>
              <a:rPr lang="cs-CZ" dirty="0" err="1" smtClean="0"/>
              <a:t>Contract</a:t>
            </a:r>
            <a:r>
              <a:rPr lang="cs-CZ" dirty="0" smtClean="0"/>
              <a:t> </a:t>
            </a:r>
            <a:r>
              <a:rPr lang="cs-CZ" dirty="0" err="1" smtClean="0"/>
              <a:t>cheating</a:t>
            </a:r>
            <a:r>
              <a:rPr lang="cs-CZ" dirty="0" smtClean="0"/>
              <a:t> - </a:t>
            </a:r>
            <a:r>
              <a:rPr lang="cs-CZ" i="1" dirty="0" smtClean="0"/>
              <a:t>workshop</a:t>
            </a:r>
            <a:endParaRPr lang="en-US" i="1" dirty="0"/>
          </a:p>
        </p:txBody>
      </p:sp>
      <p:sp>
        <p:nvSpPr>
          <p:cNvPr id="5" name="Podnadpis 4"/>
          <p:cNvSpPr>
            <a:spLocks noGrp="1"/>
          </p:cNvSpPr>
          <p:nvPr>
            <p:ph type="subTitle" idx="1"/>
          </p:nvPr>
        </p:nvSpPr>
        <p:spPr/>
        <p:txBody>
          <a:bodyPr/>
          <a:lstStyle/>
          <a:p>
            <a:r>
              <a:rPr lang="cs-CZ" dirty="0" smtClean="0"/>
              <a:t>Ing. Veronika Králíková</a:t>
            </a:r>
            <a:endParaRPr lang="cs-CZ" dirty="0"/>
          </a:p>
        </p:txBody>
      </p:sp>
      <p:sp>
        <p:nvSpPr>
          <p:cNvPr id="3" name="Obdélník 2"/>
          <p:cNvSpPr/>
          <p:nvPr/>
        </p:nvSpPr>
        <p:spPr>
          <a:xfrm>
            <a:off x="1983659" y="4769626"/>
            <a:ext cx="7315198" cy="430887"/>
          </a:xfrm>
          <a:prstGeom prst="rect">
            <a:avLst/>
          </a:prstGeom>
        </p:spPr>
        <p:txBody>
          <a:bodyPr wrap="square">
            <a:spAutoFit/>
          </a:bodyPr>
          <a:lstStyle/>
          <a:p>
            <a:r>
              <a:rPr lang="cs-CZ" sz="1050" dirty="0" err="1">
                <a:solidFill>
                  <a:schemeClr val="bg1"/>
                </a:solidFill>
                <a:latin typeface="Lato" panose="020B0604020202020204" charset="0"/>
                <a:cs typeface="Lato" panose="020B0604020202020204" charset="0"/>
              </a:rPr>
              <a:t>This</a:t>
            </a:r>
            <a:r>
              <a:rPr lang="cs-CZ" sz="1050" dirty="0">
                <a:solidFill>
                  <a:schemeClr val="bg1"/>
                </a:solidFill>
                <a:latin typeface="Lato" panose="020B0604020202020204" charset="0"/>
                <a:cs typeface="Lato" panose="020B0604020202020204" charset="0"/>
              </a:rPr>
              <a:t> workshop </a:t>
            </a:r>
            <a:r>
              <a:rPr lang="cs-CZ" sz="1050" dirty="0" err="1">
                <a:solidFill>
                  <a:schemeClr val="bg1"/>
                </a:solidFill>
                <a:latin typeface="Lato" panose="020B0604020202020204" charset="0"/>
                <a:cs typeface="Lato" panose="020B0604020202020204" charset="0"/>
              </a:rPr>
              <a:t>is</a:t>
            </a:r>
            <a:r>
              <a:rPr lang="cs-CZ" sz="1050" dirty="0">
                <a:solidFill>
                  <a:schemeClr val="bg1"/>
                </a:solidFill>
                <a:latin typeface="Lato" panose="020B0604020202020204" charset="0"/>
                <a:cs typeface="Lato" panose="020B0604020202020204" charset="0"/>
              </a:rPr>
              <a:t> </a:t>
            </a:r>
            <a:r>
              <a:rPr lang="cs-CZ" sz="1050" dirty="0" err="1">
                <a:solidFill>
                  <a:schemeClr val="bg1"/>
                </a:solidFill>
                <a:latin typeface="Lato" panose="020B0604020202020204" charset="0"/>
                <a:cs typeface="Lato" panose="020B0604020202020204" charset="0"/>
              </a:rPr>
              <a:t>based</a:t>
            </a:r>
            <a:r>
              <a:rPr lang="cs-CZ" sz="1050" dirty="0">
                <a:solidFill>
                  <a:schemeClr val="bg1"/>
                </a:solidFill>
                <a:latin typeface="Lato" panose="020B0604020202020204" charset="0"/>
                <a:cs typeface="Lato" panose="020B0604020202020204" charset="0"/>
              </a:rPr>
              <a:t> on INSTITUTIONAL TOOLKIT TO COMBAT CONTRACT CHEATING </a:t>
            </a:r>
            <a:r>
              <a:rPr lang="cs-CZ" sz="1050" dirty="0" err="1">
                <a:solidFill>
                  <a:schemeClr val="bg1"/>
                </a:solidFill>
                <a:latin typeface="Lato" panose="020B0604020202020204" charset="0"/>
                <a:cs typeface="Lato" panose="020B0604020202020204" charset="0"/>
              </a:rPr>
              <a:t>designed</a:t>
            </a:r>
            <a:r>
              <a:rPr lang="cs-CZ" sz="1050" dirty="0">
                <a:solidFill>
                  <a:schemeClr val="bg1"/>
                </a:solidFill>
                <a:latin typeface="Lato" panose="020B0604020202020204" charset="0"/>
                <a:cs typeface="Lato" panose="020B0604020202020204" charset="0"/>
              </a:rPr>
              <a:t> by ICAI in 2016 and </a:t>
            </a:r>
            <a:r>
              <a:rPr lang="cs-CZ" sz="1050" dirty="0" err="1">
                <a:solidFill>
                  <a:schemeClr val="bg1"/>
                </a:solidFill>
                <a:latin typeface="Lato" panose="020B0604020202020204" charset="0"/>
                <a:cs typeface="Lato" panose="020B0604020202020204" charset="0"/>
              </a:rPr>
              <a:t>previous</a:t>
            </a:r>
            <a:r>
              <a:rPr lang="cs-CZ" sz="1050" dirty="0">
                <a:solidFill>
                  <a:schemeClr val="bg1"/>
                </a:solidFill>
                <a:latin typeface="Lato" panose="020B0604020202020204" charset="0"/>
                <a:cs typeface="Lato" panose="020B0604020202020204" charset="0"/>
              </a:rPr>
              <a:t> </a:t>
            </a:r>
            <a:r>
              <a:rPr lang="cs-CZ" sz="1050" dirty="0" err="1">
                <a:solidFill>
                  <a:schemeClr val="bg1"/>
                </a:solidFill>
                <a:latin typeface="Lato" panose="020B0604020202020204" charset="0"/>
                <a:cs typeface="Lato" panose="020B0604020202020204" charset="0"/>
              </a:rPr>
              <a:t>workshops</a:t>
            </a:r>
            <a:r>
              <a:rPr lang="cs-CZ" sz="1050" dirty="0">
                <a:solidFill>
                  <a:schemeClr val="bg1"/>
                </a:solidFill>
                <a:latin typeface="Lato" panose="020B0604020202020204" charset="0"/>
                <a:cs typeface="Lato" panose="020B0604020202020204" charset="0"/>
              </a:rPr>
              <a:t> </a:t>
            </a:r>
            <a:r>
              <a:rPr lang="cs-CZ" sz="1050" dirty="0" err="1">
                <a:solidFill>
                  <a:schemeClr val="bg1"/>
                </a:solidFill>
                <a:latin typeface="Lato" panose="020B0604020202020204" charset="0"/>
                <a:cs typeface="Lato" panose="020B0604020202020204" charset="0"/>
              </a:rPr>
              <a:t>created</a:t>
            </a:r>
            <a:r>
              <a:rPr lang="cs-CZ" sz="1050" dirty="0">
                <a:solidFill>
                  <a:schemeClr val="bg1"/>
                </a:solidFill>
                <a:latin typeface="Lato" panose="020B0604020202020204" charset="0"/>
                <a:cs typeface="Lato" panose="020B0604020202020204" charset="0"/>
              </a:rPr>
              <a:t> in </a:t>
            </a:r>
            <a:r>
              <a:rPr lang="cs-CZ" sz="1050" dirty="0" err="1">
                <a:solidFill>
                  <a:schemeClr val="bg1"/>
                </a:solidFill>
                <a:latin typeface="Lato" panose="020B0604020202020204" charset="0"/>
                <a:cs typeface="Lato" panose="020B0604020202020204" charset="0"/>
              </a:rPr>
              <a:t>cooperation</a:t>
            </a:r>
            <a:r>
              <a:rPr lang="cs-CZ" sz="1050" dirty="0">
                <a:solidFill>
                  <a:schemeClr val="bg1"/>
                </a:solidFill>
                <a:latin typeface="Lato" panose="020B0604020202020204" charset="0"/>
                <a:cs typeface="Lato" panose="020B0604020202020204" charset="0"/>
              </a:rPr>
              <a:t> </a:t>
            </a:r>
            <a:r>
              <a:rPr lang="cs-CZ" sz="1050" dirty="0" err="1">
                <a:solidFill>
                  <a:schemeClr val="bg1"/>
                </a:solidFill>
                <a:latin typeface="Lato" panose="020B0604020202020204" charset="0"/>
                <a:cs typeface="Lato" panose="020B0604020202020204" charset="0"/>
              </a:rPr>
              <a:t>with</a:t>
            </a:r>
            <a:r>
              <a:rPr lang="cs-CZ" sz="1050" dirty="0">
                <a:solidFill>
                  <a:schemeClr val="bg1"/>
                </a:solidFill>
                <a:latin typeface="Lato" panose="020B0604020202020204" charset="0"/>
                <a:cs typeface="Lato" panose="020B0604020202020204" charset="0"/>
              </a:rPr>
              <a:t> </a:t>
            </a:r>
            <a:r>
              <a:rPr lang="cs-CZ" sz="1050" dirty="0" err="1">
                <a:solidFill>
                  <a:schemeClr val="bg1"/>
                </a:solidFill>
                <a:latin typeface="Lato" panose="020B0604020202020204" charset="0"/>
                <a:cs typeface="Lato" panose="020B0604020202020204" charset="0"/>
              </a:rPr>
              <a:t>Teddy</a:t>
            </a:r>
            <a:r>
              <a:rPr lang="cs-CZ" sz="1050" dirty="0">
                <a:solidFill>
                  <a:schemeClr val="bg1"/>
                </a:solidFill>
                <a:latin typeface="Lato" panose="020B0604020202020204" charset="0"/>
                <a:cs typeface="Lato" panose="020B0604020202020204" charset="0"/>
              </a:rPr>
              <a:t> </a:t>
            </a:r>
            <a:r>
              <a:rPr lang="cs-CZ" sz="1050" dirty="0" err="1">
                <a:solidFill>
                  <a:schemeClr val="bg1"/>
                </a:solidFill>
                <a:latin typeface="Lato" panose="020B0604020202020204" charset="0"/>
                <a:cs typeface="Lato" panose="020B0604020202020204" charset="0"/>
              </a:rPr>
              <a:t>Fishman</a:t>
            </a:r>
            <a:r>
              <a:rPr lang="cs-CZ" sz="1050" dirty="0">
                <a:solidFill>
                  <a:schemeClr val="bg1"/>
                </a:solidFill>
                <a:latin typeface="Lato" panose="020B0604020202020204" charset="0"/>
                <a:cs typeface="Lato" panose="020B0604020202020204" charset="0"/>
              </a:rPr>
              <a:t> and Dita Dlabolová</a:t>
            </a:r>
            <a:endParaRPr lang="cs-CZ" sz="1050" dirty="0">
              <a:solidFill>
                <a:schemeClr val="bg1"/>
              </a:solidFill>
              <a:latin typeface="Lato" panose="020B0604020202020204" charset="0"/>
              <a:cs typeface="Lato" panose="020B0604020202020204" charset="0"/>
            </a:endParaRPr>
          </a:p>
        </p:txBody>
      </p:sp>
    </p:spTree>
    <p:extLst>
      <p:ext uri="{BB962C8B-B14F-4D97-AF65-F5344CB8AC3E}">
        <p14:creationId xmlns:p14="http://schemas.microsoft.com/office/powerpoint/2010/main" val="63454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4;p26"/>
          <p:cNvSpPr/>
          <p:nvPr/>
        </p:nvSpPr>
        <p:spPr>
          <a:xfrm>
            <a:off x="1466666" y="3412079"/>
            <a:ext cx="553200" cy="1215600"/>
          </a:xfrm>
          <a:custGeom>
            <a:avLst/>
            <a:gdLst/>
            <a:ahLst/>
            <a:cxnLst/>
            <a:rect l="l" t="t" r="r" b="b"/>
            <a:pathLst>
              <a:path w="120000" h="120000" extrusionOk="0">
                <a:moveTo>
                  <a:pt x="22570" y="22960"/>
                </a:moveTo>
                <a:lnTo>
                  <a:pt x="97429" y="22960"/>
                </a:lnTo>
                <a:cubicBezTo>
                  <a:pt x="109894" y="22960"/>
                  <a:pt x="119999" y="26797"/>
                  <a:pt x="119999" y="31530"/>
                </a:cubicBezTo>
                <a:lnTo>
                  <a:pt x="119999" y="39560"/>
                </a:lnTo>
                <a:lnTo>
                  <a:pt x="120000" y="39560"/>
                </a:lnTo>
                <a:lnTo>
                  <a:pt x="120000" y="63121"/>
                </a:lnTo>
                <a:cubicBezTo>
                  <a:pt x="120000" y="65553"/>
                  <a:pt x="114806" y="67525"/>
                  <a:pt x="108399" y="67525"/>
                </a:cubicBezTo>
                <a:cubicBezTo>
                  <a:pt x="101992" y="67525"/>
                  <a:pt x="96799" y="65553"/>
                  <a:pt x="96799" y="63121"/>
                </a:cubicBezTo>
                <a:lnTo>
                  <a:pt x="96799" y="42531"/>
                </a:lnTo>
                <a:lnTo>
                  <a:pt x="93347" y="42531"/>
                </a:lnTo>
                <a:cubicBezTo>
                  <a:pt x="93158" y="66519"/>
                  <a:pt x="92969" y="90507"/>
                  <a:pt x="92780" y="114494"/>
                </a:cubicBezTo>
                <a:cubicBezTo>
                  <a:pt x="92780" y="117535"/>
                  <a:pt x="86289" y="120000"/>
                  <a:pt x="78281" y="120000"/>
                </a:cubicBezTo>
                <a:cubicBezTo>
                  <a:pt x="70274" y="120000"/>
                  <a:pt x="63783" y="117535"/>
                  <a:pt x="63783" y="114494"/>
                </a:cubicBezTo>
                <a:lnTo>
                  <a:pt x="63783" y="70497"/>
                </a:lnTo>
                <a:lnTo>
                  <a:pt x="55083" y="70497"/>
                </a:lnTo>
                <a:lnTo>
                  <a:pt x="55083" y="114494"/>
                </a:lnTo>
                <a:cubicBezTo>
                  <a:pt x="55083" y="117535"/>
                  <a:pt x="48592" y="119999"/>
                  <a:pt x="40584" y="119999"/>
                </a:cubicBezTo>
                <a:cubicBezTo>
                  <a:pt x="32577" y="119999"/>
                  <a:pt x="26086" y="117535"/>
                  <a:pt x="26086" y="114494"/>
                </a:cubicBezTo>
                <a:cubicBezTo>
                  <a:pt x="26274" y="90507"/>
                  <a:pt x="26463" y="66519"/>
                  <a:pt x="26652" y="42531"/>
                </a:cubicBezTo>
                <a:lnTo>
                  <a:pt x="23200" y="42531"/>
                </a:lnTo>
                <a:lnTo>
                  <a:pt x="23200" y="63121"/>
                </a:lnTo>
                <a:cubicBezTo>
                  <a:pt x="23200" y="65553"/>
                  <a:pt x="18007" y="67525"/>
                  <a:pt x="11600" y="67525"/>
                </a:cubicBezTo>
                <a:cubicBezTo>
                  <a:pt x="5193" y="67525"/>
                  <a:pt x="0" y="65553"/>
                  <a:pt x="0" y="63121"/>
                </a:cubicBezTo>
                <a:lnTo>
                  <a:pt x="0" y="42531"/>
                </a:lnTo>
                <a:lnTo>
                  <a:pt x="0" y="42531"/>
                </a:lnTo>
                <a:lnTo>
                  <a:pt x="0" y="31530"/>
                </a:lnTo>
                <a:cubicBezTo>
                  <a:pt x="0" y="26797"/>
                  <a:pt x="10105" y="22960"/>
                  <a:pt x="22570" y="22960"/>
                </a:cubicBezTo>
                <a:close/>
                <a:moveTo>
                  <a:pt x="60000" y="0"/>
                </a:moveTo>
                <a:cubicBezTo>
                  <a:pt x="75005" y="0"/>
                  <a:pt x="87170" y="4618"/>
                  <a:pt x="87170" y="10316"/>
                </a:cubicBezTo>
                <a:cubicBezTo>
                  <a:pt x="87170" y="16013"/>
                  <a:pt x="75005" y="20632"/>
                  <a:pt x="60000" y="20632"/>
                </a:cubicBezTo>
                <a:cubicBezTo>
                  <a:pt x="44994" y="20632"/>
                  <a:pt x="32829" y="16013"/>
                  <a:pt x="32829" y="10316"/>
                </a:cubicBezTo>
                <a:cubicBezTo>
                  <a:pt x="32829" y="4618"/>
                  <a:pt x="44994" y="0"/>
                  <a:pt x="60000" y="0"/>
                </a:cubicBezTo>
                <a:close/>
              </a:path>
            </a:pathLst>
          </a:custGeom>
          <a:solidFill>
            <a:srgbClr val="9BBB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Lato" panose="020B0604020202020204" charset="0"/>
              <a:ea typeface="Roboto" panose="020B0604020202020204" charset="0"/>
              <a:cs typeface="Lato" panose="020B0604020202020204" charset="0"/>
              <a:sym typeface="Arial"/>
            </a:endParaRPr>
          </a:p>
        </p:txBody>
      </p:sp>
      <p:sp>
        <p:nvSpPr>
          <p:cNvPr id="3" name="Google Shape;505;p26"/>
          <p:cNvSpPr/>
          <p:nvPr/>
        </p:nvSpPr>
        <p:spPr>
          <a:xfrm rot="10800000">
            <a:off x="3193070" y="3406516"/>
            <a:ext cx="690000" cy="1226400"/>
          </a:xfrm>
          <a:custGeom>
            <a:avLst/>
            <a:gdLst/>
            <a:ahLst/>
            <a:cxnLst/>
            <a:rect l="l" t="t" r="r" b="b"/>
            <a:pathLst>
              <a:path w="120000" h="120000" extrusionOk="0">
                <a:moveTo>
                  <a:pt x="79418" y="97416"/>
                </a:moveTo>
                <a:lnTo>
                  <a:pt x="40252" y="97416"/>
                </a:lnTo>
                <a:cubicBezTo>
                  <a:pt x="32044" y="97060"/>
                  <a:pt x="32390" y="97747"/>
                  <a:pt x="30168" y="95279"/>
                </a:cubicBezTo>
                <a:lnTo>
                  <a:pt x="536" y="58851"/>
                </a:lnTo>
                <a:cubicBezTo>
                  <a:pt x="-1066" y="56881"/>
                  <a:pt x="1041" y="54674"/>
                  <a:pt x="5245" y="53923"/>
                </a:cubicBezTo>
                <a:cubicBezTo>
                  <a:pt x="9448" y="53172"/>
                  <a:pt x="14155" y="54160"/>
                  <a:pt x="15757" y="56130"/>
                </a:cubicBezTo>
                <a:lnTo>
                  <a:pt x="32630" y="76872"/>
                </a:lnTo>
                <a:lnTo>
                  <a:pt x="35918" y="76872"/>
                </a:lnTo>
                <a:lnTo>
                  <a:pt x="14628" y="36680"/>
                </a:lnTo>
                <a:lnTo>
                  <a:pt x="35669" y="36680"/>
                </a:lnTo>
                <a:lnTo>
                  <a:pt x="35669" y="5101"/>
                </a:lnTo>
                <a:cubicBezTo>
                  <a:pt x="35669" y="2283"/>
                  <a:pt x="40541" y="0"/>
                  <a:pt x="46551" y="0"/>
                </a:cubicBezTo>
                <a:cubicBezTo>
                  <a:pt x="52560" y="0"/>
                  <a:pt x="57432" y="2283"/>
                  <a:pt x="57432" y="5101"/>
                </a:cubicBezTo>
                <a:lnTo>
                  <a:pt x="57432" y="36680"/>
                </a:lnTo>
                <a:lnTo>
                  <a:pt x="62577" y="36680"/>
                </a:lnTo>
                <a:lnTo>
                  <a:pt x="62577" y="5101"/>
                </a:lnTo>
                <a:cubicBezTo>
                  <a:pt x="62577" y="2283"/>
                  <a:pt x="67449" y="0"/>
                  <a:pt x="73459" y="0"/>
                </a:cubicBezTo>
                <a:cubicBezTo>
                  <a:pt x="79469" y="0"/>
                  <a:pt x="84341" y="2283"/>
                  <a:pt x="84341" y="5101"/>
                </a:cubicBezTo>
                <a:lnTo>
                  <a:pt x="84341" y="36680"/>
                </a:lnTo>
                <a:lnTo>
                  <a:pt x="105471" y="36680"/>
                </a:lnTo>
                <a:lnTo>
                  <a:pt x="84182" y="76872"/>
                </a:lnTo>
                <a:lnTo>
                  <a:pt x="87369" y="76872"/>
                </a:lnTo>
                <a:lnTo>
                  <a:pt x="104242" y="56130"/>
                </a:lnTo>
                <a:cubicBezTo>
                  <a:pt x="105844" y="54160"/>
                  <a:pt x="110551" y="53172"/>
                  <a:pt x="114754" y="53923"/>
                </a:cubicBezTo>
                <a:cubicBezTo>
                  <a:pt x="118958" y="54674"/>
                  <a:pt x="121066" y="56881"/>
                  <a:pt x="119463" y="58851"/>
                </a:cubicBezTo>
                <a:lnTo>
                  <a:pt x="89831" y="95279"/>
                </a:lnTo>
                <a:cubicBezTo>
                  <a:pt x="87203" y="97747"/>
                  <a:pt x="87682" y="97060"/>
                  <a:pt x="79418" y="97416"/>
                </a:cubicBezTo>
                <a:close/>
                <a:moveTo>
                  <a:pt x="59835" y="120000"/>
                </a:moveTo>
                <a:cubicBezTo>
                  <a:pt x="48268" y="120000"/>
                  <a:pt x="38891" y="115604"/>
                  <a:pt x="38891" y="110181"/>
                </a:cubicBezTo>
                <a:cubicBezTo>
                  <a:pt x="38891" y="104759"/>
                  <a:pt x="48268" y="100363"/>
                  <a:pt x="59835" y="100363"/>
                </a:cubicBezTo>
                <a:cubicBezTo>
                  <a:pt x="71402" y="100363"/>
                  <a:pt x="80780" y="104759"/>
                  <a:pt x="80780" y="110181"/>
                </a:cubicBezTo>
                <a:cubicBezTo>
                  <a:pt x="80780" y="115604"/>
                  <a:pt x="71402" y="120000"/>
                  <a:pt x="59835" y="120000"/>
                </a:cubicBezTo>
                <a:close/>
              </a:path>
            </a:pathLst>
          </a:custGeom>
          <a:solidFill>
            <a:srgbClr val="9BBB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Lato" panose="020B0604020202020204" charset="0"/>
              <a:ea typeface="Roboto" panose="020B0604020202020204" charset="0"/>
              <a:cs typeface="Lato" panose="020B0604020202020204" charset="0"/>
              <a:sym typeface="Arial"/>
            </a:endParaRPr>
          </a:p>
        </p:txBody>
      </p:sp>
      <p:sp>
        <p:nvSpPr>
          <p:cNvPr id="4" name="Google Shape;506;p26"/>
          <p:cNvSpPr txBox="1"/>
          <p:nvPr/>
        </p:nvSpPr>
        <p:spPr>
          <a:xfrm>
            <a:off x="928000" y="2334075"/>
            <a:ext cx="3606000" cy="9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Lato" panose="020B0604020202020204" charset="0"/>
                <a:ea typeface="Roboto" panose="020B0604020202020204" charset="0"/>
                <a:cs typeface="Lato" panose="020B0604020202020204" charset="0"/>
              </a:rPr>
              <a:t>Written by friend/classmate</a:t>
            </a:r>
            <a:endParaRPr sz="2400" b="1" dirty="0">
              <a:latin typeface="Lato" panose="020B0604020202020204" charset="0"/>
              <a:ea typeface="Roboto" panose="020B0604020202020204" charset="0"/>
              <a:cs typeface="Lato" panose="020B0604020202020204" charset="0"/>
            </a:endParaRPr>
          </a:p>
        </p:txBody>
      </p:sp>
      <p:sp>
        <p:nvSpPr>
          <p:cNvPr id="5" name="Google Shape;507;p26"/>
          <p:cNvSpPr/>
          <p:nvPr/>
        </p:nvSpPr>
        <p:spPr>
          <a:xfrm rot="-5400000">
            <a:off x="2269017" y="3580485"/>
            <a:ext cx="675600" cy="815400"/>
          </a:xfrm>
          <a:custGeom>
            <a:avLst/>
            <a:gdLst/>
            <a:ahLst/>
            <a:cxnLst/>
            <a:rect l="l" t="t" r="r" b="b"/>
            <a:pathLst>
              <a:path w="120000" h="120000" extrusionOk="0">
                <a:moveTo>
                  <a:pt x="52114" y="23995"/>
                </a:moveTo>
                <a:lnTo>
                  <a:pt x="26681" y="59999"/>
                </a:lnTo>
                <a:lnTo>
                  <a:pt x="52114" y="96003"/>
                </a:lnTo>
                <a:lnTo>
                  <a:pt x="25433" y="96003"/>
                </a:lnTo>
                <a:lnTo>
                  <a:pt x="0" y="59999"/>
                </a:lnTo>
                <a:lnTo>
                  <a:pt x="25433" y="23995"/>
                </a:lnTo>
                <a:close/>
                <a:moveTo>
                  <a:pt x="119999" y="60000"/>
                </a:moveTo>
                <a:lnTo>
                  <a:pt x="76696" y="120000"/>
                </a:lnTo>
                <a:lnTo>
                  <a:pt x="71450" y="112731"/>
                </a:lnTo>
                <a:lnTo>
                  <a:pt x="44503" y="112731"/>
                </a:lnTo>
                <a:cubicBezTo>
                  <a:pt x="43660" y="114688"/>
                  <a:pt x="41587" y="116065"/>
                  <a:pt x="39167" y="116065"/>
                </a:cubicBezTo>
                <a:cubicBezTo>
                  <a:pt x="37038" y="116065"/>
                  <a:pt x="35178" y="115000"/>
                  <a:pt x="34259" y="113372"/>
                </a:cubicBezTo>
                <a:lnTo>
                  <a:pt x="12122" y="117398"/>
                </a:lnTo>
                <a:lnTo>
                  <a:pt x="12122" y="104063"/>
                </a:lnTo>
                <a:lnTo>
                  <a:pt x="34259" y="108089"/>
                </a:lnTo>
                <a:cubicBezTo>
                  <a:pt x="35178" y="106461"/>
                  <a:pt x="37038" y="105397"/>
                  <a:pt x="39167" y="105397"/>
                </a:cubicBezTo>
                <a:cubicBezTo>
                  <a:pt x="41587" y="105397"/>
                  <a:pt x="43660" y="106773"/>
                  <a:pt x="44503" y="108730"/>
                </a:cubicBezTo>
                <a:lnTo>
                  <a:pt x="68563" y="108730"/>
                </a:lnTo>
                <a:lnTo>
                  <a:pt x="33393" y="60000"/>
                </a:lnTo>
                <a:lnTo>
                  <a:pt x="76696" y="0"/>
                </a:lnTo>
                <a:close/>
              </a:path>
            </a:pathLst>
          </a:custGeom>
          <a:solidFill>
            <a:srgbClr val="4BA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Lato" panose="020B0604020202020204" charset="0"/>
              <a:ea typeface="Roboto" panose="020B0604020202020204" charset="0"/>
              <a:cs typeface="Lato" panose="020B0604020202020204" charset="0"/>
              <a:sym typeface="Arial"/>
            </a:endParaRPr>
          </a:p>
        </p:txBody>
      </p:sp>
      <p:sp>
        <p:nvSpPr>
          <p:cNvPr id="6" name="Google Shape;509;p26"/>
          <p:cNvSpPr/>
          <p:nvPr/>
        </p:nvSpPr>
        <p:spPr>
          <a:xfrm rot="10800000">
            <a:off x="6991388" y="3371350"/>
            <a:ext cx="481500" cy="1281900"/>
          </a:xfrm>
          <a:custGeom>
            <a:avLst/>
            <a:gdLst/>
            <a:ahLst/>
            <a:cxnLst/>
            <a:rect l="l" t="t" r="r" b="b"/>
            <a:pathLst>
              <a:path w="120000" h="120000" extrusionOk="0">
                <a:moveTo>
                  <a:pt x="4768" y="34839"/>
                </a:moveTo>
                <a:lnTo>
                  <a:pt x="143" y="24200"/>
                </a:lnTo>
                <a:lnTo>
                  <a:pt x="0" y="24200"/>
                </a:lnTo>
                <a:lnTo>
                  <a:pt x="121" y="24151"/>
                </a:lnTo>
                <a:lnTo>
                  <a:pt x="51" y="23989"/>
                </a:lnTo>
                <a:lnTo>
                  <a:pt x="522" y="23989"/>
                </a:lnTo>
                <a:lnTo>
                  <a:pt x="60000" y="0"/>
                </a:lnTo>
                <a:lnTo>
                  <a:pt x="76021" y="6462"/>
                </a:lnTo>
                <a:close/>
                <a:moveTo>
                  <a:pt x="11721" y="50831"/>
                </a:moveTo>
                <a:lnTo>
                  <a:pt x="7130" y="40271"/>
                </a:lnTo>
                <a:lnTo>
                  <a:pt x="83971" y="9668"/>
                </a:lnTo>
                <a:lnTo>
                  <a:pt x="100403" y="16296"/>
                </a:lnTo>
                <a:lnTo>
                  <a:pt x="99211" y="15987"/>
                </a:lnTo>
                <a:close/>
                <a:moveTo>
                  <a:pt x="18611" y="66681"/>
                </a:moveTo>
                <a:lnTo>
                  <a:pt x="14082" y="56263"/>
                </a:lnTo>
                <a:lnTo>
                  <a:pt x="107376" y="19108"/>
                </a:lnTo>
                <a:lnTo>
                  <a:pt x="119477" y="23989"/>
                </a:lnTo>
                <a:lnTo>
                  <a:pt x="119948" y="23989"/>
                </a:lnTo>
                <a:lnTo>
                  <a:pt x="119878" y="24151"/>
                </a:lnTo>
                <a:lnTo>
                  <a:pt x="120000" y="24200"/>
                </a:lnTo>
                <a:lnTo>
                  <a:pt x="119856" y="24200"/>
                </a:lnTo>
                <a:lnTo>
                  <a:pt x="118721" y="26811"/>
                </a:lnTo>
                <a:close/>
                <a:moveTo>
                  <a:pt x="25131" y="81678"/>
                </a:moveTo>
                <a:lnTo>
                  <a:pt x="20973" y="72113"/>
                </a:lnTo>
                <a:lnTo>
                  <a:pt x="115370" y="34518"/>
                </a:lnTo>
                <a:lnTo>
                  <a:pt x="109470" y="48089"/>
                </a:lnTo>
                <a:close/>
                <a:moveTo>
                  <a:pt x="38084" y="94971"/>
                </a:moveTo>
                <a:lnTo>
                  <a:pt x="30910" y="94971"/>
                </a:lnTo>
                <a:lnTo>
                  <a:pt x="27347" y="86774"/>
                </a:lnTo>
                <a:lnTo>
                  <a:pt x="27947" y="86930"/>
                </a:lnTo>
                <a:lnTo>
                  <a:pt x="106120" y="55797"/>
                </a:lnTo>
                <a:lnTo>
                  <a:pt x="99769" y="70404"/>
                </a:lnTo>
                <a:close/>
                <a:moveTo>
                  <a:pt x="89089" y="94971"/>
                </a:moveTo>
                <a:lnTo>
                  <a:pt x="54085" y="94971"/>
                </a:lnTo>
                <a:lnTo>
                  <a:pt x="96419" y="78111"/>
                </a:lnTo>
                <a:close/>
                <a:moveTo>
                  <a:pt x="102888" y="120000"/>
                </a:moveTo>
                <a:lnTo>
                  <a:pt x="17111" y="120000"/>
                </a:lnTo>
                <a:lnTo>
                  <a:pt x="31850" y="98664"/>
                </a:lnTo>
                <a:lnTo>
                  <a:pt x="88149" y="98664"/>
                </a:lnTo>
                <a:close/>
              </a:path>
            </a:pathLst>
          </a:custGeom>
          <a:solidFill>
            <a:srgbClr val="C050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ea typeface="Roboto" panose="020B0604020202020204" charset="0"/>
              <a:cs typeface="Lato" panose="020B0604020202020204" charset="0"/>
              <a:sym typeface="Arial"/>
            </a:endParaRPr>
          </a:p>
        </p:txBody>
      </p:sp>
      <p:sp>
        <p:nvSpPr>
          <p:cNvPr id="7" name="Google Shape;510;p26"/>
          <p:cNvSpPr/>
          <p:nvPr/>
        </p:nvSpPr>
        <p:spPr>
          <a:xfrm>
            <a:off x="6087668" y="3665050"/>
            <a:ext cx="732900" cy="612300"/>
          </a:xfrm>
          <a:custGeom>
            <a:avLst/>
            <a:gdLst/>
            <a:ahLst/>
            <a:cxnLst/>
            <a:rect l="l" t="t" r="r" b="b"/>
            <a:pathLst>
              <a:path w="120000" h="120000" extrusionOk="0">
                <a:moveTo>
                  <a:pt x="60923" y="63498"/>
                </a:moveTo>
                <a:lnTo>
                  <a:pt x="60923" y="75528"/>
                </a:lnTo>
                <a:cubicBezTo>
                  <a:pt x="61355" y="75338"/>
                  <a:pt x="61768" y="74995"/>
                  <a:pt x="62140" y="74513"/>
                </a:cubicBezTo>
                <a:cubicBezTo>
                  <a:pt x="63232" y="73100"/>
                  <a:pt x="63798" y="70724"/>
                  <a:pt x="63609" y="68339"/>
                </a:cubicBezTo>
                <a:cubicBezTo>
                  <a:pt x="63382" y="65228"/>
                  <a:pt x="62308" y="64178"/>
                  <a:pt x="60923" y="63498"/>
                </a:cubicBezTo>
                <a:close/>
                <a:moveTo>
                  <a:pt x="95035" y="46472"/>
                </a:moveTo>
                <a:cubicBezTo>
                  <a:pt x="90849" y="46472"/>
                  <a:pt x="87457" y="52528"/>
                  <a:pt x="87457" y="60000"/>
                </a:cubicBezTo>
                <a:cubicBezTo>
                  <a:pt x="87457" y="67471"/>
                  <a:pt x="90849" y="73527"/>
                  <a:pt x="95035" y="73527"/>
                </a:cubicBezTo>
                <a:cubicBezTo>
                  <a:pt x="99220" y="73527"/>
                  <a:pt x="102613" y="67471"/>
                  <a:pt x="102613" y="60000"/>
                </a:cubicBezTo>
                <a:cubicBezTo>
                  <a:pt x="102613" y="52528"/>
                  <a:pt x="99220" y="46472"/>
                  <a:pt x="95035" y="46472"/>
                </a:cubicBezTo>
                <a:close/>
                <a:moveTo>
                  <a:pt x="24964" y="46472"/>
                </a:moveTo>
                <a:cubicBezTo>
                  <a:pt x="20779" y="46472"/>
                  <a:pt x="17386" y="52528"/>
                  <a:pt x="17386" y="60000"/>
                </a:cubicBezTo>
                <a:cubicBezTo>
                  <a:pt x="17386" y="67471"/>
                  <a:pt x="20779" y="73527"/>
                  <a:pt x="24964" y="73527"/>
                </a:cubicBezTo>
                <a:cubicBezTo>
                  <a:pt x="29150" y="73527"/>
                  <a:pt x="32542" y="67471"/>
                  <a:pt x="32542" y="60000"/>
                </a:cubicBezTo>
                <a:cubicBezTo>
                  <a:pt x="32542" y="52528"/>
                  <a:pt x="29150" y="46472"/>
                  <a:pt x="24964" y="46472"/>
                </a:cubicBezTo>
                <a:close/>
                <a:moveTo>
                  <a:pt x="59136" y="44441"/>
                </a:moveTo>
                <a:cubicBezTo>
                  <a:pt x="58684" y="44630"/>
                  <a:pt x="58251" y="44983"/>
                  <a:pt x="57862" y="45486"/>
                </a:cubicBezTo>
                <a:cubicBezTo>
                  <a:pt x="56770" y="46900"/>
                  <a:pt x="56205" y="49275"/>
                  <a:pt x="56393" y="51660"/>
                </a:cubicBezTo>
                <a:cubicBezTo>
                  <a:pt x="56755" y="54841"/>
                  <a:pt x="57818" y="56250"/>
                  <a:pt x="59136" y="57163"/>
                </a:cubicBezTo>
                <a:close/>
                <a:moveTo>
                  <a:pt x="59136" y="36881"/>
                </a:moveTo>
                <a:lnTo>
                  <a:pt x="60923" y="36881"/>
                </a:lnTo>
                <a:lnTo>
                  <a:pt x="60923" y="39094"/>
                </a:lnTo>
                <a:cubicBezTo>
                  <a:pt x="61603" y="39259"/>
                  <a:pt x="62273" y="39620"/>
                  <a:pt x="62907" y="40176"/>
                </a:cubicBezTo>
                <a:cubicBezTo>
                  <a:pt x="65101" y="42097"/>
                  <a:pt x="66520" y="46024"/>
                  <a:pt x="66597" y="50383"/>
                </a:cubicBezTo>
                <a:lnTo>
                  <a:pt x="63643" y="50548"/>
                </a:lnTo>
                <a:cubicBezTo>
                  <a:pt x="63601" y="48141"/>
                  <a:pt x="62817" y="45973"/>
                  <a:pt x="61606" y="44912"/>
                </a:cubicBezTo>
                <a:cubicBezTo>
                  <a:pt x="61386" y="44719"/>
                  <a:pt x="61158" y="44568"/>
                  <a:pt x="60923" y="44474"/>
                </a:cubicBezTo>
                <a:lnTo>
                  <a:pt x="60923" y="58195"/>
                </a:lnTo>
                <a:cubicBezTo>
                  <a:pt x="63258" y="59396"/>
                  <a:pt x="65751" y="60768"/>
                  <a:pt x="66536" y="67688"/>
                </a:cubicBezTo>
                <a:cubicBezTo>
                  <a:pt x="66863" y="71977"/>
                  <a:pt x="65840" y="76240"/>
                  <a:pt x="63875" y="78784"/>
                </a:cubicBezTo>
                <a:cubicBezTo>
                  <a:pt x="62987" y="79933"/>
                  <a:pt x="61971" y="80647"/>
                  <a:pt x="60923" y="80907"/>
                </a:cubicBezTo>
                <a:lnTo>
                  <a:pt x="60923" y="83118"/>
                </a:lnTo>
                <a:lnTo>
                  <a:pt x="59136" y="83118"/>
                </a:lnTo>
                <a:lnTo>
                  <a:pt x="59136" y="80921"/>
                </a:lnTo>
                <a:cubicBezTo>
                  <a:pt x="58437" y="80761"/>
                  <a:pt x="57748" y="80395"/>
                  <a:pt x="57095" y="79823"/>
                </a:cubicBezTo>
                <a:cubicBezTo>
                  <a:pt x="54901" y="77902"/>
                  <a:pt x="53482" y="73975"/>
                  <a:pt x="53405" y="69616"/>
                </a:cubicBezTo>
                <a:lnTo>
                  <a:pt x="56359" y="69451"/>
                </a:lnTo>
                <a:cubicBezTo>
                  <a:pt x="56401" y="71858"/>
                  <a:pt x="57185" y="74027"/>
                  <a:pt x="58396" y="75087"/>
                </a:cubicBezTo>
                <a:cubicBezTo>
                  <a:pt x="58635" y="75296"/>
                  <a:pt x="58882" y="75455"/>
                  <a:pt x="59136" y="75551"/>
                </a:cubicBezTo>
                <a:lnTo>
                  <a:pt x="59136" y="62708"/>
                </a:lnTo>
                <a:cubicBezTo>
                  <a:pt x="56889" y="61720"/>
                  <a:pt x="54449" y="60030"/>
                  <a:pt x="53467" y="52396"/>
                </a:cubicBezTo>
                <a:cubicBezTo>
                  <a:pt x="53126" y="48077"/>
                  <a:pt x="54150" y="43775"/>
                  <a:pt x="56128" y="41215"/>
                </a:cubicBezTo>
                <a:cubicBezTo>
                  <a:pt x="57032" y="40045"/>
                  <a:pt x="58068" y="39326"/>
                  <a:pt x="59136" y="39079"/>
                </a:cubicBezTo>
                <a:close/>
                <a:moveTo>
                  <a:pt x="60000" y="29003"/>
                </a:moveTo>
                <a:cubicBezTo>
                  <a:pt x="50410" y="29003"/>
                  <a:pt x="42636" y="42881"/>
                  <a:pt x="42636" y="60000"/>
                </a:cubicBezTo>
                <a:cubicBezTo>
                  <a:pt x="42636" y="77118"/>
                  <a:pt x="50410" y="90996"/>
                  <a:pt x="60000" y="90996"/>
                </a:cubicBezTo>
                <a:cubicBezTo>
                  <a:pt x="69589" y="90996"/>
                  <a:pt x="77363" y="77118"/>
                  <a:pt x="77363" y="60000"/>
                </a:cubicBezTo>
                <a:cubicBezTo>
                  <a:pt x="77363" y="42881"/>
                  <a:pt x="69589" y="29003"/>
                  <a:pt x="60000" y="29003"/>
                </a:cubicBezTo>
                <a:close/>
                <a:moveTo>
                  <a:pt x="7485" y="12459"/>
                </a:moveTo>
                <a:lnTo>
                  <a:pt x="112514" y="12459"/>
                </a:lnTo>
                <a:lnTo>
                  <a:pt x="112514" y="107540"/>
                </a:lnTo>
                <a:lnTo>
                  <a:pt x="7485" y="107540"/>
                </a:lnTo>
                <a:close/>
                <a:moveTo>
                  <a:pt x="4744" y="6958"/>
                </a:moveTo>
                <a:lnTo>
                  <a:pt x="4744" y="113041"/>
                </a:lnTo>
                <a:lnTo>
                  <a:pt x="115255" y="113041"/>
                </a:lnTo>
                <a:lnTo>
                  <a:pt x="115255" y="6958"/>
                </a:lnTo>
                <a:close/>
                <a:moveTo>
                  <a:pt x="0" y="0"/>
                </a:moveTo>
                <a:lnTo>
                  <a:pt x="120000" y="0"/>
                </a:lnTo>
                <a:lnTo>
                  <a:pt x="120000" y="120000"/>
                </a:lnTo>
                <a:lnTo>
                  <a:pt x="0" y="120000"/>
                </a:lnTo>
                <a:close/>
              </a:path>
            </a:pathLst>
          </a:custGeom>
          <a:solidFill>
            <a:srgbClr val="C050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ea typeface="Roboto" panose="020B0604020202020204" charset="0"/>
              <a:cs typeface="Lato" panose="020B0604020202020204" charset="0"/>
              <a:sym typeface="Arial"/>
            </a:endParaRPr>
          </a:p>
        </p:txBody>
      </p:sp>
      <p:sp>
        <p:nvSpPr>
          <p:cNvPr id="8" name="Google Shape;511;p26"/>
          <p:cNvSpPr/>
          <p:nvPr/>
        </p:nvSpPr>
        <p:spPr>
          <a:xfrm>
            <a:off x="5203342" y="3323088"/>
            <a:ext cx="759600" cy="1072500"/>
          </a:xfrm>
          <a:custGeom>
            <a:avLst/>
            <a:gdLst/>
            <a:ahLst/>
            <a:cxnLst/>
            <a:rect l="l" t="t" r="r" b="b"/>
            <a:pathLst>
              <a:path w="120000" h="120000" extrusionOk="0">
                <a:moveTo>
                  <a:pt x="63197" y="33738"/>
                </a:moveTo>
                <a:cubicBezTo>
                  <a:pt x="66673" y="32891"/>
                  <a:pt x="70460" y="33878"/>
                  <a:pt x="73020" y="36297"/>
                </a:cubicBezTo>
                <a:lnTo>
                  <a:pt x="72194" y="37002"/>
                </a:lnTo>
                <a:cubicBezTo>
                  <a:pt x="69932" y="34869"/>
                  <a:pt x="66595" y="33990"/>
                  <a:pt x="63533" y="34720"/>
                </a:cubicBezTo>
                <a:cubicBezTo>
                  <a:pt x="60275" y="35498"/>
                  <a:pt x="57921" y="37955"/>
                  <a:pt x="57532" y="40985"/>
                </a:cubicBezTo>
                <a:lnTo>
                  <a:pt x="56410" y="40824"/>
                </a:lnTo>
                <a:cubicBezTo>
                  <a:pt x="56524" y="39969"/>
                  <a:pt x="56776" y="39155"/>
                  <a:pt x="57147" y="38401"/>
                </a:cubicBezTo>
                <a:cubicBezTo>
                  <a:pt x="57426" y="37835"/>
                  <a:pt x="57770" y="37302"/>
                  <a:pt x="58175" y="36811"/>
                </a:cubicBezTo>
                <a:close/>
                <a:moveTo>
                  <a:pt x="65022" y="24457"/>
                </a:moveTo>
                <a:cubicBezTo>
                  <a:pt x="66763" y="24168"/>
                  <a:pt x="68603" y="24290"/>
                  <a:pt x="70344" y="24857"/>
                </a:cubicBezTo>
                <a:lnTo>
                  <a:pt x="69952" y="25822"/>
                </a:lnTo>
                <a:cubicBezTo>
                  <a:pt x="66876" y="24824"/>
                  <a:pt x="63456" y="25382"/>
                  <a:pt x="61074" y="27271"/>
                </a:cubicBezTo>
                <a:cubicBezTo>
                  <a:pt x="58541" y="29281"/>
                  <a:pt x="57644" y="32430"/>
                  <a:pt x="58787" y="35299"/>
                </a:cubicBezTo>
                <a:lnTo>
                  <a:pt x="57703" y="35608"/>
                </a:lnTo>
                <a:cubicBezTo>
                  <a:pt x="56748" y="33175"/>
                  <a:pt x="57080" y="30566"/>
                  <a:pt x="58506" y="28452"/>
                </a:cubicBezTo>
                <a:lnTo>
                  <a:pt x="60290" y="26527"/>
                </a:lnTo>
                <a:cubicBezTo>
                  <a:pt x="61638" y="25447"/>
                  <a:pt x="63280" y="24746"/>
                  <a:pt x="65022" y="24457"/>
                </a:cubicBezTo>
                <a:close/>
                <a:moveTo>
                  <a:pt x="63017" y="7932"/>
                </a:moveTo>
                <a:cubicBezTo>
                  <a:pt x="61189" y="8222"/>
                  <a:pt x="59494" y="9106"/>
                  <a:pt x="58307" y="10516"/>
                </a:cubicBezTo>
                <a:lnTo>
                  <a:pt x="58092" y="10396"/>
                </a:lnTo>
                <a:lnTo>
                  <a:pt x="57832" y="10777"/>
                </a:lnTo>
                <a:lnTo>
                  <a:pt x="56007" y="9231"/>
                </a:lnTo>
                <a:cubicBezTo>
                  <a:pt x="51958" y="6971"/>
                  <a:pt x="46650" y="8108"/>
                  <a:pt x="44152" y="11772"/>
                </a:cubicBezTo>
                <a:cubicBezTo>
                  <a:pt x="43997" y="12000"/>
                  <a:pt x="43856" y="12232"/>
                  <a:pt x="43849" y="12516"/>
                </a:cubicBezTo>
                <a:cubicBezTo>
                  <a:pt x="42647" y="17155"/>
                  <a:pt x="44558" y="21629"/>
                  <a:pt x="48390" y="23020"/>
                </a:cubicBezTo>
                <a:lnTo>
                  <a:pt x="48002" y="24003"/>
                </a:lnTo>
                <a:cubicBezTo>
                  <a:pt x="44010" y="22575"/>
                  <a:pt x="41814" y="18301"/>
                  <a:pt x="42506" y="13653"/>
                </a:cubicBezTo>
                <a:cubicBezTo>
                  <a:pt x="38786" y="12115"/>
                  <a:pt x="34329" y="13374"/>
                  <a:pt x="32103" y="16639"/>
                </a:cubicBezTo>
                <a:cubicBezTo>
                  <a:pt x="30339" y="19227"/>
                  <a:pt x="30673" y="21661"/>
                  <a:pt x="32021" y="24062"/>
                </a:cubicBezTo>
                <a:cubicBezTo>
                  <a:pt x="31109" y="24695"/>
                  <a:pt x="30332" y="25500"/>
                  <a:pt x="29697" y="26432"/>
                </a:cubicBezTo>
                <a:cubicBezTo>
                  <a:pt x="26484" y="31145"/>
                  <a:pt x="28101" y="37322"/>
                  <a:pt x="33308" y="40230"/>
                </a:cubicBezTo>
                <a:cubicBezTo>
                  <a:pt x="35050" y="41203"/>
                  <a:pt x="36973" y="41686"/>
                  <a:pt x="38867" y="41490"/>
                </a:cubicBezTo>
                <a:cubicBezTo>
                  <a:pt x="39223" y="38710"/>
                  <a:pt x="40200" y="35979"/>
                  <a:pt x="41801" y="33471"/>
                </a:cubicBezTo>
                <a:lnTo>
                  <a:pt x="42953" y="34073"/>
                </a:lnTo>
                <a:cubicBezTo>
                  <a:pt x="41365" y="36560"/>
                  <a:pt x="40428" y="39280"/>
                  <a:pt x="40328" y="42057"/>
                </a:cubicBezTo>
                <a:cubicBezTo>
                  <a:pt x="41590" y="45393"/>
                  <a:pt x="44880" y="47620"/>
                  <a:pt x="48581" y="47993"/>
                </a:cubicBezTo>
                <a:lnTo>
                  <a:pt x="48781" y="50184"/>
                </a:lnTo>
                <a:cubicBezTo>
                  <a:pt x="49902" y="53692"/>
                  <a:pt x="53697" y="55843"/>
                  <a:pt x="57548" y="55195"/>
                </a:cubicBezTo>
                <a:lnTo>
                  <a:pt x="57618" y="55415"/>
                </a:lnTo>
                <a:lnTo>
                  <a:pt x="58093" y="55291"/>
                </a:lnTo>
                <a:lnTo>
                  <a:pt x="58299" y="57545"/>
                </a:lnTo>
                <a:cubicBezTo>
                  <a:pt x="59622" y="61681"/>
                  <a:pt x="64398" y="64064"/>
                  <a:pt x="68969" y="62867"/>
                </a:cubicBezTo>
                <a:cubicBezTo>
                  <a:pt x="69252" y="62793"/>
                  <a:pt x="69528" y="62707"/>
                  <a:pt x="69745" y="62501"/>
                </a:cubicBezTo>
                <a:cubicBezTo>
                  <a:pt x="73875" y="59920"/>
                  <a:pt x="75799" y="55732"/>
                  <a:pt x="74305" y="52470"/>
                </a:cubicBezTo>
                <a:cubicBezTo>
                  <a:pt x="72182" y="54201"/>
                  <a:pt x="69232" y="54994"/>
                  <a:pt x="66278" y="54607"/>
                </a:cubicBezTo>
                <a:lnTo>
                  <a:pt x="66449" y="53590"/>
                </a:lnTo>
                <a:cubicBezTo>
                  <a:pt x="69683" y="54011"/>
                  <a:pt x="72911" y="52845"/>
                  <a:pt x="74826" y="50563"/>
                </a:cubicBezTo>
                <a:cubicBezTo>
                  <a:pt x="76864" y="48135"/>
                  <a:pt x="77047" y="44888"/>
                  <a:pt x="75292" y="42283"/>
                </a:cubicBezTo>
                <a:lnTo>
                  <a:pt x="76286" y="41785"/>
                </a:lnTo>
                <a:cubicBezTo>
                  <a:pt x="78250" y="44732"/>
                  <a:pt x="78044" y="48400"/>
                  <a:pt x="75759" y="51150"/>
                </a:cubicBezTo>
                <a:lnTo>
                  <a:pt x="75238" y="51624"/>
                </a:lnTo>
                <a:cubicBezTo>
                  <a:pt x="77047" y="55074"/>
                  <a:pt x="75491" y="59492"/>
                  <a:pt x="71584" y="62474"/>
                </a:cubicBezTo>
                <a:cubicBezTo>
                  <a:pt x="73199" y="65874"/>
                  <a:pt x="77435" y="67650"/>
                  <a:pt x="81508" y="66584"/>
                </a:cubicBezTo>
                <a:cubicBezTo>
                  <a:pt x="84237" y="65869"/>
                  <a:pt x="85772" y="64325"/>
                  <a:pt x="86600" y="62271"/>
                </a:cubicBezTo>
                <a:cubicBezTo>
                  <a:pt x="89749" y="63535"/>
                  <a:pt x="93355" y="63118"/>
                  <a:pt x="96054" y="61335"/>
                </a:cubicBezTo>
                <a:lnTo>
                  <a:pt x="97404" y="61772"/>
                </a:lnTo>
                <a:cubicBezTo>
                  <a:pt x="101702" y="61786"/>
                  <a:pt x="104994" y="61541"/>
                  <a:pt x="107068" y="58499"/>
                </a:cubicBezTo>
                <a:cubicBezTo>
                  <a:pt x="108858" y="55874"/>
                  <a:pt x="108720" y="52666"/>
                  <a:pt x="106905" y="50292"/>
                </a:cubicBezTo>
                <a:cubicBezTo>
                  <a:pt x="104977" y="52361"/>
                  <a:pt x="102417" y="53557"/>
                  <a:pt x="99835" y="53556"/>
                </a:cubicBezTo>
                <a:lnTo>
                  <a:pt x="99783" y="52395"/>
                </a:lnTo>
                <a:cubicBezTo>
                  <a:pt x="103249" y="52539"/>
                  <a:pt x="106727" y="50106"/>
                  <a:pt x="108424" y="46320"/>
                </a:cubicBezTo>
                <a:cubicBezTo>
                  <a:pt x="109448" y="43373"/>
                  <a:pt x="108650" y="40160"/>
                  <a:pt x="106333" y="37904"/>
                </a:cubicBezTo>
                <a:cubicBezTo>
                  <a:pt x="104250" y="40505"/>
                  <a:pt x="100678" y="41885"/>
                  <a:pt x="97047" y="41498"/>
                </a:cubicBezTo>
                <a:lnTo>
                  <a:pt x="97189" y="40478"/>
                </a:lnTo>
                <a:cubicBezTo>
                  <a:pt x="100434" y="40821"/>
                  <a:pt x="103627" y="39578"/>
                  <a:pt x="105475" y="37251"/>
                </a:cubicBezTo>
                <a:lnTo>
                  <a:pt x="105643" y="36955"/>
                </a:lnTo>
                <a:cubicBezTo>
                  <a:pt x="105598" y="34146"/>
                  <a:pt x="103931" y="31485"/>
                  <a:pt x="101086" y="29897"/>
                </a:cubicBezTo>
                <a:cubicBezTo>
                  <a:pt x="100043" y="29314"/>
                  <a:pt x="98929" y="28925"/>
                  <a:pt x="97777" y="28840"/>
                </a:cubicBezTo>
                <a:cubicBezTo>
                  <a:pt x="95687" y="33181"/>
                  <a:pt x="91452" y="35893"/>
                  <a:pt x="87331" y="35570"/>
                </a:cubicBezTo>
                <a:cubicBezTo>
                  <a:pt x="87272" y="36540"/>
                  <a:pt x="86897" y="37488"/>
                  <a:pt x="86247" y="38326"/>
                </a:cubicBezTo>
                <a:cubicBezTo>
                  <a:pt x="84916" y="40039"/>
                  <a:pt x="82635" y="41026"/>
                  <a:pt x="80235" y="40925"/>
                </a:cubicBezTo>
                <a:lnTo>
                  <a:pt x="80289" y="39928"/>
                </a:lnTo>
                <a:cubicBezTo>
                  <a:pt x="82291" y="40012"/>
                  <a:pt x="84196" y="39201"/>
                  <a:pt x="85314" y="37790"/>
                </a:cubicBezTo>
                <a:cubicBezTo>
                  <a:pt x="85888" y="37066"/>
                  <a:pt x="86211" y="36239"/>
                  <a:pt x="86256" y="35397"/>
                </a:cubicBezTo>
                <a:lnTo>
                  <a:pt x="85763" y="35318"/>
                </a:lnTo>
                <a:lnTo>
                  <a:pt x="86053" y="34443"/>
                </a:lnTo>
                <a:cubicBezTo>
                  <a:pt x="86142" y="33809"/>
                  <a:pt x="85909" y="33210"/>
                  <a:pt x="85539" y="32656"/>
                </a:cubicBezTo>
                <a:cubicBezTo>
                  <a:pt x="84546" y="31169"/>
                  <a:pt x="82713" y="30228"/>
                  <a:pt x="80706" y="30175"/>
                </a:cubicBezTo>
                <a:lnTo>
                  <a:pt x="80738" y="29177"/>
                </a:lnTo>
                <a:cubicBezTo>
                  <a:pt x="83142" y="29241"/>
                  <a:pt x="85335" y="30384"/>
                  <a:pt x="86514" y="32187"/>
                </a:cubicBezTo>
                <a:cubicBezTo>
                  <a:pt x="86964" y="32876"/>
                  <a:pt x="87241" y="33621"/>
                  <a:pt x="87284" y="34385"/>
                </a:cubicBezTo>
                <a:cubicBezTo>
                  <a:pt x="90884" y="34888"/>
                  <a:pt x="94654" y="32499"/>
                  <a:pt x="96502" y="28590"/>
                </a:cubicBezTo>
                <a:cubicBezTo>
                  <a:pt x="98077" y="24629"/>
                  <a:pt x="96427" y="20080"/>
                  <a:pt x="92309" y="17780"/>
                </a:cubicBezTo>
                <a:cubicBezTo>
                  <a:pt x="90696" y="16880"/>
                  <a:pt x="88913" y="16440"/>
                  <a:pt x="87162" y="16633"/>
                </a:cubicBezTo>
                <a:cubicBezTo>
                  <a:pt x="87519" y="19398"/>
                  <a:pt x="86556" y="21980"/>
                  <a:pt x="84364" y="23625"/>
                </a:cubicBezTo>
                <a:lnTo>
                  <a:pt x="83628" y="22822"/>
                </a:lnTo>
                <a:cubicBezTo>
                  <a:pt x="86067" y="20992"/>
                  <a:pt x="86736" y="17798"/>
                  <a:pt x="85565" y="14623"/>
                </a:cubicBezTo>
                <a:cubicBezTo>
                  <a:pt x="84876" y="12777"/>
                  <a:pt x="83464" y="11147"/>
                  <a:pt x="81479" y="10038"/>
                </a:cubicBezTo>
                <a:cubicBezTo>
                  <a:pt x="77908" y="8044"/>
                  <a:pt x="73499" y="8310"/>
                  <a:pt x="70296" y="10403"/>
                </a:cubicBezTo>
                <a:lnTo>
                  <a:pt x="68522" y="8901"/>
                </a:lnTo>
                <a:cubicBezTo>
                  <a:pt x="66805" y="7942"/>
                  <a:pt x="64845" y="7641"/>
                  <a:pt x="63017" y="7932"/>
                </a:cubicBezTo>
                <a:close/>
                <a:moveTo>
                  <a:pt x="67083" y="19"/>
                </a:moveTo>
                <a:cubicBezTo>
                  <a:pt x="105612" y="741"/>
                  <a:pt x="137680" y="40013"/>
                  <a:pt x="108962" y="71704"/>
                </a:cubicBezTo>
                <a:cubicBezTo>
                  <a:pt x="99549" y="80006"/>
                  <a:pt x="98273" y="91990"/>
                  <a:pt x="106570" y="119350"/>
                </a:cubicBezTo>
                <a:lnTo>
                  <a:pt x="42673" y="120000"/>
                </a:lnTo>
                <a:lnTo>
                  <a:pt x="38366" y="102657"/>
                </a:lnTo>
                <a:cubicBezTo>
                  <a:pt x="26948" y="106100"/>
                  <a:pt x="14328" y="105067"/>
                  <a:pt x="10127" y="101374"/>
                </a:cubicBezTo>
                <a:cubicBezTo>
                  <a:pt x="8066" y="99317"/>
                  <a:pt x="8946" y="92907"/>
                  <a:pt x="11563" y="87947"/>
                </a:cubicBezTo>
                <a:cubicBezTo>
                  <a:pt x="12399" y="86094"/>
                  <a:pt x="8156" y="85449"/>
                  <a:pt x="7255" y="82749"/>
                </a:cubicBezTo>
                <a:cubicBezTo>
                  <a:pt x="6840" y="80241"/>
                  <a:pt x="9633" y="80150"/>
                  <a:pt x="10823" y="78851"/>
                </a:cubicBezTo>
                <a:lnTo>
                  <a:pt x="6515" y="76092"/>
                </a:lnTo>
                <a:cubicBezTo>
                  <a:pt x="4458" y="74176"/>
                  <a:pt x="9082" y="70568"/>
                  <a:pt x="10366" y="67806"/>
                </a:cubicBezTo>
                <a:cubicBezTo>
                  <a:pt x="5869" y="66534"/>
                  <a:pt x="2465" y="64796"/>
                  <a:pt x="108" y="62731"/>
                </a:cubicBezTo>
                <a:cubicBezTo>
                  <a:pt x="-905" y="59306"/>
                  <a:pt x="5397" y="54531"/>
                  <a:pt x="10940" y="48301"/>
                </a:cubicBezTo>
                <a:cubicBezTo>
                  <a:pt x="16751" y="42100"/>
                  <a:pt x="11901" y="37372"/>
                  <a:pt x="16352" y="24057"/>
                </a:cubicBezTo>
                <a:cubicBezTo>
                  <a:pt x="23422" y="7583"/>
                  <a:pt x="40160" y="-453"/>
                  <a:pt x="67083" y="19"/>
                </a:cubicBezTo>
                <a:close/>
              </a:path>
            </a:pathLst>
          </a:custGeom>
          <a:solidFill>
            <a:srgbClr val="F79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ea typeface="Roboto" panose="020B0604020202020204" charset="0"/>
              <a:cs typeface="Lato" panose="020B0604020202020204" charset="0"/>
              <a:sym typeface="Arial"/>
            </a:endParaRPr>
          </a:p>
        </p:txBody>
      </p:sp>
      <p:sp>
        <p:nvSpPr>
          <p:cNvPr id="9" name="Google Shape;502;p26"/>
          <p:cNvSpPr txBox="1">
            <a:spLocks/>
          </p:cNvSpPr>
          <p:nvPr/>
        </p:nvSpPr>
        <p:spPr>
          <a:xfrm>
            <a:off x="1262146" y="371541"/>
            <a:ext cx="6754175" cy="519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1000"/>
              </a:spcAft>
              <a:buClr>
                <a:srgbClr val="A6BCC9"/>
              </a:buClr>
              <a:buSzPts val="1400"/>
              <a:buFont typeface="Lato Light"/>
              <a:buNone/>
              <a:defRPr sz="14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pPr marL="0" indent="0">
              <a:spcBef>
                <a:spcPts val="0"/>
              </a:spcBef>
              <a:spcAft>
                <a:spcPts val="0"/>
              </a:spcAft>
            </a:pPr>
            <a:r>
              <a:rPr lang="en-US" sz="3200" b="1" smtClean="0">
                <a:solidFill>
                  <a:srgbClr val="F2A40D"/>
                </a:solidFill>
                <a:latin typeface="Lato" panose="020B0604020202020204" charset="0"/>
                <a:ea typeface="Roboto" panose="020B0604020202020204" charset="0"/>
                <a:cs typeface="Lato" panose="020B0604020202020204" charset="0"/>
                <a:sym typeface="Roboto Slab"/>
              </a:rPr>
              <a:t>Forms of contract cheating </a:t>
            </a:r>
          </a:p>
          <a:p>
            <a:pPr marL="0" indent="0">
              <a:spcBef>
                <a:spcPts val="0"/>
              </a:spcBef>
              <a:spcAft>
                <a:spcPts val="0"/>
              </a:spcAft>
              <a:buClr>
                <a:schemeClr val="dk1"/>
              </a:buClr>
              <a:buSzPts val="1100"/>
              <a:buFont typeface="Arial"/>
              <a:buNone/>
            </a:pPr>
            <a:r>
              <a:rPr lang="en-US" sz="1800" b="1" smtClean="0">
                <a:solidFill>
                  <a:srgbClr val="F2A40D"/>
                </a:solidFill>
                <a:latin typeface="Lato" panose="020B0604020202020204" charset="0"/>
                <a:ea typeface="Roboto" panose="020B0604020202020204" charset="0"/>
                <a:cs typeface="Lato" panose="020B0604020202020204" charset="0"/>
                <a:sym typeface="Roboto Slab"/>
              </a:rPr>
              <a:t>(data from the Czech Republic)</a:t>
            </a:r>
            <a:endParaRPr lang="en-US" sz="1800" b="1" dirty="0">
              <a:solidFill>
                <a:srgbClr val="F2A40D"/>
              </a:solidFill>
              <a:latin typeface="Lato" panose="020B0604020202020204" charset="0"/>
              <a:ea typeface="Roboto" panose="020B0604020202020204" charset="0"/>
              <a:cs typeface="Lato" panose="020B0604020202020204" charset="0"/>
              <a:sym typeface="Roboto Slab"/>
            </a:endParaRPr>
          </a:p>
        </p:txBody>
      </p:sp>
      <p:sp>
        <p:nvSpPr>
          <p:cNvPr id="10" name="Google Shape;508;p26"/>
          <p:cNvSpPr txBox="1"/>
          <p:nvPr/>
        </p:nvSpPr>
        <p:spPr>
          <a:xfrm>
            <a:off x="1930321" y="1178000"/>
            <a:ext cx="2140200" cy="12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dirty="0">
                <a:solidFill>
                  <a:srgbClr val="F2A40D"/>
                </a:solidFill>
                <a:latin typeface="Lato" panose="020B0604020202020204" charset="0"/>
                <a:ea typeface="Roboto" panose="020B0604020202020204" charset="0"/>
                <a:cs typeface="Lato" panose="020B0604020202020204" charset="0"/>
              </a:rPr>
              <a:t>60%</a:t>
            </a:r>
            <a:endParaRPr sz="7200" b="1" dirty="0">
              <a:solidFill>
                <a:srgbClr val="F2A40D"/>
              </a:solidFill>
              <a:latin typeface="Lato" panose="020B0604020202020204" charset="0"/>
              <a:ea typeface="Roboto" panose="020B0604020202020204" charset="0"/>
              <a:cs typeface="Lato" panose="020B0604020202020204" charset="0"/>
            </a:endParaRPr>
          </a:p>
        </p:txBody>
      </p:sp>
      <p:sp>
        <p:nvSpPr>
          <p:cNvPr id="11" name="Google Shape;512;p26"/>
          <p:cNvSpPr txBox="1"/>
          <p:nvPr/>
        </p:nvSpPr>
        <p:spPr>
          <a:xfrm>
            <a:off x="5001321" y="2334075"/>
            <a:ext cx="3015000" cy="32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Lato" panose="020B0604020202020204" charset="0"/>
                <a:ea typeface="Roboto" panose="020B0604020202020204" charset="0"/>
                <a:cs typeface="Lato" panose="020B0604020202020204" charset="0"/>
              </a:rPr>
              <a:t>Written by companies</a:t>
            </a:r>
            <a:endParaRPr sz="2400" b="1" dirty="0">
              <a:latin typeface="Lato" panose="020B0604020202020204" charset="0"/>
              <a:ea typeface="Roboto" panose="020B0604020202020204" charset="0"/>
              <a:cs typeface="Lato" panose="020B0604020202020204" charset="0"/>
            </a:endParaRPr>
          </a:p>
        </p:txBody>
      </p:sp>
      <p:sp>
        <p:nvSpPr>
          <p:cNvPr id="12" name="Google Shape;513;p26"/>
          <p:cNvSpPr txBox="1"/>
          <p:nvPr/>
        </p:nvSpPr>
        <p:spPr>
          <a:xfrm>
            <a:off x="5571472" y="1206350"/>
            <a:ext cx="2140200" cy="12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dirty="0">
                <a:solidFill>
                  <a:srgbClr val="F2A40D"/>
                </a:solidFill>
                <a:latin typeface="Lato" panose="020B0604020202020204" charset="0"/>
                <a:ea typeface="Roboto" panose="020B0604020202020204" charset="0"/>
                <a:cs typeface="Lato" panose="020B0604020202020204" charset="0"/>
              </a:rPr>
              <a:t>40%</a:t>
            </a:r>
            <a:endParaRPr sz="7200" b="1" dirty="0">
              <a:solidFill>
                <a:srgbClr val="F2A40D"/>
              </a:solidFill>
              <a:latin typeface="Lato" panose="020B0604020202020204" charset="0"/>
              <a:ea typeface="Roboto" panose="020B0604020202020204" charset="0"/>
              <a:cs typeface="Lato" panose="020B0604020202020204" charset="0"/>
            </a:endParaRPr>
          </a:p>
        </p:txBody>
      </p:sp>
    </p:spTree>
    <p:extLst>
      <p:ext uri="{BB962C8B-B14F-4D97-AF65-F5344CB8AC3E}">
        <p14:creationId xmlns:p14="http://schemas.microsoft.com/office/powerpoint/2010/main" val="348660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Quality</a:t>
            </a:r>
            <a:r>
              <a:rPr lang="cs-CZ" dirty="0" smtClean="0"/>
              <a:t> </a:t>
            </a:r>
            <a:r>
              <a:rPr lang="cs-CZ" dirty="0" err="1" smtClean="0"/>
              <a:t>of</a:t>
            </a:r>
            <a:r>
              <a:rPr lang="cs-CZ" dirty="0" smtClean="0"/>
              <a:t> </a:t>
            </a:r>
            <a:r>
              <a:rPr lang="cs-CZ" dirty="0" err="1" smtClean="0"/>
              <a:t>the</a:t>
            </a:r>
            <a:r>
              <a:rPr lang="cs-CZ" dirty="0" smtClean="0"/>
              <a:t> </a:t>
            </a:r>
            <a:r>
              <a:rPr lang="cs-CZ" dirty="0" err="1" smtClean="0"/>
              <a:t>papers</a:t>
            </a:r>
            <a:r>
              <a:rPr lang="cs-CZ" dirty="0" smtClean="0"/>
              <a:t> (</a:t>
            </a:r>
            <a:r>
              <a:rPr lang="cs-CZ" dirty="0" err="1" smtClean="0"/>
              <a:t>from</a:t>
            </a:r>
            <a:r>
              <a:rPr lang="cs-CZ" dirty="0" smtClean="0"/>
              <a:t> </a:t>
            </a:r>
            <a:r>
              <a:rPr lang="cs-CZ" dirty="0" err="1" smtClean="0"/>
              <a:t>the</a:t>
            </a:r>
            <a:r>
              <a:rPr lang="cs-CZ" dirty="0" smtClean="0"/>
              <a:t> CZE)</a:t>
            </a:r>
            <a:endParaRPr lang="cs-CZ" dirty="0"/>
          </a:p>
        </p:txBody>
      </p:sp>
      <p:sp>
        <p:nvSpPr>
          <p:cNvPr id="4" name="Google Shape;519;p27"/>
          <p:cNvSpPr txBox="1">
            <a:spLocks/>
          </p:cNvSpPr>
          <p:nvPr/>
        </p:nvSpPr>
        <p:spPr>
          <a:xfrm>
            <a:off x="434096" y="935856"/>
            <a:ext cx="7564150" cy="2059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spcBef>
                <a:spcPts val="0"/>
              </a:spcBef>
              <a:buClr>
                <a:srgbClr val="000000"/>
              </a:buClr>
              <a:buSzPts val="1800"/>
              <a:buFont typeface="Lato"/>
              <a:buChar char="○"/>
            </a:pPr>
            <a:r>
              <a:rPr lang="en-US" sz="1600" dirty="0" smtClean="0">
                <a:solidFill>
                  <a:srgbClr val="000000"/>
                </a:solidFill>
                <a:latin typeface="Lato"/>
                <a:ea typeface="Lato"/>
                <a:cs typeface="Lato"/>
                <a:sym typeface="Lato"/>
              </a:rPr>
              <a:t>Two companies were asked to write the same essay. </a:t>
            </a:r>
          </a:p>
          <a:p>
            <a:pPr marL="457200" indent="-342900">
              <a:spcBef>
                <a:spcPts val="0"/>
              </a:spcBef>
              <a:buClr>
                <a:srgbClr val="000000"/>
              </a:buClr>
              <a:buSzPts val="1800"/>
              <a:buFont typeface="Lato"/>
              <a:buChar char="○"/>
            </a:pPr>
            <a:r>
              <a:rPr lang="en-US" sz="1600" dirty="0" smtClean="0">
                <a:solidFill>
                  <a:srgbClr val="000000"/>
                </a:solidFill>
                <a:latin typeface="Lato"/>
                <a:ea typeface="Lato"/>
                <a:cs typeface="Lato"/>
                <a:sym typeface="Lato"/>
              </a:rPr>
              <a:t>The cost of the twelve-page essay was the same 2500 CZK (113 EUR)</a:t>
            </a:r>
          </a:p>
          <a:p>
            <a:pPr marL="457200" indent="-342900">
              <a:spcBef>
                <a:spcPts val="0"/>
              </a:spcBef>
              <a:buClr>
                <a:srgbClr val="000000"/>
              </a:buClr>
              <a:buSzPts val="1800"/>
              <a:buFont typeface="Lato"/>
              <a:buChar char="○"/>
            </a:pPr>
            <a:r>
              <a:rPr lang="en-US" sz="1600" dirty="0" smtClean="0">
                <a:solidFill>
                  <a:srgbClr val="000000"/>
                </a:solidFill>
                <a:latin typeface="Lato"/>
                <a:ea typeface="Lato"/>
                <a:cs typeface="Lato"/>
                <a:sym typeface="Lato"/>
              </a:rPr>
              <a:t>Both companies had three weeks to work out</a:t>
            </a:r>
            <a:endParaRPr lang="en-US" sz="1600" dirty="0">
              <a:solidFill>
                <a:srgbClr val="000000"/>
              </a:solidFill>
              <a:latin typeface="Lato"/>
              <a:ea typeface="Lato"/>
              <a:cs typeface="Lato"/>
              <a:sym typeface="Lato"/>
            </a:endParaRPr>
          </a:p>
        </p:txBody>
      </p:sp>
      <p:graphicFrame>
        <p:nvGraphicFramePr>
          <p:cNvPr id="5" name="Google Shape;521;p27"/>
          <p:cNvGraphicFramePr/>
          <p:nvPr>
            <p:extLst>
              <p:ext uri="{D42A27DB-BD31-4B8C-83A1-F6EECF244321}">
                <p14:modId xmlns:p14="http://schemas.microsoft.com/office/powerpoint/2010/main" val="2688843642"/>
              </p:ext>
            </p:extLst>
          </p:nvPr>
        </p:nvGraphicFramePr>
        <p:xfrm>
          <a:off x="1277958" y="1823015"/>
          <a:ext cx="6720288" cy="2976066"/>
        </p:xfrm>
        <a:graphic>
          <a:graphicData uri="http://schemas.openxmlformats.org/drawingml/2006/table">
            <a:tbl>
              <a:tblPr>
                <a:noFill/>
              </a:tblPr>
              <a:tblGrid>
                <a:gridCol w="1555063">
                  <a:extLst>
                    <a:ext uri="{9D8B030D-6E8A-4147-A177-3AD203B41FA5}">
                      <a16:colId xmlns:a16="http://schemas.microsoft.com/office/drawing/2014/main" val="20000"/>
                    </a:ext>
                  </a:extLst>
                </a:gridCol>
                <a:gridCol w="2408933">
                  <a:extLst>
                    <a:ext uri="{9D8B030D-6E8A-4147-A177-3AD203B41FA5}">
                      <a16:colId xmlns:a16="http://schemas.microsoft.com/office/drawing/2014/main" val="20001"/>
                    </a:ext>
                  </a:extLst>
                </a:gridCol>
                <a:gridCol w="2756292">
                  <a:extLst>
                    <a:ext uri="{9D8B030D-6E8A-4147-A177-3AD203B41FA5}">
                      <a16:colId xmlns:a16="http://schemas.microsoft.com/office/drawing/2014/main" val="20002"/>
                    </a:ext>
                  </a:extLst>
                </a:gridCol>
              </a:tblGrid>
              <a:tr h="507276">
                <a:tc>
                  <a:txBody>
                    <a:bodyPr/>
                    <a:lstStyle/>
                    <a:p>
                      <a:pPr marL="0" lvl="0" indent="0" algn="l" rtl="0">
                        <a:spcBef>
                          <a:spcPts val="0"/>
                        </a:spcBef>
                        <a:spcAft>
                          <a:spcPts val="0"/>
                        </a:spcAft>
                        <a:buNone/>
                      </a:pPr>
                      <a:endParaRPr dirty="0">
                        <a:latin typeface="Lato" panose="020B0604020202020204" charset="0"/>
                        <a:ea typeface="Roboto Slab"/>
                        <a:cs typeface="Lato" panose="020B0604020202020204" charset="0"/>
                        <a:sym typeface="Roboto Slab"/>
                      </a:endParaRPr>
                    </a:p>
                  </a:txBody>
                  <a:tcPr marL="91425" marR="91425" marT="91425" marB="91425">
                    <a:lnL w="19050" cap="flat" cmpd="sng">
                      <a:solidFill>
                        <a:srgbClr val="02BDC7"/>
                      </a:solidFill>
                      <a:prstDash val="solid"/>
                      <a:round/>
                      <a:headEnd type="none" w="sm" len="sm"/>
                      <a:tailEnd type="none" w="sm" len="sm"/>
                    </a:lnL>
                    <a:lnR w="19050" cap="flat" cmpd="sng">
                      <a:solidFill>
                        <a:srgbClr val="02BDC7"/>
                      </a:solidFill>
                      <a:prstDash val="solid"/>
                      <a:round/>
                      <a:headEnd type="none" w="sm" len="sm"/>
                      <a:tailEnd type="none" w="sm" len="sm"/>
                    </a:lnR>
                    <a:lnT w="19050" cap="flat" cmpd="sng">
                      <a:solidFill>
                        <a:srgbClr val="02BDC7"/>
                      </a:solidFill>
                      <a:prstDash val="solid"/>
                      <a:round/>
                      <a:headEnd type="none" w="sm" len="sm"/>
                      <a:tailEnd type="none" w="sm" len="sm"/>
                    </a:lnT>
                    <a:lnB w="19050" cap="flat" cmpd="sng">
                      <a:solidFill>
                        <a:srgbClr val="02BDC7"/>
                      </a:solidFill>
                      <a:prstDash val="solid"/>
                      <a:round/>
                      <a:headEnd type="none" w="sm" len="sm"/>
                      <a:tailEnd type="none" w="sm" len="sm"/>
                    </a:lnB>
                    <a:solidFill>
                      <a:srgbClr val="32AEB8"/>
                    </a:solidFill>
                  </a:tcPr>
                </a:tc>
                <a:tc>
                  <a:txBody>
                    <a:bodyPr/>
                    <a:lstStyle/>
                    <a:p>
                      <a:pPr marL="0" lvl="0" indent="0" algn="l" rtl="0">
                        <a:spcBef>
                          <a:spcPts val="0"/>
                        </a:spcBef>
                        <a:spcAft>
                          <a:spcPts val="0"/>
                        </a:spcAft>
                        <a:buNone/>
                      </a:pPr>
                      <a:r>
                        <a:rPr lang="en" dirty="0">
                          <a:solidFill>
                            <a:srgbClr val="FFFFFF"/>
                          </a:solidFill>
                          <a:latin typeface="Lato" panose="020B0604020202020204" charset="0"/>
                          <a:ea typeface="Roboto Slab"/>
                          <a:cs typeface="Lato" panose="020B0604020202020204" charset="0"/>
                          <a:sym typeface="Roboto Slab"/>
                        </a:rPr>
                        <a:t>nepisto.cz</a:t>
                      </a:r>
                      <a:endParaRPr dirty="0">
                        <a:solidFill>
                          <a:srgbClr val="FFFFFF"/>
                        </a:solidFill>
                        <a:latin typeface="Lato" panose="020B0604020202020204" charset="0"/>
                        <a:ea typeface="Roboto Slab"/>
                        <a:cs typeface="Lato" panose="020B0604020202020204" charset="0"/>
                        <a:sym typeface="Roboto Slab"/>
                      </a:endParaRPr>
                    </a:p>
                  </a:txBody>
                  <a:tcPr marL="91425" marR="91425" marT="91425" marB="91425">
                    <a:lnL w="19050" cap="flat" cmpd="sng">
                      <a:solidFill>
                        <a:srgbClr val="02BDC7"/>
                      </a:solidFill>
                      <a:prstDash val="solid"/>
                      <a:round/>
                      <a:headEnd type="none" w="sm" len="sm"/>
                      <a:tailEnd type="none" w="sm" len="sm"/>
                    </a:lnL>
                    <a:lnR w="19050" cap="flat" cmpd="sng">
                      <a:solidFill>
                        <a:srgbClr val="02BDC7"/>
                      </a:solidFill>
                      <a:prstDash val="solid"/>
                      <a:round/>
                      <a:headEnd type="none" w="sm" len="sm"/>
                      <a:tailEnd type="none" w="sm" len="sm"/>
                    </a:lnR>
                    <a:lnT w="19050" cap="flat" cmpd="sng">
                      <a:solidFill>
                        <a:srgbClr val="02BDC7"/>
                      </a:solidFill>
                      <a:prstDash val="solid"/>
                      <a:round/>
                      <a:headEnd type="none" w="sm" len="sm"/>
                      <a:tailEnd type="none" w="sm" len="sm"/>
                    </a:lnT>
                    <a:lnB w="19050" cap="flat" cmpd="sng">
                      <a:solidFill>
                        <a:srgbClr val="02BDC7"/>
                      </a:solidFill>
                      <a:prstDash val="solid"/>
                      <a:round/>
                      <a:headEnd type="none" w="sm" len="sm"/>
                      <a:tailEnd type="none" w="sm" len="sm"/>
                    </a:lnB>
                    <a:solidFill>
                      <a:srgbClr val="32AEB8"/>
                    </a:solidFill>
                  </a:tcPr>
                </a:tc>
                <a:tc>
                  <a:txBody>
                    <a:bodyPr/>
                    <a:lstStyle/>
                    <a:p>
                      <a:pPr marL="0" lvl="0" indent="0" algn="l" rtl="0">
                        <a:spcBef>
                          <a:spcPts val="0"/>
                        </a:spcBef>
                        <a:spcAft>
                          <a:spcPts val="0"/>
                        </a:spcAft>
                        <a:buNone/>
                      </a:pPr>
                      <a:r>
                        <a:rPr lang="en">
                          <a:solidFill>
                            <a:srgbClr val="FFFFFF"/>
                          </a:solidFill>
                          <a:latin typeface="Lato" panose="020B0604020202020204" charset="0"/>
                          <a:ea typeface="Roboto Slab"/>
                          <a:cs typeface="Lato" panose="020B0604020202020204" charset="0"/>
                          <a:sym typeface="Roboto Slab"/>
                        </a:rPr>
                        <a:t>seminarkybezprace.cz</a:t>
                      </a:r>
                      <a:endParaRPr>
                        <a:solidFill>
                          <a:srgbClr val="FFFFFF"/>
                        </a:solidFill>
                        <a:latin typeface="Lato" panose="020B0604020202020204" charset="0"/>
                        <a:ea typeface="Roboto Slab"/>
                        <a:cs typeface="Lato" panose="020B0604020202020204" charset="0"/>
                        <a:sym typeface="Roboto Slab"/>
                      </a:endParaRPr>
                    </a:p>
                  </a:txBody>
                  <a:tcPr marL="91425" marR="91425" marT="91425" marB="91425">
                    <a:lnL w="19050" cap="flat" cmpd="sng">
                      <a:solidFill>
                        <a:srgbClr val="02BDC7"/>
                      </a:solidFill>
                      <a:prstDash val="solid"/>
                      <a:round/>
                      <a:headEnd type="none" w="sm" len="sm"/>
                      <a:tailEnd type="none" w="sm" len="sm"/>
                    </a:lnL>
                    <a:lnR w="19050" cap="flat" cmpd="sng">
                      <a:solidFill>
                        <a:srgbClr val="02BDC7"/>
                      </a:solidFill>
                      <a:prstDash val="solid"/>
                      <a:round/>
                      <a:headEnd type="none" w="sm" len="sm"/>
                      <a:tailEnd type="none" w="sm" len="sm"/>
                    </a:lnR>
                    <a:lnT w="19050" cap="flat" cmpd="sng">
                      <a:solidFill>
                        <a:srgbClr val="02BDC7"/>
                      </a:solidFill>
                      <a:prstDash val="solid"/>
                      <a:round/>
                      <a:headEnd type="none" w="sm" len="sm"/>
                      <a:tailEnd type="none" w="sm" len="sm"/>
                    </a:lnT>
                    <a:lnB w="19050" cap="flat" cmpd="sng">
                      <a:solidFill>
                        <a:srgbClr val="02BDC7"/>
                      </a:solidFill>
                      <a:prstDash val="solid"/>
                      <a:round/>
                      <a:headEnd type="none" w="sm" len="sm"/>
                      <a:tailEnd type="none" w="sm" len="sm"/>
                    </a:lnB>
                    <a:solidFill>
                      <a:srgbClr val="32AEB8"/>
                    </a:solidFill>
                  </a:tcPr>
                </a:tc>
                <a:extLst>
                  <a:ext uri="{0D108BD9-81ED-4DB2-BD59-A6C34878D82A}">
                    <a16:rowId xmlns:a16="http://schemas.microsoft.com/office/drawing/2014/main" val="10000"/>
                  </a:ext>
                </a:extLst>
              </a:tr>
              <a:tr h="697512">
                <a:tc>
                  <a:txBody>
                    <a:bodyPr/>
                    <a:lstStyle/>
                    <a:p>
                      <a:pPr marL="0" lvl="0" indent="0" algn="ctr" rtl="0">
                        <a:spcBef>
                          <a:spcPts val="0"/>
                        </a:spcBef>
                        <a:spcAft>
                          <a:spcPts val="0"/>
                        </a:spcAft>
                        <a:buNone/>
                      </a:pPr>
                      <a:r>
                        <a:rPr lang="en" dirty="0">
                          <a:latin typeface="Lato" panose="020B0604020202020204" charset="0"/>
                          <a:ea typeface="Roboto Slab"/>
                          <a:cs typeface="Lato" panose="020B0604020202020204" charset="0"/>
                          <a:sym typeface="Roboto Slab"/>
                        </a:rPr>
                        <a:t>Date of submission</a:t>
                      </a:r>
                      <a:endParaRPr dirty="0">
                        <a:latin typeface="Lato" panose="020B0604020202020204" charset="0"/>
                        <a:ea typeface="Roboto Slab"/>
                        <a:cs typeface="Lato" panose="020B0604020202020204" charset="0"/>
                        <a:sym typeface="Roboto Slab"/>
                      </a:endParaRPr>
                    </a:p>
                  </a:txBody>
                  <a:tcPr marL="91425" marR="91425" marT="91425" marB="91425" anchor="ctr">
                    <a:lnL w="19050" cap="flat" cmpd="sng">
                      <a:solidFill>
                        <a:srgbClr val="02BDC7"/>
                      </a:solidFill>
                      <a:prstDash val="solid"/>
                      <a:round/>
                      <a:headEnd type="none" w="sm" len="sm"/>
                      <a:tailEnd type="none" w="sm" len="sm"/>
                    </a:lnL>
                    <a:lnR w="19050" cap="flat" cmpd="sng">
                      <a:solidFill>
                        <a:srgbClr val="02BDC7"/>
                      </a:solidFill>
                      <a:prstDash val="solid"/>
                      <a:round/>
                      <a:headEnd type="none" w="sm" len="sm"/>
                      <a:tailEnd type="none" w="sm" len="sm"/>
                    </a:lnR>
                    <a:lnT w="19050" cap="flat" cmpd="sng">
                      <a:solidFill>
                        <a:srgbClr val="02BDC7"/>
                      </a:solidFill>
                      <a:prstDash val="solid"/>
                      <a:round/>
                      <a:headEnd type="none" w="sm" len="sm"/>
                      <a:tailEnd type="none" w="sm" len="sm"/>
                    </a:lnT>
                    <a:lnB w="19050" cap="flat" cmpd="sng">
                      <a:solidFill>
                        <a:srgbClr val="02BDC7"/>
                      </a:solidFill>
                      <a:prstDash val="solid"/>
                      <a:round/>
                      <a:headEnd type="none" w="sm" len="sm"/>
                      <a:tailEnd type="none" w="sm" len="sm"/>
                    </a:lnB>
                    <a:solidFill>
                      <a:srgbClr val="FFB600"/>
                    </a:solidFill>
                  </a:tcPr>
                </a:tc>
                <a:tc>
                  <a:txBody>
                    <a:bodyPr/>
                    <a:lstStyle/>
                    <a:p>
                      <a:pPr marL="0" lvl="0" indent="0" algn="l" rtl="0">
                        <a:spcBef>
                          <a:spcPts val="0"/>
                        </a:spcBef>
                        <a:spcAft>
                          <a:spcPts val="0"/>
                        </a:spcAft>
                        <a:buNone/>
                      </a:pPr>
                      <a:r>
                        <a:rPr lang="en" dirty="0">
                          <a:latin typeface="Lato" panose="020B0604020202020204" charset="0"/>
                          <a:ea typeface="Roboto Slab"/>
                          <a:cs typeface="Lato" panose="020B0604020202020204" charset="0"/>
                          <a:sym typeface="Roboto Slab"/>
                        </a:rPr>
                        <a:t>5 days before deadline</a:t>
                      </a:r>
                      <a:endParaRPr dirty="0">
                        <a:latin typeface="Lato" panose="020B0604020202020204" charset="0"/>
                        <a:ea typeface="Roboto Slab"/>
                        <a:cs typeface="Lato" panose="020B0604020202020204" charset="0"/>
                        <a:sym typeface="Roboto Slab"/>
                      </a:endParaRPr>
                    </a:p>
                  </a:txBody>
                  <a:tcPr marL="91425" marR="91425" marT="91425" marB="91425">
                    <a:lnL w="19050" cap="flat" cmpd="sng">
                      <a:solidFill>
                        <a:srgbClr val="02BDC7"/>
                      </a:solidFill>
                      <a:prstDash val="solid"/>
                      <a:round/>
                      <a:headEnd type="none" w="sm" len="sm"/>
                      <a:tailEnd type="none" w="sm" len="sm"/>
                    </a:lnL>
                    <a:lnR w="19050" cap="flat" cmpd="sng">
                      <a:solidFill>
                        <a:srgbClr val="02BDC7"/>
                      </a:solidFill>
                      <a:prstDash val="solid"/>
                      <a:round/>
                      <a:headEnd type="none" w="sm" len="sm"/>
                      <a:tailEnd type="none" w="sm" len="sm"/>
                    </a:lnR>
                    <a:lnT w="19050" cap="flat" cmpd="sng">
                      <a:solidFill>
                        <a:srgbClr val="02BDC7"/>
                      </a:solidFill>
                      <a:prstDash val="solid"/>
                      <a:round/>
                      <a:headEnd type="none" w="sm" len="sm"/>
                      <a:tailEnd type="none" w="sm" len="sm"/>
                    </a:lnT>
                    <a:lnB w="19050" cap="flat" cmpd="sng">
                      <a:solidFill>
                        <a:srgbClr val="02BDC7"/>
                      </a:solidFill>
                      <a:prstDash val="solid"/>
                      <a:round/>
                      <a:headEnd type="none" w="sm" len="sm"/>
                      <a:tailEnd type="none" w="sm" len="sm"/>
                    </a:lnB>
                  </a:tcPr>
                </a:tc>
                <a:tc>
                  <a:txBody>
                    <a:bodyPr/>
                    <a:lstStyle/>
                    <a:p>
                      <a:pPr marL="0" lvl="0" indent="0" algn="l" rtl="0">
                        <a:spcBef>
                          <a:spcPts val="0"/>
                        </a:spcBef>
                        <a:spcAft>
                          <a:spcPts val="0"/>
                        </a:spcAft>
                        <a:buNone/>
                      </a:pPr>
                      <a:r>
                        <a:rPr lang="en">
                          <a:latin typeface="Lato" panose="020B0604020202020204" charset="0"/>
                          <a:ea typeface="Roboto Slab"/>
                          <a:cs typeface="Lato" panose="020B0604020202020204" charset="0"/>
                          <a:sym typeface="Roboto Slab"/>
                        </a:rPr>
                        <a:t>Deadline date (late afternoon)</a:t>
                      </a:r>
                      <a:endParaRPr>
                        <a:latin typeface="Lato" panose="020B0604020202020204" charset="0"/>
                        <a:ea typeface="Roboto Slab"/>
                        <a:cs typeface="Lato" panose="020B0604020202020204" charset="0"/>
                        <a:sym typeface="Roboto Slab"/>
                      </a:endParaRPr>
                    </a:p>
                  </a:txBody>
                  <a:tcPr marL="91425" marR="91425" marT="91425" marB="91425">
                    <a:lnL w="19050" cap="flat" cmpd="sng">
                      <a:solidFill>
                        <a:srgbClr val="02BDC7"/>
                      </a:solidFill>
                      <a:prstDash val="solid"/>
                      <a:round/>
                      <a:headEnd type="none" w="sm" len="sm"/>
                      <a:tailEnd type="none" w="sm" len="sm"/>
                    </a:lnL>
                    <a:lnR w="19050" cap="flat" cmpd="sng">
                      <a:solidFill>
                        <a:srgbClr val="02BDC7"/>
                      </a:solidFill>
                      <a:prstDash val="solid"/>
                      <a:round/>
                      <a:headEnd type="none" w="sm" len="sm"/>
                      <a:tailEnd type="none" w="sm" len="sm"/>
                    </a:lnR>
                    <a:lnT w="19050" cap="flat" cmpd="sng">
                      <a:solidFill>
                        <a:srgbClr val="02BDC7"/>
                      </a:solidFill>
                      <a:prstDash val="solid"/>
                      <a:round/>
                      <a:headEnd type="none" w="sm" len="sm"/>
                      <a:tailEnd type="none" w="sm" len="sm"/>
                    </a:lnT>
                    <a:lnB w="19050" cap="flat" cmpd="sng">
                      <a:solidFill>
                        <a:srgbClr val="02BDC7"/>
                      </a:solidFill>
                      <a:prstDash val="solid"/>
                      <a:round/>
                      <a:headEnd type="none" w="sm" len="sm"/>
                      <a:tailEnd type="none" w="sm" len="sm"/>
                    </a:lnB>
                  </a:tcPr>
                </a:tc>
                <a:extLst>
                  <a:ext uri="{0D108BD9-81ED-4DB2-BD59-A6C34878D82A}">
                    <a16:rowId xmlns:a16="http://schemas.microsoft.com/office/drawing/2014/main" val="10001"/>
                  </a:ext>
                </a:extLst>
              </a:tr>
              <a:tr h="408179">
                <a:tc>
                  <a:txBody>
                    <a:bodyPr/>
                    <a:lstStyle/>
                    <a:p>
                      <a:pPr marL="0" lvl="0" indent="0" algn="ctr" rtl="0">
                        <a:spcBef>
                          <a:spcPts val="0"/>
                        </a:spcBef>
                        <a:spcAft>
                          <a:spcPts val="0"/>
                        </a:spcAft>
                        <a:buNone/>
                      </a:pPr>
                      <a:r>
                        <a:rPr lang="en">
                          <a:latin typeface="Lato" panose="020B0604020202020204" charset="0"/>
                          <a:ea typeface="Roboto Slab"/>
                          <a:cs typeface="Lato" panose="020B0604020202020204" charset="0"/>
                          <a:sym typeface="Roboto Slab"/>
                        </a:rPr>
                        <a:t>Quality</a:t>
                      </a:r>
                      <a:endParaRPr>
                        <a:latin typeface="Lato" panose="020B0604020202020204" charset="0"/>
                        <a:ea typeface="Roboto Slab"/>
                        <a:cs typeface="Lato" panose="020B0604020202020204" charset="0"/>
                        <a:sym typeface="Roboto Slab"/>
                      </a:endParaRPr>
                    </a:p>
                  </a:txBody>
                  <a:tcPr marL="91425" marR="91425" marT="91425" marB="91425" anchor="ctr">
                    <a:lnL w="19050" cap="flat" cmpd="sng">
                      <a:solidFill>
                        <a:srgbClr val="02BDC7"/>
                      </a:solidFill>
                      <a:prstDash val="solid"/>
                      <a:round/>
                      <a:headEnd type="none" w="sm" len="sm"/>
                      <a:tailEnd type="none" w="sm" len="sm"/>
                    </a:lnL>
                    <a:lnR w="19050" cap="flat" cmpd="sng">
                      <a:solidFill>
                        <a:srgbClr val="02BDC7"/>
                      </a:solidFill>
                      <a:prstDash val="solid"/>
                      <a:round/>
                      <a:headEnd type="none" w="sm" len="sm"/>
                      <a:tailEnd type="none" w="sm" len="sm"/>
                    </a:lnR>
                    <a:lnT w="19050" cap="flat" cmpd="sng">
                      <a:solidFill>
                        <a:srgbClr val="02BDC7"/>
                      </a:solidFill>
                      <a:prstDash val="solid"/>
                      <a:round/>
                      <a:headEnd type="none" w="sm" len="sm"/>
                      <a:tailEnd type="none" w="sm" len="sm"/>
                    </a:lnT>
                    <a:lnB w="19050" cap="flat" cmpd="sng">
                      <a:solidFill>
                        <a:srgbClr val="02BDC7"/>
                      </a:solidFill>
                      <a:prstDash val="solid"/>
                      <a:round/>
                      <a:headEnd type="none" w="sm" len="sm"/>
                      <a:tailEnd type="none" w="sm" len="sm"/>
                    </a:lnB>
                    <a:solidFill>
                      <a:srgbClr val="FFB600"/>
                    </a:solidFill>
                  </a:tcPr>
                </a:tc>
                <a:tc>
                  <a:txBody>
                    <a:bodyPr/>
                    <a:lstStyle/>
                    <a:p>
                      <a:pPr marL="0" lvl="0" indent="0" algn="l" rtl="0">
                        <a:spcBef>
                          <a:spcPts val="0"/>
                        </a:spcBef>
                        <a:spcAft>
                          <a:spcPts val="0"/>
                        </a:spcAft>
                        <a:buNone/>
                      </a:pPr>
                      <a:r>
                        <a:rPr lang="en" dirty="0">
                          <a:latin typeface="Lato" panose="020B0604020202020204" charset="0"/>
                          <a:ea typeface="Roboto Slab"/>
                          <a:cs typeface="Lato" panose="020B0604020202020204" charset="0"/>
                          <a:sym typeface="Roboto Slab"/>
                        </a:rPr>
                        <a:t>Very bad</a:t>
                      </a:r>
                      <a:endParaRPr dirty="0">
                        <a:latin typeface="Lato" panose="020B0604020202020204" charset="0"/>
                        <a:ea typeface="Roboto Slab"/>
                        <a:cs typeface="Lato" panose="020B0604020202020204" charset="0"/>
                        <a:sym typeface="Roboto Slab"/>
                      </a:endParaRPr>
                    </a:p>
                  </a:txBody>
                  <a:tcPr marL="91425" marR="91425" marT="91425" marB="91425">
                    <a:lnL w="19050" cap="flat" cmpd="sng">
                      <a:solidFill>
                        <a:srgbClr val="02BDC7"/>
                      </a:solidFill>
                      <a:prstDash val="solid"/>
                      <a:round/>
                      <a:headEnd type="none" w="sm" len="sm"/>
                      <a:tailEnd type="none" w="sm" len="sm"/>
                    </a:lnL>
                    <a:lnR w="19050" cap="flat" cmpd="sng">
                      <a:solidFill>
                        <a:srgbClr val="02BDC7"/>
                      </a:solidFill>
                      <a:prstDash val="solid"/>
                      <a:round/>
                      <a:headEnd type="none" w="sm" len="sm"/>
                      <a:tailEnd type="none" w="sm" len="sm"/>
                    </a:lnR>
                    <a:lnT w="19050" cap="flat" cmpd="sng">
                      <a:solidFill>
                        <a:srgbClr val="02BDC7"/>
                      </a:solidFill>
                      <a:prstDash val="solid"/>
                      <a:round/>
                      <a:headEnd type="none" w="sm" len="sm"/>
                      <a:tailEnd type="none" w="sm" len="sm"/>
                    </a:lnT>
                    <a:lnB w="19050" cap="flat" cmpd="sng">
                      <a:solidFill>
                        <a:srgbClr val="02BDC7"/>
                      </a:solidFill>
                      <a:prstDash val="solid"/>
                      <a:round/>
                      <a:headEnd type="none" w="sm" len="sm"/>
                      <a:tailEnd type="none" w="sm" len="sm"/>
                    </a:lnB>
                  </a:tcPr>
                </a:tc>
                <a:tc>
                  <a:txBody>
                    <a:bodyPr/>
                    <a:lstStyle/>
                    <a:p>
                      <a:pPr marL="0" lvl="0" indent="0" algn="l" rtl="0">
                        <a:spcBef>
                          <a:spcPts val="0"/>
                        </a:spcBef>
                        <a:spcAft>
                          <a:spcPts val="0"/>
                        </a:spcAft>
                        <a:buNone/>
                      </a:pPr>
                      <a:r>
                        <a:rPr lang="en" dirty="0">
                          <a:latin typeface="Lato" panose="020B0604020202020204" charset="0"/>
                          <a:ea typeface="Roboto Slab"/>
                          <a:cs typeface="Lato" panose="020B0604020202020204" charset="0"/>
                          <a:sym typeface="Roboto Slab"/>
                        </a:rPr>
                        <a:t>Average</a:t>
                      </a:r>
                      <a:endParaRPr dirty="0">
                        <a:latin typeface="Lato" panose="020B0604020202020204" charset="0"/>
                        <a:ea typeface="Roboto Slab"/>
                        <a:cs typeface="Lato" panose="020B0604020202020204" charset="0"/>
                        <a:sym typeface="Roboto Slab"/>
                      </a:endParaRPr>
                    </a:p>
                  </a:txBody>
                  <a:tcPr marL="91425" marR="91425" marT="91425" marB="91425">
                    <a:lnL w="19050" cap="flat" cmpd="sng">
                      <a:solidFill>
                        <a:srgbClr val="02BDC7"/>
                      </a:solidFill>
                      <a:prstDash val="solid"/>
                      <a:round/>
                      <a:headEnd type="none" w="sm" len="sm"/>
                      <a:tailEnd type="none" w="sm" len="sm"/>
                    </a:lnL>
                    <a:lnR w="19050" cap="flat" cmpd="sng">
                      <a:solidFill>
                        <a:srgbClr val="02BDC7"/>
                      </a:solidFill>
                      <a:prstDash val="solid"/>
                      <a:round/>
                      <a:headEnd type="none" w="sm" len="sm"/>
                      <a:tailEnd type="none" w="sm" len="sm"/>
                    </a:lnR>
                    <a:lnT w="19050" cap="flat" cmpd="sng">
                      <a:solidFill>
                        <a:srgbClr val="02BDC7"/>
                      </a:solidFill>
                      <a:prstDash val="solid"/>
                      <a:round/>
                      <a:headEnd type="none" w="sm" len="sm"/>
                      <a:tailEnd type="none" w="sm" len="sm"/>
                    </a:lnT>
                    <a:lnB w="19050" cap="flat" cmpd="sng">
                      <a:solidFill>
                        <a:srgbClr val="02BDC7"/>
                      </a:solidFill>
                      <a:prstDash val="solid"/>
                      <a:round/>
                      <a:headEnd type="none" w="sm" len="sm"/>
                      <a:tailEnd type="none" w="sm" len="sm"/>
                    </a:lnB>
                  </a:tcPr>
                </a:tc>
                <a:extLst>
                  <a:ext uri="{0D108BD9-81ED-4DB2-BD59-A6C34878D82A}">
                    <a16:rowId xmlns:a16="http://schemas.microsoft.com/office/drawing/2014/main" val="10002"/>
                  </a:ext>
                </a:extLst>
              </a:tr>
              <a:tr h="1268220">
                <a:tc>
                  <a:txBody>
                    <a:bodyPr/>
                    <a:lstStyle/>
                    <a:p>
                      <a:pPr marL="0" lvl="0" indent="0" algn="ctr" rtl="0">
                        <a:spcBef>
                          <a:spcPts val="0"/>
                        </a:spcBef>
                        <a:spcAft>
                          <a:spcPts val="0"/>
                        </a:spcAft>
                        <a:buNone/>
                      </a:pPr>
                      <a:r>
                        <a:rPr lang="en" dirty="0">
                          <a:latin typeface="Lato" panose="020B0604020202020204" charset="0"/>
                          <a:ea typeface="Roboto Slab"/>
                          <a:cs typeface="Lato" panose="020B0604020202020204" charset="0"/>
                          <a:sym typeface="Roboto Slab"/>
                        </a:rPr>
                        <a:t>Mistakes</a:t>
                      </a:r>
                      <a:endParaRPr dirty="0">
                        <a:latin typeface="Lato" panose="020B0604020202020204" charset="0"/>
                        <a:ea typeface="Roboto Slab"/>
                        <a:cs typeface="Lato" panose="020B0604020202020204" charset="0"/>
                        <a:sym typeface="Roboto Slab"/>
                      </a:endParaRPr>
                    </a:p>
                  </a:txBody>
                  <a:tcPr marL="91425" marR="91425" marT="91425" marB="91425" anchor="ctr">
                    <a:lnL w="19050" cap="flat" cmpd="sng">
                      <a:solidFill>
                        <a:srgbClr val="02BDC7"/>
                      </a:solidFill>
                      <a:prstDash val="solid"/>
                      <a:round/>
                      <a:headEnd type="none" w="sm" len="sm"/>
                      <a:tailEnd type="none" w="sm" len="sm"/>
                    </a:lnL>
                    <a:lnR w="19050" cap="flat" cmpd="sng">
                      <a:solidFill>
                        <a:srgbClr val="02BDC7"/>
                      </a:solidFill>
                      <a:prstDash val="solid"/>
                      <a:round/>
                      <a:headEnd type="none" w="sm" len="sm"/>
                      <a:tailEnd type="none" w="sm" len="sm"/>
                    </a:lnR>
                    <a:lnT w="19050" cap="flat" cmpd="sng">
                      <a:solidFill>
                        <a:srgbClr val="02BDC7"/>
                      </a:solidFill>
                      <a:prstDash val="solid"/>
                      <a:round/>
                      <a:headEnd type="none" w="sm" len="sm"/>
                      <a:tailEnd type="none" w="sm" len="sm"/>
                    </a:lnT>
                    <a:lnB w="19050" cap="flat" cmpd="sng">
                      <a:solidFill>
                        <a:srgbClr val="02BDC7"/>
                      </a:solidFill>
                      <a:prstDash val="solid"/>
                      <a:round/>
                      <a:headEnd type="none" w="sm" len="sm"/>
                      <a:tailEnd type="none" w="sm" len="sm"/>
                    </a:lnB>
                    <a:solidFill>
                      <a:srgbClr val="FFB600"/>
                    </a:solidFill>
                  </a:tcPr>
                </a:tc>
                <a:tc>
                  <a:txBody>
                    <a:bodyPr/>
                    <a:lstStyle/>
                    <a:p>
                      <a:pPr marL="0" lvl="0" indent="0" algn="l" rtl="0">
                        <a:spcBef>
                          <a:spcPts val="0"/>
                        </a:spcBef>
                        <a:spcAft>
                          <a:spcPts val="0"/>
                        </a:spcAft>
                        <a:buNone/>
                      </a:pPr>
                      <a:r>
                        <a:rPr lang="en" dirty="0">
                          <a:latin typeface="Lato" panose="020B0604020202020204" charset="0"/>
                          <a:ea typeface="Roboto Slab"/>
                          <a:cs typeface="Lato" panose="020B0604020202020204" charset="0"/>
                          <a:sym typeface="Roboto Slab"/>
                        </a:rPr>
                        <a:t>Incorrect number of pages, lack of expertise, invented literary sources,...</a:t>
                      </a:r>
                      <a:endParaRPr dirty="0">
                        <a:latin typeface="Lato" panose="020B0604020202020204" charset="0"/>
                        <a:ea typeface="Roboto Slab"/>
                        <a:cs typeface="Lato" panose="020B0604020202020204" charset="0"/>
                        <a:sym typeface="Roboto Slab"/>
                      </a:endParaRPr>
                    </a:p>
                  </a:txBody>
                  <a:tcPr marL="91425" marR="91425" marT="91425" marB="91425">
                    <a:lnL w="19050" cap="flat" cmpd="sng">
                      <a:solidFill>
                        <a:srgbClr val="02BDC7"/>
                      </a:solidFill>
                      <a:prstDash val="solid"/>
                      <a:round/>
                      <a:headEnd type="none" w="sm" len="sm"/>
                      <a:tailEnd type="none" w="sm" len="sm"/>
                    </a:lnL>
                    <a:lnR w="19050" cap="flat" cmpd="sng">
                      <a:solidFill>
                        <a:srgbClr val="02BDC7"/>
                      </a:solidFill>
                      <a:prstDash val="solid"/>
                      <a:round/>
                      <a:headEnd type="none" w="sm" len="sm"/>
                      <a:tailEnd type="none" w="sm" len="sm"/>
                    </a:lnR>
                    <a:lnT w="19050" cap="flat" cmpd="sng">
                      <a:solidFill>
                        <a:srgbClr val="02BDC7"/>
                      </a:solidFill>
                      <a:prstDash val="solid"/>
                      <a:round/>
                      <a:headEnd type="none" w="sm" len="sm"/>
                      <a:tailEnd type="none" w="sm" len="sm"/>
                    </a:lnT>
                    <a:lnB w="19050" cap="flat" cmpd="sng">
                      <a:solidFill>
                        <a:srgbClr val="02BDC7"/>
                      </a:solidFill>
                      <a:prstDash val="solid"/>
                      <a:round/>
                      <a:headEnd type="none" w="sm" len="sm"/>
                      <a:tailEnd type="none" w="sm" len="sm"/>
                    </a:lnB>
                  </a:tcPr>
                </a:tc>
                <a:tc>
                  <a:txBody>
                    <a:bodyPr/>
                    <a:lstStyle/>
                    <a:p>
                      <a:pPr marL="0" lvl="0" indent="0" algn="l" rtl="0">
                        <a:spcBef>
                          <a:spcPts val="0"/>
                        </a:spcBef>
                        <a:spcAft>
                          <a:spcPts val="0"/>
                        </a:spcAft>
                        <a:buNone/>
                      </a:pPr>
                      <a:r>
                        <a:rPr lang="en" dirty="0">
                          <a:latin typeface="Lato" panose="020B0604020202020204" charset="0"/>
                          <a:ea typeface="Roboto Slab"/>
                          <a:cs typeface="Lato" panose="020B0604020202020204" charset="0"/>
                          <a:sym typeface="Roboto Slab"/>
                        </a:rPr>
                        <a:t>Grammar mistakes</a:t>
                      </a:r>
                      <a:endParaRPr dirty="0">
                        <a:latin typeface="Lato" panose="020B0604020202020204" charset="0"/>
                        <a:ea typeface="Roboto Slab"/>
                        <a:cs typeface="Lato" panose="020B0604020202020204" charset="0"/>
                        <a:sym typeface="Roboto Slab"/>
                      </a:endParaRPr>
                    </a:p>
                  </a:txBody>
                  <a:tcPr marL="91425" marR="91425" marT="91425" marB="91425">
                    <a:lnL w="19050" cap="flat" cmpd="sng">
                      <a:solidFill>
                        <a:srgbClr val="02BDC7"/>
                      </a:solidFill>
                      <a:prstDash val="solid"/>
                      <a:round/>
                      <a:headEnd type="none" w="sm" len="sm"/>
                      <a:tailEnd type="none" w="sm" len="sm"/>
                    </a:lnL>
                    <a:lnR w="19050" cap="flat" cmpd="sng">
                      <a:solidFill>
                        <a:srgbClr val="02BDC7"/>
                      </a:solidFill>
                      <a:prstDash val="solid"/>
                      <a:round/>
                      <a:headEnd type="none" w="sm" len="sm"/>
                      <a:tailEnd type="none" w="sm" len="sm"/>
                    </a:lnR>
                    <a:lnT w="19050" cap="flat" cmpd="sng">
                      <a:solidFill>
                        <a:srgbClr val="02BDC7"/>
                      </a:solidFill>
                      <a:prstDash val="solid"/>
                      <a:round/>
                      <a:headEnd type="none" w="sm" len="sm"/>
                      <a:tailEnd type="none" w="sm" len="sm"/>
                    </a:lnT>
                    <a:lnB w="19050" cap="flat" cmpd="sng">
                      <a:solidFill>
                        <a:srgbClr val="02BDC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6241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3989439" y="2139702"/>
            <a:ext cx="5154561" cy="576064"/>
          </a:xfrm>
        </p:spPr>
        <p:txBody>
          <a:bodyPr>
            <a:noAutofit/>
          </a:bodyPr>
          <a:lstStyle/>
          <a:p>
            <a:r>
              <a:rPr lang="en" sz="3200" dirty="0"/>
              <a:t>HOW MANY STUDENTS ADMITTED TO CONTRACT CHEATING?</a:t>
            </a:r>
            <a:endParaRPr lang="cs-CZ" sz="3200" dirty="0"/>
          </a:p>
        </p:txBody>
      </p:sp>
    </p:spTree>
    <p:extLst>
      <p:ext uri="{BB962C8B-B14F-4D97-AF65-F5344CB8AC3E}">
        <p14:creationId xmlns:p14="http://schemas.microsoft.com/office/powerpoint/2010/main" val="371069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Global</a:t>
            </a:r>
            <a:r>
              <a:rPr lang="cs-CZ" dirty="0" smtClean="0"/>
              <a:t> </a:t>
            </a:r>
            <a:r>
              <a:rPr lang="cs-CZ" dirty="0" err="1" smtClean="0"/>
              <a:t>Essay</a:t>
            </a:r>
            <a:r>
              <a:rPr lang="cs-CZ" dirty="0" smtClean="0"/>
              <a:t> </a:t>
            </a:r>
            <a:r>
              <a:rPr lang="cs-CZ" dirty="0" err="1" smtClean="0"/>
              <a:t>Mills</a:t>
            </a:r>
            <a:r>
              <a:rPr lang="cs-CZ" dirty="0" smtClean="0"/>
              <a:t> </a:t>
            </a:r>
            <a:r>
              <a:rPr lang="cs-CZ" dirty="0" err="1" smtClean="0"/>
              <a:t>Survey</a:t>
            </a:r>
            <a:endParaRPr lang="cs-CZ" dirty="0"/>
          </a:p>
        </p:txBody>
      </p:sp>
      <p:sp>
        <p:nvSpPr>
          <p:cNvPr id="3" name="Zástupný symbol pro obsah 2"/>
          <p:cNvSpPr>
            <a:spLocks noGrp="1"/>
          </p:cNvSpPr>
          <p:nvPr>
            <p:ph idx="1"/>
          </p:nvPr>
        </p:nvSpPr>
        <p:spPr/>
        <p:txBody>
          <a:bodyPr>
            <a:normAutofit lnSpcReduction="10000"/>
          </a:bodyPr>
          <a:lstStyle/>
          <a:p>
            <a:pPr marL="0" lvl="0" indent="0">
              <a:spcBef>
                <a:spcPts val="0"/>
              </a:spcBef>
              <a:buClr>
                <a:srgbClr val="B7B7B7"/>
              </a:buClr>
              <a:buSzPts val="1600"/>
              <a:buNone/>
            </a:pPr>
            <a:endParaRPr lang="en-US" dirty="0">
              <a:solidFill>
                <a:schemeClr val="dk1"/>
              </a:solidFill>
              <a:latin typeface="Lato" panose="020B0604020202020204" charset="0"/>
              <a:ea typeface="Roboto Slab"/>
              <a:cs typeface="Lato" panose="020B0604020202020204" charset="0"/>
              <a:sym typeface="Roboto Slab"/>
            </a:endParaRPr>
          </a:p>
          <a:p>
            <a:pPr marL="457200" lvl="0" indent="-355600">
              <a:spcBef>
                <a:spcPts val="0"/>
              </a:spcBef>
              <a:buClr>
                <a:schemeClr val="dk2"/>
              </a:buClr>
              <a:buSzPts val="2000"/>
              <a:buFont typeface="Roboto Slab"/>
              <a:buChar char="-"/>
            </a:pPr>
            <a:r>
              <a:rPr lang="en-US" dirty="0">
                <a:solidFill>
                  <a:schemeClr val="dk1"/>
                </a:solidFill>
                <a:latin typeface="Lato" panose="020B0604020202020204" charset="0"/>
                <a:ea typeface="Roboto Slab"/>
                <a:cs typeface="Lato" panose="020B0604020202020204" charset="0"/>
                <a:sym typeface="Roboto Slab"/>
              </a:rPr>
              <a:t>Released 2017-18, for 13 weeks</a:t>
            </a:r>
            <a:endParaRPr lang="en-US" sz="2000" dirty="0">
              <a:solidFill>
                <a:schemeClr val="dk2"/>
              </a:solidFill>
              <a:latin typeface="Lato" panose="020B0604020202020204" charset="0"/>
              <a:ea typeface="Roboto Slab"/>
              <a:cs typeface="Lato" panose="020B0604020202020204" charset="0"/>
              <a:sym typeface="Roboto Slab"/>
            </a:endParaRPr>
          </a:p>
          <a:p>
            <a:pPr marL="457200" lvl="0" indent="-355600">
              <a:spcBef>
                <a:spcPts val="0"/>
              </a:spcBef>
              <a:buClr>
                <a:schemeClr val="dk2"/>
              </a:buClr>
              <a:buSzPts val="2000"/>
              <a:buFont typeface="Roboto Slab"/>
              <a:buChar char="-"/>
            </a:pPr>
            <a:r>
              <a:rPr lang="en-US" dirty="0">
                <a:solidFill>
                  <a:schemeClr val="dk1"/>
                </a:solidFill>
                <a:latin typeface="Lato" panose="020B0604020202020204" charset="0"/>
                <a:ea typeface="Roboto Slab"/>
                <a:cs typeface="Lato" panose="020B0604020202020204" charset="0"/>
                <a:sym typeface="Roboto Slab"/>
              </a:rPr>
              <a:t>3 Continents</a:t>
            </a:r>
            <a:endParaRPr lang="en-US" sz="2000" dirty="0">
              <a:solidFill>
                <a:schemeClr val="dk2"/>
              </a:solidFill>
              <a:latin typeface="Lato" panose="020B0604020202020204" charset="0"/>
              <a:ea typeface="Roboto Slab"/>
              <a:cs typeface="Lato" panose="020B0604020202020204" charset="0"/>
              <a:sym typeface="Roboto Slab"/>
            </a:endParaRPr>
          </a:p>
          <a:p>
            <a:pPr marL="0" lvl="0" indent="0">
              <a:spcBef>
                <a:spcPts val="0"/>
              </a:spcBef>
              <a:buClr>
                <a:srgbClr val="B7B7B7"/>
              </a:buClr>
              <a:buSzPts val="1600"/>
              <a:buNone/>
            </a:pPr>
            <a:endParaRPr lang="en-US" dirty="0">
              <a:solidFill>
                <a:schemeClr val="dk1"/>
              </a:solidFill>
              <a:latin typeface="Lato" panose="020B0604020202020204" charset="0"/>
              <a:ea typeface="Roboto Slab"/>
              <a:cs typeface="Lato" panose="020B0604020202020204" charset="0"/>
              <a:sym typeface="Roboto Slab"/>
            </a:endParaRPr>
          </a:p>
          <a:p>
            <a:pPr marL="457200" lvl="0" indent="-355600" algn="just">
              <a:spcBef>
                <a:spcPts val="0"/>
              </a:spcBef>
              <a:buClr>
                <a:schemeClr val="dk2"/>
              </a:buClr>
              <a:buSzPts val="2000"/>
              <a:buFont typeface="Roboto Slab"/>
              <a:buChar char="-"/>
            </a:pPr>
            <a:r>
              <a:rPr lang="en-US" dirty="0">
                <a:solidFill>
                  <a:schemeClr val="dk1"/>
                </a:solidFill>
                <a:latin typeface="Lato" panose="020B0604020202020204" charset="0"/>
                <a:ea typeface="Roboto Slab"/>
                <a:cs typeface="Lato" panose="020B0604020202020204" charset="0"/>
                <a:sym typeface="Roboto Slab"/>
              </a:rPr>
              <a:t>Explored student experience and study </a:t>
            </a:r>
            <a:r>
              <a:rPr lang="en-US" dirty="0" err="1">
                <a:solidFill>
                  <a:schemeClr val="dk1"/>
                </a:solidFill>
                <a:latin typeface="Lato" panose="020B0604020202020204" charset="0"/>
                <a:ea typeface="Roboto Slab"/>
                <a:cs typeface="Lato" panose="020B0604020202020204" charset="0"/>
                <a:sym typeface="Roboto Slab"/>
              </a:rPr>
              <a:t>behaviours</a:t>
            </a:r>
            <a:r>
              <a:rPr lang="en-US" dirty="0">
                <a:solidFill>
                  <a:schemeClr val="dk1"/>
                </a:solidFill>
                <a:latin typeface="Lato" panose="020B0604020202020204" charset="0"/>
                <a:ea typeface="Roboto Slab"/>
                <a:cs typeface="Lato" panose="020B0604020202020204" charset="0"/>
                <a:sym typeface="Roboto Slab"/>
              </a:rPr>
              <a:t> at university, their reasons for studying, any outsourcing </a:t>
            </a:r>
            <a:r>
              <a:rPr lang="en-US" dirty="0" err="1">
                <a:solidFill>
                  <a:schemeClr val="dk1"/>
                </a:solidFill>
                <a:latin typeface="Lato" panose="020B0604020202020204" charset="0"/>
                <a:ea typeface="Roboto Slab"/>
                <a:cs typeface="Lato" panose="020B0604020202020204" charset="0"/>
                <a:sym typeface="Roboto Slab"/>
              </a:rPr>
              <a:t>behaviours</a:t>
            </a:r>
            <a:r>
              <a:rPr lang="en-US" dirty="0">
                <a:solidFill>
                  <a:schemeClr val="dk1"/>
                </a:solidFill>
                <a:latin typeface="Lato" panose="020B0604020202020204" charset="0"/>
                <a:ea typeface="Roboto Slab"/>
                <a:cs typeface="Lato" panose="020B0604020202020204" charset="0"/>
                <a:sym typeface="Roboto Slab"/>
              </a:rPr>
              <a:t> of their assignments, or knowledge of others.</a:t>
            </a:r>
            <a:r>
              <a:rPr lang="en-US" sz="2000" dirty="0">
                <a:solidFill>
                  <a:schemeClr val="dk2"/>
                </a:solidFill>
                <a:latin typeface="Lato" panose="020B0604020202020204" charset="0"/>
                <a:ea typeface="Roboto Slab"/>
                <a:cs typeface="Lato" panose="020B0604020202020204" charset="0"/>
                <a:sym typeface="Roboto Slab"/>
              </a:rPr>
              <a:t> </a:t>
            </a:r>
          </a:p>
          <a:p>
            <a:pPr marL="457200" lvl="0" indent="-355600" algn="just">
              <a:spcBef>
                <a:spcPts val="0"/>
              </a:spcBef>
              <a:buClr>
                <a:schemeClr val="dk2"/>
              </a:buClr>
              <a:buSzPts val="2000"/>
              <a:buFont typeface="Roboto Slab"/>
              <a:buChar char="-"/>
            </a:pPr>
            <a:r>
              <a:rPr lang="en-US" sz="2000" dirty="0" err="1">
                <a:solidFill>
                  <a:schemeClr val="dk2"/>
                </a:solidFill>
                <a:latin typeface="Lato" panose="020B0604020202020204" charset="0"/>
                <a:ea typeface="Roboto Slab"/>
                <a:cs typeface="Lato" panose="020B0604020202020204" charset="0"/>
                <a:sym typeface="Roboto Slab"/>
              </a:rPr>
              <a:t>A</a:t>
            </a:r>
            <a:r>
              <a:rPr lang="en-US" dirty="0" err="1">
                <a:solidFill>
                  <a:schemeClr val="dk1"/>
                </a:solidFill>
                <a:latin typeface="Lato" panose="020B0604020202020204" charset="0"/>
                <a:ea typeface="Roboto Slab"/>
                <a:cs typeface="Lato" panose="020B0604020202020204" charset="0"/>
                <a:sym typeface="Roboto Slab"/>
              </a:rPr>
              <a:t>asked</a:t>
            </a:r>
            <a:r>
              <a:rPr lang="en-US" dirty="0">
                <a:solidFill>
                  <a:schemeClr val="dk1"/>
                </a:solidFill>
                <a:latin typeface="Lato" panose="020B0604020202020204" charset="0"/>
                <a:ea typeface="Roboto Slab"/>
                <a:cs typeface="Lato" panose="020B0604020202020204" charset="0"/>
                <a:sym typeface="Roboto Slab"/>
              </a:rPr>
              <a:t> students when they think it is OK to cheat, what the outcomes should be for cheating, and if they think essay mills should be illegal.</a:t>
            </a:r>
            <a:endParaRPr lang="en-US" dirty="0">
              <a:solidFill>
                <a:srgbClr val="28324A"/>
              </a:solidFill>
              <a:latin typeface="Lato" panose="020B0604020202020204" charset="0"/>
              <a:ea typeface="Roboto Slab"/>
              <a:cs typeface="Lato" panose="020B0604020202020204" charset="0"/>
              <a:sym typeface="Roboto Slab"/>
            </a:endParaRPr>
          </a:p>
          <a:p>
            <a:endParaRPr lang="cs-CZ" dirty="0"/>
          </a:p>
        </p:txBody>
      </p:sp>
    </p:spTree>
    <p:extLst>
      <p:ext uri="{BB962C8B-B14F-4D97-AF65-F5344CB8AC3E}">
        <p14:creationId xmlns:p14="http://schemas.microsoft.com/office/powerpoint/2010/main" val="41822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46;p31"/>
          <p:cNvSpPr txBox="1"/>
          <p:nvPr/>
        </p:nvSpPr>
        <p:spPr>
          <a:xfrm>
            <a:off x="894275" y="982685"/>
            <a:ext cx="7772400" cy="703542"/>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solidFill>
                  <a:srgbClr val="02BDC7"/>
                </a:solidFill>
                <a:latin typeface="Oswald"/>
                <a:ea typeface="Oswald"/>
                <a:cs typeface="Oswald"/>
                <a:sym typeface="Oswald"/>
              </a:rPr>
              <a:t>More than </a:t>
            </a:r>
            <a:r>
              <a:rPr lang="en" sz="4800" b="1" dirty="0">
                <a:solidFill>
                  <a:srgbClr val="3468BC"/>
                </a:solidFill>
                <a:latin typeface="Oswald"/>
                <a:ea typeface="Oswald"/>
                <a:cs typeface="Oswald"/>
                <a:sym typeface="Oswald"/>
              </a:rPr>
              <a:t>10 000</a:t>
            </a:r>
            <a:r>
              <a:rPr lang="en" sz="4800" b="1" dirty="0">
                <a:solidFill>
                  <a:srgbClr val="00CEF6"/>
                </a:solidFill>
                <a:latin typeface="Oswald"/>
                <a:ea typeface="Oswald"/>
                <a:cs typeface="Oswald"/>
                <a:sym typeface="Oswald"/>
              </a:rPr>
              <a:t> </a:t>
            </a:r>
            <a:r>
              <a:rPr lang="en" sz="4800" b="1" dirty="0">
                <a:solidFill>
                  <a:srgbClr val="02BDC7"/>
                </a:solidFill>
                <a:latin typeface="Oswald"/>
                <a:ea typeface="Oswald"/>
                <a:cs typeface="Oswald"/>
                <a:sym typeface="Oswald"/>
              </a:rPr>
              <a:t>responses</a:t>
            </a:r>
            <a:endParaRPr sz="4800" b="1" dirty="0">
              <a:solidFill>
                <a:srgbClr val="02BDC7"/>
              </a:solidFill>
              <a:latin typeface="Oswald"/>
              <a:ea typeface="Oswald"/>
              <a:cs typeface="Oswald"/>
              <a:sym typeface="Oswald"/>
            </a:endParaRPr>
          </a:p>
        </p:txBody>
      </p:sp>
      <p:sp>
        <p:nvSpPr>
          <p:cNvPr id="4" name="Google Shape;547;p31"/>
          <p:cNvSpPr txBox="1"/>
          <p:nvPr/>
        </p:nvSpPr>
        <p:spPr>
          <a:xfrm>
            <a:off x="894275" y="1415845"/>
            <a:ext cx="7772400" cy="567812"/>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 sz="2600" dirty="0">
                <a:solidFill>
                  <a:srgbClr val="28324A"/>
                </a:solidFill>
                <a:latin typeface="Source Sans Pro"/>
                <a:ea typeface="Source Sans Pro"/>
                <a:cs typeface="Source Sans Pro"/>
                <a:sym typeface="Source Sans Pro"/>
              </a:rPr>
              <a:t>Answers together</a:t>
            </a:r>
            <a:endParaRPr sz="2600" dirty="0">
              <a:solidFill>
                <a:srgbClr val="28324A"/>
              </a:solidFill>
              <a:latin typeface="Source Sans Pro"/>
              <a:ea typeface="Source Sans Pro"/>
              <a:cs typeface="Source Sans Pro"/>
              <a:sym typeface="Source Sans Pro"/>
            </a:endParaRPr>
          </a:p>
        </p:txBody>
      </p:sp>
      <p:sp>
        <p:nvSpPr>
          <p:cNvPr id="5" name="Google Shape;548;p31"/>
          <p:cNvSpPr txBox="1"/>
          <p:nvPr/>
        </p:nvSpPr>
        <p:spPr>
          <a:xfrm>
            <a:off x="894275" y="3185651"/>
            <a:ext cx="7772400" cy="82709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solidFill>
                  <a:srgbClr val="3C78D8"/>
                </a:solidFill>
                <a:latin typeface="Oswald"/>
                <a:ea typeface="Oswald"/>
                <a:cs typeface="Oswald"/>
                <a:sym typeface="Oswald"/>
              </a:rPr>
              <a:t>67%</a:t>
            </a:r>
            <a:endParaRPr sz="4800" b="1" dirty="0">
              <a:solidFill>
                <a:srgbClr val="3C78D8"/>
              </a:solidFill>
              <a:latin typeface="Oswald"/>
              <a:ea typeface="Oswald"/>
              <a:cs typeface="Oswald"/>
              <a:sym typeface="Oswald"/>
            </a:endParaRPr>
          </a:p>
        </p:txBody>
      </p:sp>
      <p:sp>
        <p:nvSpPr>
          <p:cNvPr id="6" name="Google Shape;549;p31"/>
          <p:cNvSpPr txBox="1"/>
          <p:nvPr/>
        </p:nvSpPr>
        <p:spPr>
          <a:xfrm>
            <a:off x="894275" y="3848926"/>
            <a:ext cx="7772400" cy="4632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 sz="2600" dirty="0">
                <a:solidFill>
                  <a:srgbClr val="28324A"/>
                </a:solidFill>
                <a:latin typeface="Source Sans Pro"/>
                <a:ea typeface="Source Sans Pro"/>
                <a:cs typeface="Source Sans Pro"/>
                <a:sym typeface="Source Sans Pro"/>
              </a:rPr>
              <a:t>Fully completed</a:t>
            </a:r>
            <a:endParaRPr sz="2600" dirty="0">
              <a:solidFill>
                <a:srgbClr val="28324A"/>
              </a:solidFill>
              <a:latin typeface="Source Sans Pro"/>
              <a:ea typeface="Source Sans Pro"/>
              <a:cs typeface="Source Sans Pro"/>
              <a:sym typeface="Source Sans Pro"/>
            </a:endParaRPr>
          </a:p>
        </p:txBody>
      </p:sp>
      <p:sp>
        <p:nvSpPr>
          <p:cNvPr id="7" name="Google Shape;550;p31"/>
          <p:cNvSpPr txBox="1"/>
          <p:nvPr/>
        </p:nvSpPr>
        <p:spPr>
          <a:xfrm>
            <a:off x="894275" y="2228099"/>
            <a:ext cx="7772400" cy="83766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solidFill>
                  <a:srgbClr val="3468BC"/>
                </a:solidFill>
                <a:latin typeface="Oswald"/>
                <a:ea typeface="Oswald"/>
                <a:cs typeface="Oswald"/>
                <a:sym typeface="Oswald"/>
              </a:rPr>
              <a:t>22</a:t>
            </a:r>
            <a:r>
              <a:rPr lang="en" sz="4800" b="1" dirty="0">
                <a:solidFill>
                  <a:srgbClr val="00CEF6"/>
                </a:solidFill>
                <a:latin typeface="Oswald"/>
                <a:ea typeface="Oswald"/>
                <a:cs typeface="Oswald"/>
                <a:sym typeface="Oswald"/>
              </a:rPr>
              <a:t> </a:t>
            </a:r>
            <a:r>
              <a:rPr lang="en" sz="4800" b="1" dirty="0">
                <a:solidFill>
                  <a:srgbClr val="02BDC7"/>
                </a:solidFill>
                <a:latin typeface="Oswald"/>
                <a:ea typeface="Oswald"/>
                <a:cs typeface="Oswald"/>
                <a:sym typeface="Oswald"/>
              </a:rPr>
              <a:t>languages</a:t>
            </a:r>
            <a:endParaRPr sz="4800" b="1" dirty="0">
              <a:solidFill>
                <a:srgbClr val="02BDC7"/>
              </a:solidFill>
              <a:latin typeface="Oswald"/>
              <a:ea typeface="Oswald"/>
              <a:cs typeface="Oswald"/>
              <a:sym typeface="Oswald"/>
            </a:endParaRPr>
          </a:p>
        </p:txBody>
      </p:sp>
    </p:spTree>
    <p:extLst>
      <p:ext uri="{BB962C8B-B14F-4D97-AF65-F5344CB8AC3E}">
        <p14:creationId xmlns:p14="http://schemas.microsoft.com/office/powerpoint/2010/main" val="140066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3398" y="82116"/>
            <a:ext cx="6915150" cy="835537"/>
          </a:xfrm>
        </p:spPr>
        <p:txBody>
          <a:bodyPr/>
          <a:lstStyle/>
          <a:p>
            <a:r>
              <a:rPr lang="cs-CZ" dirty="0" err="1" smtClean="0"/>
              <a:t>Countries</a:t>
            </a:r>
            <a:r>
              <a:rPr lang="cs-CZ" dirty="0" smtClean="0"/>
              <a:t> </a:t>
            </a:r>
            <a:endParaRPr lang="cs-CZ" dirty="0"/>
          </a:p>
        </p:txBody>
      </p:sp>
      <p:pic>
        <p:nvPicPr>
          <p:cNvPr id="3" name="Obrázek 2"/>
          <p:cNvPicPr>
            <a:picLocks noChangeAspect="1"/>
          </p:cNvPicPr>
          <p:nvPr/>
        </p:nvPicPr>
        <p:blipFill rotWithShape="1">
          <a:blip r:embed="rId2">
            <a:extLst>
              <a:ext uri="{BEBA8EAE-BF5A-486C-A8C5-ECC9F3942E4B}">
                <a14:imgProps xmlns:a14="http://schemas.microsoft.com/office/drawing/2010/main">
                  <a14:imgLayer r:embed="rId3">
                    <a14:imgEffect>
                      <a14:backgroundRemoval t="0" b="98687" l="0" r="100000">
                        <a14:foregroundMark x1="16862" y1="30206" x2="16862" y2="30206"/>
                        <a14:foregroundMark x1="19298" y1="24953" x2="19298" y2="24953"/>
                        <a14:foregroundMark x1="16959" y1="15385" x2="16959" y2="15385"/>
                        <a14:foregroundMark x1="21832" y1="28705" x2="21832" y2="28705"/>
                        <a14:foregroundMark x1="18031" y1="31520" x2="18031" y2="31520"/>
                        <a14:foregroundMark x1="21832" y1="35272" x2="21832" y2="35272"/>
                        <a14:foregroundMark x1="19493" y1="27205" x2="19493" y2="27205"/>
                        <a14:foregroundMark x1="20760" y1="23827" x2="20760" y2="23827"/>
                        <a14:foregroundMark x1="20760" y1="23827" x2="20760" y2="23827"/>
                        <a14:foregroundMark x1="13938" y1="23452" x2="13938" y2="23452"/>
                        <a14:foregroundMark x1="13938" y1="23452" x2="13938" y2="23452"/>
                        <a14:foregroundMark x1="13938" y1="34709" x2="13938" y2="34709"/>
                        <a14:foregroundMark x1="13938" y1="34709" x2="13938" y2="34709"/>
                        <a14:foregroundMark x1="16764" y1="28330" x2="16764" y2="28330"/>
                        <a14:foregroundMark x1="17739" y1="16323" x2="17739" y2="16323"/>
                        <a14:foregroundMark x1="17349" y1="19325" x2="17349" y2="19325"/>
                        <a14:foregroundMark x1="23099" y1="56473" x2="23099" y2="56473"/>
                        <a14:foregroundMark x1="23099" y1="56473" x2="23099" y2="56473"/>
                        <a14:foregroundMark x1="21930" y1="57974" x2="21930" y2="57974"/>
                        <a14:foregroundMark x1="21930" y1="57974" x2="21930" y2="57974"/>
                        <a14:foregroundMark x1="27290" y1="68480" x2="27290" y2="68480"/>
                        <a14:foregroundMark x1="27290" y1="68480" x2="27290" y2="68480"/>
                        <a14:foregroundMark x1="25341" y1="70919" x2="25341" y2="70919"/>
                        <a14:foregroundMark x1="24756" y1="73734" x2="24756" y2="73734"/>
                        <a14:foregroundMark x1="28265" y1="58912" x2="28265" y2="58912"/>
                        <a14:foregroundMark x1="28265" y1="58912" x2="28265" y2="58912"/>
                        <a14:foregroundMark x1="49805" y1="42026" x2="49805" y2="42026"/>
                        <a14:foregroundMark x1="49805" y1="42026" x2="49805" y2="42026"/>
                        <a14:foregroundMark x1="48538" y1="36585" x2="48538" y2="36585"/>
                        <a14:foregroundMark x1="50000" y1="24015" x2="50000" y2="24015"/>
                        <a14:foregroundMark x1="46004" y1="28143" x2="46004" y2="28143"/>
                        <a14:foregroundMark x1="49220" y1="31520" x2="49220" y2="31520"/>
                        <a14:foregroundMark x1="52242" y1="32645" x2="52242" y2="32645"/>
                        <a14:foregroundMark x1="60039" y1="33959" x2="60039" y2="33959"/>
                        <a14:foregroundMark x1="56238" y1="32833" x2="56238" y2="32833"/>
                        <a14:foregroundMark x1="69298" y1="12383" x2="69298" y2="12383"/>
                        <a14:foregroundMark x1="70760" y1="12383" x2="70760" y2="12383"/>
                        <a14:foregroundMark x1="69493" y1="10694" x2="69493" y2="10694"/>
                        <a14:foregroundMark x1="65887" y1="12946" x2="65887" y2="12946"/>
                        <a14:foregroundMark x1="64522" y1="27017" x2="64522" y2="27017"/>
                        <a14:foregroundMark x1="64522" y1="27017" x2="64522" y2="27017"/>
                        <a14:foregroundMark x1="76511" y1="27767" x2="76511" y2="27767"/>
                        <a14:foregroundMark x1="66959" y1="35835" x2="66959" y2="35835"/>
                        <a14:foregroundMark x1="74366" y1="49906" x2="74464" y2="50844"/>
                        <a14:foregroundMark x1="70078" y1="43715" x2="70078" y2="43715"/>
                        <a14:foregroundMark x1="70273" y1="30582" x2="70273" y2="30582"/>
                        <a14:foregroundMark x1="70273" y1="30582" x2="70273" y2="30582"/>
                        <a14:foregroundMark x1="66764" y1="24953" x2="66764" y2="24953"/>
                        <a14:foregroundMark x1="47563" y1="53471" x2="47563" y2="53471"/>
                        <a14:foregroundMark x1="45322" y1="48780" x2="45322" y2="48780"/>
                        <a14:foregroundMark x1="51072" y1="67167" x2="51072" y2="67167"/>
                        <a14:foregroundMark x1="46004" y1="21013" x2="46004" y2="21013"/>
                        <a14:foregroundMark x1="43177" y1="32833" x2="43177" y2="32833"/>
                        <a14:foregroundMark x1="79825" y1="75610" x2="79825" y2="75610"/>
                        <a14:foregroundMark x1="78363" y1="68480" x2="78363" y2="68480"/>
                        <a14:foregroundMark x1="79532" y1="69231" x2="79532" y2="69231"/>
                        <a14:foregroundMark x1="76901" y1="73734" x2="76901" y2="73734"/>
                        <a14:foregroundMark x1="82651" y1="59850" x2="82651" y2="59850"/>
                        <a14:foregroundMark x1="84503" y1="82364" x2="84503" y2="82364"/>
                        <a14:foregroundMark x1="85380" y1="88555" x2="85380" y2="88555"/>
                        <a14:foregroundMark x1="88402" y1="84615" x2="88402" y2="84615"/>
                        <a14:foregroundMark x1="88596" y1="90432" x2="88596" y2="90432"/>
                        <a14:foregroundMark x1="88986" y1="89869" x2="88986" y2="89869"/>
                        <a14:foregroundMark x1="90448" y1="78799" x2="90448" y2="78799"/>
                        <a14:foregroundMark x1="46686" y1="26079" x2="46686" y2="26079"/>
                      </a14:backgroundRemoval>
                    </a14:imgEffect>
                  </a14:imgLayer>
                </a14:imgProps>
              </a:ext>
            </a:extLst>
          </a:blip>
          <a:srcRect l="-17" t="-143" r="-1" b="629"/>
          <a:stretch/>
        </p:blipFill>
        <p:spPr>
          <a:xfrm>
            <a:off x="724874" y="614863"/>
            <a:ext cx="8039985" cy="4155688"/>
          </a:xfrm>
          <a:prstGeom prst="rect">
            <a:avLst/>
          </a:prstGeom>
        </p:spPr>
      </p:pic>
    </p:spTree>
    <p:extLst>
      <p:ext uri="{BB962C8B-B14F-4D97-AF65-F5344CB8AC3E}">
        <p14:creationId xmlns:p14="http://schemas.microsoft.com/office/powerpoint/2010/main" val="2104550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Results</a:t>
            </a:r>
            <a:endParaRPr lang="cs-CZ" dirty="0"/>
          </a:p>
        </p:txBody>
      </p:sp>
      <p:pic>
        <p:nvPicPr>
          <p:cNvPr id="4" name="Zástupný symbol pro obsah 3"/>
          <p:cNvPicPr>
            <a:picLocks noGrp="1" noChangeAspect="1"/>
          </p:cNvPicPr>
          <p:nvPr>
            <p:ph idx="1"/>
          </p:nvPr>
        </p:nvPicPr>
        <p:blipFill>
          <a:blip r:embed="rId2"/>
          <a:stretch>
            <a:fillRect/>
          </a:stretch>
        </p:blipFill>
        <p:spPr>
          <a:xfrm>
            <a:off x="1602363" y="1149350"/>
            <a:ext cx="5939273" cy="3482975"/>
          </a:xfrm>
          <a:prstGeom prst="rect">
            <a:avLst/>
          </a:prstGeom>
        </p:spPr>
      </p:pic>
    </p:spTree>
    <p:extLst>
      <p:ext uri="{BB962C8B-B14F-4D97-AF65-F5344CB8AC3E}">
        <p14:creationId xmlns:p14="http://schemas.microsoft.com/office/powerpoint/2010/main" val="136769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Reasons</a:t>
            </a:r>
            <a:r>
              <a:rPr lang="cs-CZ" dirty="0" smtClean="0"/>
              <a:t> </a:t>
            </a:r>
            <a:r>
              <a:rPr lang="cs-CZ" dirty="0" err="1" smtClean="0"/>
              <a:t>why</a:t>
            </a:r>
            <a:r>
              <a:rPr lang="cs-CZ" dirty="0" smtClean="0"/>
              <a:t> </a:t>
            </a:r>
            <a:r>
              <a:rPr lang="cs-CZ" dirty="0" err="1" smtClean="0"/>
              <a:t>they</a:t>
            </a:r>
            <a:r>
              <a:rPr lang="cs-CZ" dirty="0" smtClean="0"/>
              <a:t> </a:t>
            </a:r>
            <a:r>
              <a:rPr lang="cs-CZ" dirty="0" err="1" smtClean="0"/>
              <a:t>cheated</a:t>
            </a:r>
            <a:endParaRPr lang="cs-CZ" dirty="0"/>
          </a:p>
        </p:txBody>
      </p:sp>
      <p:sp>
        <p:nvSpPr>
          <p:cNvPr id="4" name="Google Shape;563;p33"/>
          <p:cNvSpPr txBox="1">
            <a:spLocks noGrp="1"/>
          </p:cNvSpPr>
          <p:nvPr>
            <p:ph idx="1"/>
          </p:nvPr>
        </p:nvSpPr>
        <p:spPr>
          <a:prstGeom prst="rect">
            <a:avLst/>
          </a:prstGeom>
        </p:spPr>
        <p:txBody>
          <a:bodyPr spcFirstLastPara="1" wrap="square" lIns="91425" tIns="91425" rIns="91425" bIns="91425" anchor="t" anchorCtr="0">
            <a:noAutofit/>
          </a:bodyPr>
          <a:lstStyle/>
          <a:p>
            <a:pPr marL="180000" indent="-180000">
              <a:spcAft>
                <a:spcPts val="1000"/>
              </a:spcAft>
            </a:pPr>
            <a:r>
              <a:rPr lang="cs-CZ" dirty="0" err="1" smtClean="0">
                <a:latin typeface="Lato" panose="020B0604020202020204" charset="0"/>
                <a:cs typeface="Lato" panose="020B0604020202020204" charset="0"/>
              </a:rPr>
              <a:t>Lack</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of</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time</a:t>
            </a:r>
            <a:endParaRPr lang="cs-CZ" dirty="0" smtClean="0">
              <a:latin typeface="Lato" panose="020B0604020202020204" charset="0"/>
              <a:cs typeface="Lato" panose="020B0604020202020204" charset="0"/>
            </a:endParaRPr>
          </a:p>
          <a:p>
            <a:pPr marL="180000" indent="-180000">
              <a:spcAft>
                <a:spcPts val="1000"/>
              </a:spcAft>
            </a:pPr>
            <a:r>
              <a:rPr lang="cs-CZ" dirty="0" err="1" smtClean="0">
                <a:latin typeface="Lato" panose="020B0604020202020204" charset="0"/>
                <a:cs typeface="Lato" panose="020B0604020202020204" charset="0"/>
              </a:rPr>
              <a:t>Too</a:t>
            </a:r>
            <a:r>
              <a:rPr lang="cs-CZ" dirty="0" smtClean="0">
                <a:latin typeface="Lato" panose="020B0604020202020204" charset="0"/>
                <a:cs typeface="Lato" panose="020B0604020202020204" charset="0"/>
              </a:rPr>
              <a:t> many </a:t>
            </a:r>
            <a:r>
              <a:rPr lang="cs-CZ" dirty="0" err="1" smtClean="0">
                <a:latin typeface="Lato" panose="020B0604020202020204" charset="0"/>
                <a:cs typeface="Lato" panose="020B0604020202020204" charset="0"/>
              </a:rPr>
              <a:t>assignments</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due</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at</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the</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same</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time</a:t>
            </a:r>
            <a:endParaRPr lang="cs-CZ" dirty="0" smtClean="0">
              <a:latin typeface="Lato" panose="020B0604020202020204" charset="0"/>
              <a:cs typeface="Lato" panose="020B0604020202020204" charset="0"/>
            </a:endParaRPr>
          </a:p>
          <a:p>
            <a:pPr marL="180000" indent="-180000">
              <a:spcAft>
                <a:spcPts val="1000"/>
              </a:spcAft>
            </a:pPr>
            <a:r>
              <a:rPr lang="cs-CZ" dirty="0" err="1" smtClean="0">
                <a:latin typeface="Lato" panose="020B0604020202020204" charset="0"/>
                <a:cs typeface="Lato" panose="020B0604020202020204" charset="0"/>
              </a:rPr>
              <a:t>Didn‘t</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uderstand</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the</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topic</a:t>
            </a:r>
            <a:endParaRPr lang="cs-CZ" dirty="0" smtClean="0">
              <a:latin typeface="Lato" panose="020B0604020202020204" charset="0"/>
              <a:cs typeface="Lato" panose="020B0604020202020204" charset="0"/>
            </a:endParaRPr>
          </a:p>
          <a:p>
            <a:pPr marL="180000" indent="-180000">
              <a:spcAft>
                <a:spcPts val="1000"/>
              </a:spcAft>
            </a:pPr>
            <a:r>
              <a:rPr lang="cs-CZ" dirty="0" err="1" smtClean="0">
                <a:latin typeface="Lato" panose="020B0604020202020204" charset="0"/>
                <a:cs typeface="Lato" panose="020B0604020202020204" charset="0"/>
              </a:rPr>
              <a:t>Didn‘t</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see</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the</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purpous</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of</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the</a:t>
            </a:r>
            <a:r>
              <a:rPr lang="cs-CZ" dirty="0" smtClean="0">
                <a:latin typeface="Lato" panose="020B0604020202020204" charset="0"/>
                <a:cs typeface="Lato" panose="020B0604020202020204" charset="0"/>
              </a:rPr>
              <a:t> </a:t>
            </a:r>
            <a:r>
              <a:rPr lang="cs-CZ" dirty="0" err="1" smtClean="0">
                <a:latin typeface="Lato" panose="020B0604020202020204" charset="0"/>
                <a:cs typeface="Lato" panose="020B0604020202020204" charset="0"/>
              </a:rPr>
              <a:t>assignment</a:t>
            </a:r>
            <a:endParaRPr lang="cs-CZ" dirty="0" smtClean="0">
              <a:latin typeface="Lato" panose="020B0604020202020204" charset="0"/>
              <a:cs typeface="Lato" panose="020B0604020202020204" charset="0"/>
            </a:endParaRPr>
          </a:p>
          <a:p>
            <a:pPr marL="180000" indent="-180000">
              <a:spcAft>
                <a:spcPts val="1000"/>
              </a:spcAft>
            </a:pPr>
            <a:r>
              <a:rPr lang="cs-CZ" dirty="0" err="1" smtClean="0">
                <a:latin typeface="Lato" panose="020B0604020202020204" charset="0"/>
                <a:cs typeface="Lato" panose="020B0604020202020204" charset="0"/>
              </a:rPr>
              <a:t>Laziness</a:t>
            </a:r>
            <a:endParaRPr lang="cs-CZ" dirty="0" smtClean="0">
              <a:latin typeface="Lato" panose="020B0604020202020204" charset="0"/>
              <a:cs typeface="Lato" panose="020B0604020202020204" charset="0"/>
            </a:endParaRPr>
          </a:p>
          <a:p>
            <a:pPr marL="342900" indent="-342900">
              <a:spcAft>
                <a:spcPts val="1000"/>
              </a:spcAft>
            </a:pPr>
            <a:endParaRPr lang="cs-CZ" dirty="0" smtClean="0"/>
          </a:p>
          <a:p>
            <a:pPr marL="342900" indent="-342900">
              <a:spcAft>
                <a:spcPts val="1000"/>
              </a:spcAft>
            </a:pPr>
            <a:endParaRPr dirty="0"/>
          </a:p>
        </p:txBody>
      </p:sp>
    </p:spTree>
    <p:extLst>
      <p:ext uri="{BB962C8B-B14F-4D97-AF65-F5344CB8AC3E}">
        <p14:creationId xmlns:p14="http://schemas.microsoft.com/office/powerpoint/2010/main" val="172756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3923071" y="1785740"/>
            <a:ext cx="4572000" cy="576064"/>
          </a:xfrm>
        </p:spPr>
        <p:txBody>
          <a:bodyPr>
            <a:noAutofit/>
          </a:bodyPr>
          <a:lstStyle/>
          <a:p>
            <a:r>
              <a:rPr lang="en" dirty="0"/>
              <a:t>How to deal with contract cheating?</a:t>
            </a:r>
            <a:endParaRPr lang="cs-CZ" dirty="0"/>
          </a:p>
        </p:txBody>
      </p:sp>
      <p:sp>
        <p:nvSpPr>
          <p:cNvPr id="3" name="Zástupný symbol pro text 2"/>
          <p:cNvSpPr>
            <a:spLocks noGrp="1"/>
          </p:cNvSpPr>
          <p:nvPr>
            <p:ph type="body" sz="quarter" idx="11"/>
          </p:nvPr>
        </p:nvSpPr>
        <p:spPr>
          <a:xfrm>
            <a:off x="4055807" y="2767386"/>
            <a:ext cx="4572000" cy="288032"/>
          </a:xfrm>
        </p:spPr>
        <p:txBody>
          <a:bodyPr/>
          <a:lstStyle/>
          <a:p>
            <a:r>
              <a:rPr lang="cs-CZ" dirty="0" err="1" smtClean="0"/>
              <a:t>Detection</a:t>
            </a:r>
            <a:r>
              <a:rPr lang="cs-CZ" dirty="0" smtClean="0"/>
              <a:t> and </a:t>
            </a:r>
            <a:r>
              <a:rPr lang="cs-CZ" dirty="0" err="1" smtClean="0"/>
              <a:t>prevetion</a:t>
            </a:r>
            <a:endParaRPr lang="cs-CZ" dirty="0"/>
          </a:p>
        </p:txBody>
      </p:sp>
    </p:spTree>
    <p:extLst>
      <p:ext uri="{BB962C8B-B14F-4D97-AF65-F5344CB8AC3E}">
        <p14:creationId xmlns:p14="http://schemas.microsoft.com/office/powerpoint/2010/main" val="3314545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Who</a:t>
            </a:r>
            <a:r>
              <a:rPr lang="cs-CZ" dirty="0" smtClean="0"/>
              <a:t> </a:t>
            </a:r>
            <a:r>
              <a:rPr lang="cs-CZ" dirty="0" err="1" smtClean="0"/>
              <a:t>can</a:t>
            </a:r>
            <a:r>
              <a:rPr lang="cs-CZ" dirty="0" smtClean="0"/>
              <a:t> </a:t>
            </a:r>
            <a:r>
              <a:rPr lang="cs-CZ" dirty="0" err="1" smtClean="0"/>
              <a:t>help</a:t>
            </a:r>
            <a:r>
              <a:rPr lang="cs-CZ" dirty="0" smtClean="0"/>
              <a:t>?</a:t>
            </a:r>
            <a:endParaRPr lang="cs-CZ" dirty="0"/>
          </a:p>
        </p:txBody>
      </p:sp>
      <p:sp>
        <p:nvSpPr>
          <p:cNvPr id="4" name="Google Shape;598;p38"/>
          <p:cNvSpPr txBox="1">
            <a:spLocks/>
          </p:cNvSpPr>
          <p:nvPr/>
        </p:nvSpPr>
        <p:spPr>
          <a:xfrm>
            <a:off x="628651" y="1588606"/>
            <a:ext cx="4018500" cy="3267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3200" dirty="0" smtClean="0"/>
              <a:t>STUDENTS</a:t>
            </a:r>
          </a:p>
          <a:p>
            <a:pPr marL="0" indent="0" algn="just">
              <a:buFont typeface="Arial" panose="020B0604020202020204" pitchFamily="34" charset="0"/>
              <a:buNone/>
            </a:pPr>
            <a:r>
              <a:rPr lang="en-US" sz="1800" dirty="0" smtClean="0">
                <a:solidFill>
                  <a:schemeClr val="dk1"/>
                </a:solidFill>
                <a:latin typeface="Lato" panose="020B0604020202020204" charset="0"/>
                <a:ea typeface="Roboto Slab"/>
                <a:cs typeface="Lato" panose="020B0604020202020204" charset="0"/>
                <a:sym typeface="Roboto Slab"/>
              </a:rPr>
              <a:t>They can help by </a:t>
            </a:r>
            <a:r>
              <a:rPr lang="en-US" sz="1800" b="1" dirty="0" smtClean="0">
                <a:solidFill>
                  <a:schemeClr val="dk1"/>
                </a:solidFill>
                <a:latin typeface="Lato" panose="020B0604020202020204" charset="0"/>
                <a:ea typeface="Roboto Slab"/>
                <a:cs typeface="Lato" panose="020B0604020202020204" charset="0"/>
                <a:sym typeface="Roboto Slab"/>
              </a:rPr>
              <a:t>getting involved </a:t>
            </a:r>
            <a:r>
              <a:rPr lang="en-US" sz="1800" dirty="0" smtClean="0">
                <a:solidFill>
                  <a:schemeClr val="dk1"/>
                </a:solidFill>
                <a:latin typeface="Lato" panose="020B0604020202020204" charset="0"/>
                <a:ea typeface="Roboto Slab"/>
                <a:cs typeface="Lato" panose="020B0604020202020204" charset="0"/>
                <a:sym typeface="Roboto Slab"/>
              </a:rPr>
              <a:t>in the education effort, being </a:t>
            </a:r>
            <a:r>
              <a:rPr lang="en-US" sz="1800" b="1" dirty="0" smtClean="0">
                <a:solidFill>
                  <a:schemeClr val="dk1"/>
                </a:solidFill>
                <a:latin typeface="Lato" panose="020B0604020202020204" charset="0"/>
                <a:ea typeface="Roboto Slab"/>
                <a:cs typeface="Lato" panose="020B0604020202020204" charset="0"/>
                <a:sym typeface="Roboto Slab"/>
              </a:rPr>
              <a:t>responsible</a:t>
            </a:r>
            <a:r>
              <a:rPr lang="en-US" sz="1800" dirty="0" smtClean="0">
                <a:solidFill>
                  <a:schemeClr val="dk1"/>
                </a:solidFill>
                <a:latin typeface="Lato" panose="020B0604020202020204" charset="0"/>
                <a:ea typeface="Roboto Slab"/>
                <a:cs typeface="Lato" panose="020B0604020202020204" charset="0"/>
                <a:sym typeface="Roboto Slab"/>
              </a:rPr>
              <a:t> for their own work, </a:t>
            </a:r>
            <a:r>
              <a:rPr lang="en-US" sz="1800" b="1" dirty="0" smtClean="0">
                <a:solidFill>
                  <a:schemeClr val="dk1"/>
                </a:solidFill>
                <a:latin typeface="Lato" panose="020B0604020202020204" charset="0"/>
                <a:ea typeface="Roboto Slab"/>
                <a:cs typeface="Lato" panose="020B0604020202020204" charset="0"/>
                <a:sym typeface="Roboto Slab"/>
              </a:rPr>
              <a:t>seeking out help from legitimate sources</a:t>
            </a:r>
            <a:r>
              <a:rPr lang="en-US" sz="1800" dirty="0" smtClean="0">
                <a:solidFill>
                  <a:schemeClr val="dk1"/>
                </a:solidFill>
                <a:latin typeface="Lato" panose="020B0604020202020204" charset="0"/>
                <a:ea typeface="Roboto Slab"/>
                <a:cs typeface="Lato" panose="020B0604020202020204" charset="0"/>
                <a:sym typeface="Roboto Slab"/>
              </a:rPr>
              <a:t> available on their own campuses. </a:t>
            </a:r>
          </a:p>
          <a:p>
            <a:pPr marL="0" indent="0">
              <a:spcAft>
                <a:spcPts val="1000"/>
              </a:spcAft>
              <a:buFont typeface="Arial" panose="020B0604020202020204" pitchFamily="34" charset="0"/>
              <a:buNone/>
            </a:pPr>
            <a:endParaRPr lang="en-US" dirty="0"/>
          </a:p>
        </p:txBody>
      </p:sp>
      <p:pic>
        <p:nvPicPr>
          <p:cNvPr id="5" name="Google Shape;600;p38"/>
          <p:cNvPicPr preferRelativeResize="0"/>
          <p:nvPr/>
        </p:nvPicPr>
        <p:blipFill rotWithShape="1">
          <a:blip r:embed="rId2">
            <a:alphaModFix/>
          </a:blip>
          <a:srcRect l="7110" r="7110"/>
          <a:stretch/>
        </p:blipFill>
        <p:spPr>
          <a:xfrm>
            <a:off x="5917910" y="1668232"/>
            <a:ext cx="3408900" cy="3408900"/>
          </a:xfrm>
          <a:prstGeom prst="ellipse">
            <a:avLst/>
          </a:prstGeom>
          <a:noFill/>
          <a:ln>
            <a:noFill/>
          </a:ln>
        </p:spPr>
      </p:pic>
    </p:spTree>
    <p:extLst>
      <p:ext uri="{BB962C8B-B14F-4D97-AF65-F5344CB8AC3E}">
        <p14:creationId xmlns:p14="http://schemas.microsoft.com/office/powerpoint/2010/main" val="275553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 dirty="0"/>
              <a:t>Outline of the workshop</a:t>
            </a:r>
            <a:endParaRPr lang="cs-CZ" dirty="0"/>
          </a:p>
        </p:txBody>
      </p:sp>
      <p:sp>
        <p:nvSpPr>
          <p:cNvPr id="3" name="Zástupný symbol pro obsah 2"/>
          <p:cNvSpPr>
            <a:spLocks noGrp="1"/>
          </p:cNvSpPr>
          <p:nvPr>
            <p:ph idx="1"/>
          </p:nvPr>
        </p:nvSpPr>
        <p:spPr/>
        <p:txBody>
          <a:bodyPr>
            <a:normAutofit/>
          </a:bodyPr>
          <a:lstStyle/>
          <a:p>
            <a:pPr marL="457200" lvl="0" indent="-419100">
              <a:lnSpc>
                <a:spcPct val="150000"/>
              </a:lnSpc>
              <a:spcBef>
                <a:spcPts val="0"/>
              </a:spcBef>
              <a:buSzPts val="3000"/>
              <a:buFont typeface="Roboto Slab Light"/>
              <a:buAutoNum type="arabicPeriod"/>
            </a:pPr>
            <a:r>
              <a:rPr lang="en-US" sz="2800" dirty="0">
                <a:latin typeface="Roboto Slab Light"/>
                <a:ea typeface="Roboto Slab Light"/>
                <a:cs typeface="Roboto Slab Light"/>
                <a:sym typeface="Roboto Slab Light"/>
              </a:rPr>
              <a:t>Introducing the issue</a:t>
            </a:r>
          </a:p>
          <a:p>
            <a:pPr marL="457200" lvl="0" indent="-419100">
              <a:lnSpc>
                <a:spcPct val="150000"/>
              </a:lnSpc>
              <a:spcBef>
                <a:spcPts val="0"/>
              </a:spcBef>
              <a:buSzPts val="3000"/>
              <a:buFont typeface="Roboto Slab Light"/>
              <a:buAutoNum type="arabicPeriod"/>
            </a:pPr>
            <a:r>
              <a:rPr lang="en-US" sz="2800" dirty="0">
                <a:latin typeface="Roboto Slab Light"/>
                <a:ea typeface="Roboto Slab Light"/>
                <a:cs typeface="Roboto Slab Light"/>
                <a:sym typeface="Roboto Slab Light"/>
              </a:rPr>
              <a:t>Research results</a:t>
            </a:r>
          </a:p>
          <a:p>
            <a:pPr marL="457200" lvl="0" indent="-419100">
              <a:lnSpc>
                <a:spcPct val="150000"/>
              </a:lnSpc>
              <a:spcBef>
                <a:spcPts val="0"/>
              </a:spcBef>
              <a:buSzPts val="3000"/>
              <a:buFont typeface="Roboto Slab Light"/>
              <a:buAutoNum type="arabicPeriod"/>
            </a:pPr>
            <a:r>
              <a:rPr lang="en-US" sz="2800" dirty="0">
                <a:latin typeface="Roboto Slab Light"/>
                <a:ea typeface="Roboto Slab Light"/>
                <a:cs typeface="Roboto Slab Light"/>
                <a:sym typeface="Roboto Slab Light"/>
              </a:rPr>
              <a:t>How to deal with contract cheating</a:t>
            </a:r>
          </a:p>
          <a:p>
            <a:pPr lvl="1"/>
            <a:r>
              <a:rPr lang="cs-CZ" sz="2800" dirty="0" err="1" smtClean="0"/>
              <a:t>Prevention</a:t>
            </a:r>
            <a:r>
              <a:rPr lang="cs-CZ" sz="2800" dirty="0" smtClean="0"/>
              <a:t> and </a:t>
            </a:r>
            <a:r>
              <a:rPr lang="cs-CZ" sz="2800" dirty="0" err="1" smtClean="0"/>
              <a:t>detection</a:t>
            </a:r>
            <a:endParaRPr lang="cs-CZ" sz="2800" dirty="0"/>
          </a:p>
        </p:txBody>
      </p:sp>
    </p:spTree>
    <p:extLst>
      <p:ext uri="{BB962C8B-B14F-4D97-AF65-F5344CB8AC3E}">
        <p14:creationId xmlns:p14="http://schemas.microsoft.com/office/powerpoint/2010/main" val="359953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Who</a:t>
            </a:r>
            <a:r>
              <a:rPr lang="cs-CZ" dirty="0"/>
              <a:t> </a:t>
            </a:r>
            <a:r>
              <a:rPr lang="cs-CZ" dirty="0" err="1"/>
              <a:t>can</a:t>
            </a:r>
            <a:r>
              <a:rPr lang="cs-CZ" dirty="0"/>
              <a:t> </a:t>
            </a:r>
            <a:r>
              <a:rPr lang="cs-CZ" dirty="0" err="1"/>
              <a:t>help</a:t>
            </a:r>
            <a:r>
              <a:rPr lang="cs-CZ" dirty="0"/>
              <a:t>?</a:t>
            </a:r>
          </a:p>
        </p:txBody>
      </p:sp>
      <p:sp>
        <p:nvSpPr>
          <p:cNvPr id="3" name="Google Shape;590;p37"/>
          <p:cNvSpPr txBox="1">
            <a:spLocks/>
          </p:cNvSpPr>
          <p:nvPr/>
        </p:nvSpPr>
        <p:spPr>
          <a:xfrm>
            <a:off x="628650" y="1536987"/>
            <a:ext cx="4018500" cy="32673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3200" dirty="0" smtClean="0"/>
              <a:t>PARENTS</a:t>
            </a:r>
          </a:p>
          <a:p>
            <a:pPr marL="0" indent="0" algn="just">
              <a:spcAft>
                <a:spcPts val="1000"/>
              </a:spcAft>
              <a:buFont typeface="Arial" panose="020B0604020202020204" pitchFamily="34" charset="0"/>
              <a:buNone/>
            </a:pPr>
            <a:r>
              <a:rPr lang="en-US" sz="1800" dirty="0" smtClean="0">
                <a:solidFill>
                  <a:schemeClr val="dk1"/>
                </a:solidFill>
                <a:latin typeface="Lato" panose="020B0604020202020204" charset="0"/>
                <a:ea typeface="Roboto Slab"/>
                <a:cs typeface="Lato" panose="020B0604020202020204" charset="0"/>
                <a:sym typeface="Roboto Slab"/>
              </a:rPr>
              <a:t>They must </a:t>
            </a:r>
            <a:r>
              <a:rPr lang="en-US" sz="1800" b="1" dirty="0" smtClean="0">
                <a:solidFill>
                  <a:schemeClr val="dk1"/>
                </a:solidFill>
                <a:latin typeface="Lato" panose="020B0604020202020204" charset="0"/>
                <a:ea typeface="Roboto Slab"/>
                <a:cs typeface="Lato" panose="020B0604020202020204" charset="0"/>
                <a:sym typeface="Roboto Slab"/>
              </a:rPr>
              <a:t>instill</a:t>
            </a:r>
            <a:r>
              <a:rPr lang="en-US" sz="1800" dirty="0" smtClean="0">
                <a:solidFill>
                  <a:schemeClr val="dk1"/>
                </a:solidFill>
                <a:latin typeface="Lato" panose="020B0604020202020204" charset="0"/>
                <a:ea typeface="Roboto Slab"/>
                <a:cs typeface="Lato" panose="020B0604020202020204" charset="0"/>
                <a:sym typeface="Roboto Slab"/>
              </a:rPr>
              <a:t> in their students </a:t>
            </a:r>
            <a:r>
              <a:rPr lang="en-US" sz="1800" b="1" dirty="0" smtClean="0">
                <a:solidFill>
                  <a:schemeClr val="dk1"/>
                </a:solidFill>
                <a:latin typeface="Lato" panose="020B0604020202020204" charset="0"/>
                <a:ea typeface="Roboto Slab"/>
                <a:cs typeface="Lato" panose="020B0604020202020204" charset="0"/>
                <a:sym typeface="Roboto Slab"/>
              </a:rPr>
              <a:t>the real purpose and value of education </a:t>
            </a:r>
            <a:r>
              <a:rPr lang="en-US" sz="1800" dirty="0" smtClean="0">
                <a:solidFill>
                  <a:schemeClr val="dk1"/>
                </a:solidFill>
                <a:latin typeface="Lato" panose="020B0604020202020204" charset="0"/>
                <a:ea typeface="Roboto Slab"/>
                <a:cs typeface="Lato" panose="020B0604020202020204" charset="0"/>
                <a:sym typeface="Roboto Slab"/>
              </a:rPr>
              <a:t>and when talking to their students, ask them the right  questions that focus on the value and coach the students in the right direction. NO PUSHING or PUNISHING.</a:t>
            </a:r>
            <a:endParaRPr lang="en-US" sz="1800" dirty="0">
              <a:latin typeface="Lato" panose="020B0604020202020204" charset="0"/>
              <a:ea typeface="Roboto Slab Light"/>
              <a:cs typeface="Lato" panose="020B0604020202020204" charset="0"/>
              <a:sym typeface="Roboto Slab Light"/>
            </a:endParaRPr>
          </a:p>
        </p:txBody>
      </p:sp>
      <p:pic>
        <p:nvPicPr>
          <p:cNvPr id="4" name="Google Shape;592;p37"/>
          <p:cNvPicPr preferRelativeResize="0"/>
          <p:nvPr/>
        </p:nvPicPr>
        <p:blipFill rotWithShape="1">
          <a:blip r:embed="rId2">
            <a:alphaModFix/>
          </a:blip>
          <a:srcRect l="9049" r="9049"/>
          <a:stretch/>
        </p:blipFill>
        <p:spPr>
          <a:xfrm>
            <a:off x="5832987" y="1666568"/>
            <a:ext cx="3458662" cy="3388442"/>
          </a:xfrm>
          <a:prstGeom prst="ellipse">
            <a:avLst/>
          </a:prstGeom>
          <a:noFill/>
          <a:ln>
            <a:noFill/>
          </a:ln>
        </p:spPr>
      </p:pic>
    </p:spTree>
    <p:extLst>
      <p:ext uri="{BB962C8B-B14F-4D97-AF65-F5344CB8AC3E}">
        <p14:creationId xmlns:p14="http://schemas.microsoft.com/office/powerpoint/2010/main" val="76765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Who</a:t>
            </a:r>
            <a:r>
              <a:rPr lang="cs-CZ" dirty="0"/>
              <a:t> </a:t>
            </a:r>
            <a:r>
              <a:rPr lang="cs-CZ" dirty="0" err="1"/>
              <a:t>can</a:t>
            </a:r>
            <a:r>
              <a:rPr lang="cs-CZ" dirty="0"/>
              <a:t> </a:t>
            </a:r>
            <a:r>
              <a:rPr lang="cs-CZ" dirty="0" err="1"/>
              <a:t>help</a:t>
            </a:r>
            <a:r>
              <a:rPr lang="cs-CZ" dirty="0"/>
              <a:t>?</a:t>
            </a:r>
          </a:p>
        </p:txBody>
      </p:sp>
      <p:sp>
        <p:nvSpPr>
          <p:cNvPr id="3" name="Google Shape;606;p39"/>
          <p:cNvSpPr txBox="1">
            <a:spLocks/>
          </p:cNvSpPr>
          <p:nvPr/>
        </p:nvSpPr>
        <p:spPr>
          <a:xfrm>
            <a:off x="628650" y="1371600"/>
            <a:ext cx="4124051" cy="37719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smtClean="0"/>
              <a:t>FACULTY, TEACHERS AND INSTITUTIONAL STAFF</a:t>
            </a:r>
          </a:p>
          <a:p>
            <a:pPr marL="0" indent="0" algn="just">
              <a:buFont typeface="Arial" panose="020B0604020202020204" pitchFamily="34" charset="0"/>
              <a:buNone/>
            </a:pPr>
            <a:r>
              <a:rPr lang="en-US" sz="1800" dirty="0" smtClean="0">
                <a:solidFill>
                  <a:schemeClr val="dk1"/>
                </a:solidFill>
                <a:latin typeface="Lato" panose="020B0604020202020204" charset="0"/>
                <a:ea typeface="Roboto Slab"/>
                <a:cs typeface="Lato" panose="020B0604020202020204" charset="0"/>
                <a:sym typeface="Roboto Slab"/>
              </a:rPr>
              <a:t>They can help by discussing academic integrity with their students, creating meaningful assessments, providing students with academic coaching, mentoring and tutoring, as well as opportunities to develop their writing, study, and time management skills.</a:t>
            </a:r>
          </a:p>
          <a:p>
            <a:pPr marL="457200" indent="0" algn="just">
              <a:buFont typeface="Arial" panose="020B0604020202020204" pitchFamily="34" charset="0"/>
              <a:buNone/>
            </a:pPr>
            <a:endParaRPr lang="en-US" sz="1300" dirty="0" smtClean="0">
              <a:solidFill>
                <a:schemeClr val="dk1"/>
              </a:solidFill>
              <a:latin typeface="Arial"/>
              <a:ea typeface="Arial"/>
              <a:cs typeface="Arial"/>
              <a:sym typeface="Arial"/>
            </a:endParaRPr>
          </a:p>
          <a:p>
            <a:pPr marL="0" indent="0">
              <a:spcAft>
                <a:spcPts val="1000"/>
              </a:spcAft>
              <a:buFont typeface="Arial" panose="020B0604020202020204" pitchFamily="34" charset="0"/>
              <a:buNone/>
            </a:pPr>
            <a:endParaRPr lang="en-US" dirty="0"/>
          </a:p>
        </p:txBody>
      </p:sp>
      <p:pic>
        <p:nvPicPr>
          <p:cNvPr id="4" name="Google Shape;608;p39"/>
          <p:cNvPicPr preferRelativeResize="0"/>
          <p:nvPr/>
        </p:nvPicPr>
        <p:blipFill rotWithShape="1">
          <a:blip r:embed="rId2">
            <a:alphaModFix/>
          </a:blip>
          <a:srcRect l="16758" r="16765"/>
          <a:stretch/>
        </p:blipFill>
        <p:spPr>
          <a:xfrm>
            <a:off x="5735100" y="1734600"/>
            <a:ext cx="3408900" cy="3408900"/>
          </a:xfrm>
          <a:prstGeom prst="ellipse">
            <a:avLst/>
          </a:prstGeom>
          <a:noFill/>
          <a:ln>
            <a:noFill/>
          </a:ln>
        </p:spPr>
      </p:pic>
    </p:spTree>
    <p:extLst>
      <p:ext uri="{BB962C8B-B14F-4D97-AF65-F5344CB8AC3E}">
        <p14:creationId xmlns:p14="http://schemas.microsoft.com/office/powerpoint/2010/main" val="2253715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Who</a:t>
            </a:r>
            <a:r>
              <a:rPr lang="cs-CZ" dirty="0"/>
              <a:t> </a:t>
            </a:r>
            <a:r>
              <a:rPr lang="cs-CZ" dirty="0" err="1"/>
              <a:t>can</a:t>
            </a:r>
            <a:r>
              <a:rPr lang="cs-CZ" dirty="0"/>
              <a:t> </a:t>
            </a:r>
            <a:r>
              <a:rPr lang="cs-CZ" dirty="0" err="1"/>
              <a:t>help</a:t>
            </a:r>
            <a:r>
              <a:rPr lang="cs-CZ" dirty="0"/>
              <a:t>?</a:t>
            </a:r>
          </a:p>
        </p:txBody>
      </p:sp>
      <p:sp>
        <p:nvSpPr>
          <p:cNvPr id="3" name="Google Shape;614;p40"/>
          <p:cNvSpPr txBox="1">
            <a:spLocks/>
          </p:cNvSpPr>
          <p:nvPr/>
        </p:nvSpPr>
        <p:spPr>
          <a:xfrm>
            <a:off x="628650" y="1718750"/>
            <a:ext cx="3771894" cy="31887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smtClean="0"/>
              <a:t>INSTITUTIONAL LEADERSHIP OR MANAGEMENT</a:t>
            </a:r>
          </a:p>
          <a:p>
            <a:pPr marL="0" indent="0" algn="just">
              <a:buFont typeface="Arial" panose="020B0604020202020204" pitchFamily="34" charset="0"/>
              <a:buNone/>
            </a:pPr>
            <a:r>
              <a:rPr lang="en-US" sz="1800" dirty="0" smtClean="0">
                <a:solidFill>
                  <a:schemeClr val="dk1"/>
                </a:solidFill>
                <a:latin typeface="Lato" panose="020B0604020202020204" charset="0"/>
                <a:ea typeface="Roboto Slab"/>
                <a:cs typeface="Lato" panose="020B0604020202020204" charset="0"/>
                <a:sym typeface="Roboto Slab"/>
              </a:rPr>
              <a:t>They must make integrity and ethics a core aspect of the strategic plan and also strongly support quality teaching and learning.</a:t>
            </a:r>
            <a:endParaRPr lang="en-US" sz="1800" dirty="0">
              <a:solidFill>
                <a:schemeClr val="dk1"/>
              </a:solidFill>
              <a:latin typeface="Lato" panose="020B0604020202020204" charset="0"/>
              <a:ea typeface="Arial"/>
              <a:cs typeface="Lato" panose="020B0604020202020204" charset="0"/>
              <a:sym typeface="Arial"/>
            </a:endParaRPr>
          </a:p>
        </p:txBody>
      </p:sp>
      <p:pic>
        <p:nvPicPr>
          <p:cNvPr id="4" name="Google Shape;616;p40"/>
          <p:cNvPicPr preferRelativeResize="0"/>
          <p:nvPr/>
        </p:nvPicPr>
        <p:blipFill rotWithShape="1">
          <a:blip r:embed="rId2">
            <a:alphaModFix/>
          </a:blip>
          <a:srcRect l="16622" r="16622"/>
          <a:stretch/>
        </p:blipFill>
        <p:spPr>
          <a:xfrm>
            <a:off x="5764597" y="1661394"/>
            <a:ext cx="3408900" cy="3408900"/>
          </a:xfrm>
          <a:prstGeom prst="ellipse">
            <a:avLst/>
          </a:prstGeom>
          <a:noFill/>
          <a:ln>
            <a:noFill/>
          </a:ln>
        </p:spPr>
      </p:pic>
    </p:spTree>
    <p:extLst>
      <p:ext uri="{BB962C8B-B14F-4D97-AF65-F5344CB8AC3E}">
        <p14:creationId xmlns:p14="http://schemas.microsoft.com/office/powerpoint/2010/main" val="2002363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Who</a:t>
            </a:r>
            <a:r>
              <a:rPr lang="cs-CZ" dirty="0" smtClean="0"/>
              <a:t> </a:t>
            </a:r>
            <a:r>
              <a:rPr lang="cs-CZ" dirty="0" err="1" smtClean="0"/>
              <a:t>can</a:t>
            </a:r>
            <a:r>
              <a:rPr lang="cs-CZ" dirty="0" smtClean="0"/>
              <a:t> </a:t>
            </a:r>
            <a:r>
              <a:rPr lang="cs-CZ" dirty="0" err="1" smtClean="0"/>
              <a:t>help</a:t>
            </a:r>
            <a:r>
              <a:rPr lang="cs-CZ" dirty="0" smtClean="0"/>
              <a:t>?</a:t>
            </a:r>
            <a:endParaRPr lang="cs-CZ" dirty="0"/>
          </a:p>
        </p:txBody>
      </p:sp>
      <p:sp>
        <p:nvSpPr>
          <p:cNvPr id="3" name="Google Shape;622;p41"/>
          <p:cNvSpPr txBox="1">
            <a:spLocks/>
          </p:cNvSpPr>
          <p:nvPr/>
        </p:nvSpPr>
        <p:spPr>
          <a:xfrm>
            <a:off x="628650" y="1764294"/>
            <a:ext cx="3743125" cy="32673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smtClean="0"/>
              <a:t>POLITICIANS/LEGISLATORS</a:t>
            </a:r>
            <a:endParaRPr lang="en-US" sz="1500" dirty="0" smtClean="0">
              <a:solidFill>
                <a:schemeClr val="dk1"/>
              </a:solidFill>
              <a:latin typeface="Arial"/>
              <a:ea typeface="Arial"/>
              <a:cs typeface="Arial"/>
              <a:sym typeface="Arial"/>
            </a:endParaRPr>
          </a:p>
          <a:p>
            <a:pPr marL="0" indent="0" algn="just">
              <a:buFont typeface="Arial" panose="020B0604020202020204" pitchFamily="34" charset="0"/>
              <a:buNone/>
            </a:pPr>
            <a:r>
              <a:rPr lang="en-US" sz="1800" dirty="0" smtClean="0">
                <a:solidFill>
                  <a:schemeClr val="dk1"/>
                </a:solidFill>
                <a:latin typeface="Lato" panose="020B0604020202020204" charset="0"/>
                <a:ea typeface="Roboto Slab"/>
                <a:cs typeface="Lato" panose="020B0604020202020204" charset="0"/>
                <a:sym typeface="Roboto Slab"/>
              </a:rPr>
              <a:t>They can make contract cheating illegal so that providers cannot operate in their district. Only New Zealand and 17 U.S. states have prohibitions against contract cheating.</a:t>
            </a:r>
          </a:p>
          <a:p>
            <a:pPr marL="457200" indent="0">
              <a:buFont typeface="Arial" panose="020B0604020202020204" pitchFamily="34" charset="0"/>
              <a:buNone/>
            </a:pPr>
            <a:endParaRPr lang="en-US" sz="1300" dirty="0" smtClean="0">
              <a:solidFill>
                <a:schemeClr val="dk1"/>
              </a:solidFill>
              <a:latin typeface="Arial"/>
              <a:ea typeface="Arial"/>
              <a:cs typeface="Arial"/>
              <a:sym typeface="Arial"/>
            </a:endParaRPr>
          </a:p>
          <a:p>
            <a:pPr marL="457200" indent="0">
              <a:spcAft>
                <a:spcPts val="1000"/>
              </a:spcAft>
              <a:buFont typeface="Arial" panose="020B0604020202020204" pitchFamily="34" charset="0"/>
              <a:buNone/>
            </a:pPr>
            <a:endParaRPr lang="en-US" sz="1300" dirty="0">
              <a:solidFill>
                <a:schemeClr val="dk1"/>
              </a:solidFill>
              <a:latin typeface="Arial"/>
              <a:ea typeface="Arial"/>
              <a:cs typeface="Arial"/>
              <a:sym typeface="Arial"/>
            </a:endParaRPr>
          </a:p>
        </p:txBody>
      </p:sp>
      <p:pic>
        <p:nvPicPr>
          <p:cNvPr id="4" name="Google Shape;624;p41"/>
          <p:cNvPicPr preferRelativeResize="0"/>
          <p:nvPr/>
        </p:nvPicPr>
        <p:blipFill rotWithShape="1">
          <a:blip r:embed="rId2">
            <a:alphaModFix/>
          </a:blip>
          <a:srcRect l="22234" r="22234"/>
          <a:stretch/>
        </p:blipFill>
        <p:spPr>
          <a:xfrm>
            <a:off x="5735100" y="1693494"/>
            <a:ext cx="3408900" cy="3408900"/>
          </a:xfrm>
          <a:prstGeom prst="ellipse">
            <a:avLst/>
          </a:prstGeom>
          <a:noFill/>
          <a:ln>
            <a:noFill/>
          </a:ln>
        </p:spPr>
      </p:pic>
    </p:spTree>
    <p:extLst>
      <p:ext uri="{BB962C8B-B14F-4D97-AF65-F5344CB8AC3E}">
        <p14:creationId xmlns:p14="http://schemas.microsoft.com/office/powerpoint/2010/main" val="1767275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normAutofit lnSpcReduction="10000"/>
          </a:bodyPr>
          <a:lstStyle/>
          <a:p>
            <a:r>
              <a:rPr lang="en" dirty="0"/>
              <a:t>How to deal with contract cheating?</a:t>
            </a:r>
            <a:endParaRPr lang="cs-CZ" dirty="0"/>
          </a:p>
        </p:txBody>
      </p:sp>
      <p:sp>
        <p:nvSpPr>
          <p:cNvPr id="3" name="Zástupný symbol pro text 2"/>
          <p:cNvSpPr>
            <a:spLocks noGrp="1"/>
          </p:cNvSpPr>
          <p:nvPr>
            <p:ph type="body" sz="quarter" idx="11"/>
          </p:nvPr>
        </p:nvSpPr>
        <p:spPr/>
        <p:txBody>
          <a:bodyPr>
            <a:noAutofit/>
          </a:bodyPr>
          <a:lstStyle/>
          <a:p>
            <a:r>
              <a:rPr lang="cs-CZ" sz="1800" dirty="0" err="1" smtClean="0"/>
              <a:t>If</a:t>
            </a:r>
            <a:r>
              <a:rPr lang="cs-CZ" sz="1800" dirty="0" smtClean="0"/>
              <a:t> </a:t>
            </a:r>
            <a:r>
              <a:rPr lang="cs-CZ" sz="1800" dirty="0" err="1" smtClean="0"/>
              <a:t>you</a:t>
            </a:r>
            <a:r>
              <a:rPr lang="cs-CZ" sz="1800" dirty="0" smtClean="0"/>
              <a:t> are student!</a:t>
            </a:r>
            <a:endParaRPr lang="cs-CZ" sz="1800" dirty="0"/>
          </a:p>
        </p:txBody>
      </p:sp>
      <p:pic>
        <p:nvPicPr>
          <p:cNvPr id="4" name="Google Shape;644;p44"/>
          <p:cNvPicPr preferRelativeResize="0"/>
          <p:nvPr/>
        </p:nvPicPr>
        <p:blipFill rotWithShape="1">
          <a:blip r:embed="rId2">
            <a:alphaModFix/>
          </a:blip>
          <a:srcRect l="16666" r="16666"/>
          <a:stretch/>
        </p:blipFill>
        <p:spPr>
          <a:xfrm>
            <a:off x="3012034" y="254216"/>
            <a:ext cx="2782500" cy="2782500"/>
          </a:xfrm>
          <a:prstGeom prst="ellipse">
            <a:avLst/>
          </a:prstGeom>
          <a:noFill/>
          <a:ln>
            <a:noFill/>
          </a:ln>
        </p:spPr>
      </p:pic>
    </p:spTree>
    <p:extLst>
      <p:ext uri="{BB962C8B-B14F-4D97-AF65-F5344CB8AC3E}">
        <p14:creationId xmlns:p14="http://schemas.microsoft.com/office/powerpoint/2010/main" val="2906442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1" y="517193"/>
            <a:ext cx="6627556" cy="835537"/>
          </a:xfrm>
        </p:spPr>
        <p:txBody>
          <a:bodyPr>
            <a:normAutofit fontScale="90000"/>
          </a:bodyPr>
          <a:lstStyle/>
          <a:p>
            <a:pPr lvl="0"/>
            <a:r>
              <a:rPr lang="en-US" b="1" dirty="0"/>
              <a:t>Don’t cheat, be honest and support integrity</a:t>
            </a:r>
            <a:br>
              <a:rPr lang="en-US" b="1" dirty="0"/>
            </a:br>
            <a:endParaRPr lang="cs-CZ" dirty="0"/>
          </a:p>
        </p:txBody>
      </p:sp>
      <p:sp>
        <p:nvSpPr>
          <p:cNvPr id="3" name="Zástupný symbol pro obsah 2"/>
          <p:cNvSpPr>
            <a:spLocks noGrp="1"/>
          </p:cNvSpPr>
          <p:nvPr>
            <p:ph idx="1"/>
          </p:nvPr>
        </p:nvSpPr>
        <p:spPr>
          <a:xfrm>
            <a:off x="628650" y="1482213"/>
            <a:ext cx="7886700" cy="3150510"/>
          </a:xfrm>
        </p:spPr>
        <p:txBody>
          <a:bodyPr>
            <a:normAutofit fontScale="92500" lnSpcReduction="10000"/>
          </a:bodyPr>
          <a:lstStyle/>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Basically </a:t>
            </a:r>
            <a:r>
              <a:rPr lang="en-US" b="1" dirty="0">
                <a:latin typeface="Lato" panose="020B0604020202020204" charset="0"/>
                <a:ea typeface="Roboto Slab"/>
                <a:cs typeface="Lato" panose="020B0604020202020204" charset="0"/>
                <a:sym typeface="Roboto Slab"/>
              </a:rPr>
              <a:t>don’t cheat</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Be </a:t>
            </a:r>
            <a:r>
              <a:rPr lang="en-US" b="1" dirty="0">
                <a:latin typeface="Lato" panose="020B0604020202020204" charset="0"/>
                <a:ea typeface="Roboto Slab"/>
                <a:cs typeface="Lato" panose="020B0604020202020204" charset="0"/>
                <a:sym typeface="Roboto Slab"/>
              </a:rPr>
              <a:t>honest</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Remember, that you came to the university to </a:t>
            </a:r>
            <a:r>
              <a:rPr lang="en-US" b="1" dirty="0">
                <a:latin typeface="Lato" panose="020B0604020202020204" charset="0"/>
                <a:ea typeface="Roboto Slab"/>
                <a:cs typeface="Lato" panose="020B0604020202020204" charset="0"/>
                <a:sym typeface="Roboto Slab"/>
              </a:rPr>
              <a:t>get KNOWLEDGE not only the degree</a:t>
            </a:r>
          </a:p>
          <a:p>
            <a:pPr marL="457200" lvl="0" indent="-342900">
              <a:spcBef>
                <a:spcPts val="0"/>
              </a:spcBef>
              <a:buSzPts val="1800"/>
              <a:buFont typeface="Roboto Slab"/>
              <a:buChar char="●"/>
            </a:pPr>
            <a:r>
              <a:rPr lang="en-US" b="1" dirty="0">
                <a:latin typeface="Lato" panose="020B0604020202020204" charset="0"/>
                <a:ea typeface="Roboto Slab"/>
                <a:cs typeface="Lato" panose="020B0604020202020204" charset="0"/>
                <a:sym typeface="Roboto Slab"/>
              </a:rPr>
              <a:t>Share this attitude with</a:t>
            </a:r>
            <a:r>
              <a:rPr lang="en-US" dirty="0">
                <a:latin typeface="Lato" panose="020B0604020202020204" charset="0"/>
                <a:ea typeface="Roboto Slab"/>
                <a:cs typeface="Lato" panose="020B0604020202020204" charset="0"/>
                <a:sym typeface="Roboto Slab"/>
              </a:rPr>
              <a:t> your classmates and other students</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In case you know that someone behave dishonestly, you should aware (convince) that person that it is not the right way</a:t>
            </a:r>
          </a:p>
          <a:p>
            <a:pPr marL="457200" lvl="0" indent="-342900">
              <a:spcBef>
                <a:spcPts val="0"/>
              </a:spcBef>
              <a:buSzPts val="1800"/>
              <a:buFont typeface="Roboto Slab"/>
              <a:buChar char="●"/>
            </a:pPr>
            <a:r>
              <a:rPr lang="en-US" b="1" dirty="0">
                <a:latin typeface="Lato" panose="020B0604020202020204" charset="0"/>
                <a:ea typeface="Roboto Slab"/>
                <a:cs typeface="Lato" panose="020B0604020202020204" charset="0"/>
                <a:sym typeface="Roboto Slab"/>
              </a:rPr>
              <a:t>Report</a:t>
            </a:r>
            <a:r>
              <a:rPr lang="en-US" dirty="0">
                <a:latin typeface="Lato" panose="020B0604020202020204" charset="0"/>
                <a:ea typeface="Roboto Slab"/>
                <a:cs typeface="Lato" panose="020B0604020202020204" charset="0"/>
                <a:sym typeface="Roboto Slab"/>
              </a:rPr>
              <a:t> unethical behavior to relevant teachers/ institutions/ officers</a:t>
            </a:r>
          </a:p>
          <a:p>
            <a:endParaRPr lang="cs-CZ" dirty="0"/>
          </a:p>
        </p:txBody>
      </p:sp>
    </p:spTree>
    <p:extLst>
      <p:ext uri="{BB962C8B-B14F-4D97-AF65-F5344CB8AC3E}">
        <p14:creationId xmlns:p14="http://schemas.microsoft.com/office/powerpoint/2010/main" val="1108463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normAutofit lnSpcReduction="10000"/>
          </a:bodyPr>
          <a:lstStyle/>
          <a:p>
            <a:r>
              <a:rPr lang="en" dirty="0"/>
              <a:t>How to deal with contract cheating?</a:t>
            </a:r>
            <a:endParaRPr lang="cs-CZ" dirty="0"/>
          </a:p>
        </p:txBody>
      </p:sp>
      <p:sp>
        <p:nvSpPr>
          <p:cNvPr id="3" name="Zástupný symbol pro text 2"/>
          <p:cNvSpPr>
            <a:spLocks noGrp="1"/>
          </p:cNvSpPr>
          <p:nvPr>
            <p:ph type="body" sz="quarter" idx="11"/>
          </p:nvPr>
        </p:nvSpPr>
        <p:spPr/>
        <p:txBody>
          <a:bodyPr>
            <a:noAutofit/>
          </a:bodyPr>
          <a:lstStyle/>
          <a:p>
            <a:r>
              <a:rPr lang="cs-CZ" sz="1800" dirty="0" err="1" smtClean="0"/>
              <a:t>If</a:t>
            </a:r>
            <a:r>
              <a:rPr lang="cs-CZ" sz="1800" dirty="0" smtClean="0"/>
              <a:t> </a:t>
            </a:r>
            <a:r>
              <a:rPr lang="cs-CZ" sz="1800" dirty="0" err="1" smtClean="0"/>
              <a:t>you</a:t>
            </a:r>
            <a:r>
              <a:rPr lang="cs-CZ" sz="1800" dirty="0" smtClean="0"/>
              <a:t> are </a:t>
            </a:r>
            <a:r>
              <a:rPr lang="cs-CZ" sz="1800" dirty="0" err="1" smtClean="0"/>
              <a:t>teacher</a:t>
            </a:r>
            <a:r>
              <a:rPr lang="cs-CZ" sz="1800" dirty="0"/>
              <a:t>!</a:t>
            </a:r>
          </a:p>
        </p:txBody>
      </p:sp>
      <p:pic>
        <p:nvPicPr>
          <p:cNvPr id="5" name="Google Shape;660;p46"/>
          <p:cNvPicPr preferRelativeResize="0"/>
          <p:nvPr/>
        </p:nvPicPr>
        <p:blipFill rotWithShape="1">
          <a:blip r:embed="rId2">
            <a:alphaModFix/>
          </a:blip>
          <a:srcRect t="2803" b="2812"/>
          <a:stretch/>
        </p:blipFill>
        <p:spPr>
          <a:xfrm>
            <a:off x="3180602" y="401700"/>
            <a:ext cx="2782500" cy="2782500"/>
          </a:xfrm>
          <a:prstGeom prst="ellipse">
            <a:avLst/>
          </a:prstGeom>
          <a:noFill/>
          <a:ln>
            <a:noFill/>
          </a:ln>
        </p:spPr>
      </p:pic>
    </p:spTree>
    <p:extLst>
      <p:ext uri="{BB962C8B-B14F-4D97-AF65-F5344CB8AC3E}">
        <p14:creationId xmlns:p14="http://schemas.microsoft.com/office/powerpoint/2010/main" val="869455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cs-CZ" dirty="0" err="1"/>
              <a:t>Designing</a:t>
            </a:r>
            <a:r>
              <a:rPr lang="cs-CZ" dirty="0"/>
              <a:t> </a:t>
            </a:r>
            <a:r>
              <a:rPr lang="cs-CZ" dirty="0" err="1"/>
              <a:t>assessments</a:t>
            </a:r>
            <a:r>
              <a:rPr lang="cs-CZ" dirty="0"/>
              <a:t> - </a:t>
            </a:r>
            <a:r>
              <a:rPr lang="cs-CZ" u="sng" dirty="0" err="1"/>
              <a:t>Prevention</a:t>
            </a:r>
            <a:r>
              <a:rPr lang="cs-CZ" u="sng" dirty="0"/>
              <a:t/>
            </a:r>
            <a:br>
              <a:rPr lang="cs-CZ" u="sng" dirty="0"/>
            </a:br>
            <a:endParaRPr lang="cs-CZ" dirty="0"/>
          </a:p>
        </p:txBody>
      </p:sp>
      <p:sp>
        <p:nvSpPr>
          <p:cNvPr id="3" name="Zástupný symbol pro obsah 2"/>
          <p:cNvSpPr>
            <a:spLocks noGrp="1"/>
          </p:cNvSpPr>
          <p:nvPr>
            <p:ph idx="1"/>
          </p:nvPr>
        </p:nvSpPr>
        <p:spPr/>
        <p:txBody>
          <a:bodyPr/>
          <a:lstStyle/>
          <a:p>
            <a:pPr marL="457200" lvl="0" indent="-342900">
              <a:lnSpc>
                <a:spcPct val="115000"/>
              </a:lnSpc>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Require multiple drafts</a:t>
            </a:r>
          </a:p>
          <a:p>
            <a:pPr marL="457200" lvl="0" indent="-342900">
              <a:lnSpc>
                <a:spcPct val="115000"/>
              </a:lnSpc>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Use in-class </a:t>
            </a:r>
            <a:r>
              <a:rPr lang="en-US" dirty="0" err="1">
                <a:latin typeface="Lato" panose="020B0604020202020204" charset="0"/>
                <a:ea typeface="Roboto Slab"/>
                <a:cs typeface="Lato" panose="020B0604020202020204" charset="0"/>
                <a:sym typeface="Roboto Slab"/>
              </a:rPr>
              <a:t>writting</a:t>
            </a:r>
            <a:endParaRPr lang="en-US" dirty="0">
              <a:latin typeface="Lato" panose="020B0604020202020204" charset="0"/>
              <a:ea typeface="Roboto Slab"/>
              <a:cs typeface="Lato" panose="020B0604020202020204" charset="0"/>
              <a:sym typeface="Roboto Slab"/>
            </a:endParaRPr>
          </a:p>
          <a:p>
            <a:pPr marL="457200" lvl="0" indent="-342900">
              <a:lnSpc>
                <a:spcPct val="115000"/>
              </a:lnSpc>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More personalized and authentic </a:t>
            </a:r>
            <a:r>
              <a:rPr lang="en-US" dirty="0" err="1">
                <a:latin typeface="Lato" panose="020B0604020202020204" charset="0"/>
                <a:ea typeface="Roboto Slab"/>
                <a:cs typeface="Lato" panose="020B0604020202020204" charset="0"/>
                <a:sym typeface="Roboto Slab"/>
              </a:rPr>
              <a:t>assingment</a:t>
            </a:r>
            <a:endParaRPr lang="en-US" dirty="0">
              <a:latin typeface="Lato" panose="020B0604020202020204" charset="0"/>
              <a:ea typeface="Roboto Slab"/>
              <a:cs typeface="Lato" panose="020B0604020202020204" charset="0"/>
              <a:sym typeface="Roboto Slab"/>
            </a:endParaRPr>
          </a:p>
          <a:p>
            <a:pPr marL="457200" lvl="0" indent="-342900">
              <a:lnSpc>
                <a:spcPct val="115000"/>
              </a:lnSpc>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Limit non-substantive requirements</a:t>
            </a:r>
          </a:p>
          <a:p>
            <a:pPr marL="457200" lvl="0" indent="-342900">
              <a:lnSpc>
                <a:spcPct val="115000"/>
              </a:lnSpc>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Allow late submissions</a:t>
            </a:r>
          </a:p>
          <a:p>
            <a:pPr marL="457200" lvl="0" indent="-342900">
              <a:buSzPts val="1800"/>
              <a:buFont typeface="Roboto Slab"/>
              <a:buChar char="●"/>
            </a:pPr>
            <a:r>
              <a:rPr lang="en-US" dirty="0">
                <a:latin typeface="Lato" panose="020B0604020202020204" charset="0"/>
                <a:ea typeface="Roboto Slab"/>
                <a:cs typeface="Lato" panose="020B0604020202020204" charset="0"/>
                <a:sym typeface="Roboto Slab"/>
              </a:rPr>
              <a:t>Use assigned seating</a:t>
            </a:r>
          </a:p>
          <a:p>
            <a:pPr marL="457200" lvl="0" indent="-342900">
              <a:buSzPts val="1800"/>
              <a:buFont typeface="Roboto Slab"/>
              <a:buChar char="●"/>
            </a:pPr>
            <a:r>
              <a:rPr lang="en-US" dirty="0">
                <a:latin typeface="Lato" panose="020B0604020202020204" charset="0"/>
                <a:ea typeface="Roboto Slab"/>
                <a:cs typeface="Lato" panose="020B0604020202020204" charset="0"/>
                <a:sym typeface="Roboto Slab"/>
              </a:rPr>
              <a:t>Check ID</a:t>
            </a:r>
          </a:p>
          <a:p>
            <a:endParaRPr lang="cs-CZ" dirty="0"/>
          </a:p>
        </p:txBody>
      </p:sp>
    </p:spTree>
    <p:extLst>
      <p:ext uri="{BB962C8B-B14F-4D97-AF65-F5344CB8AC3E}">
        <p14:creationId xmlns:p14="http://schemas.microsoft.com/office/powerpoint/2010/main" val="2969893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82;p49"/>
          <p:cNvPicPr preferRelativeResize="0"/>
          <p:nvPr/>
        </p:nvPicPr>
        <p:blipFill>
          <a:blip r:embed="rId2">
            <a:alphaModFix/>
          </a:blip>
          <a:stretch>
            <a:fillRect/>
          </a:stretch>
        </p:blipFill>
        <p:spPr>
          <a:xfrm>
            <a:off x="479323" y="1622322"/>
            <a:ext cx="6771289" cy="2977451"/>
          </a:xfrm>
          <a:prstGeom prst="rect">
            <a:avLst/>
          </a:prstGeom>
          <a:noFill/>
          <a:ln>
            <a:noFill/>
          </a:ln>
        </p:spPr>
      </p:pic>
      <p:sp>
        <p:nvSpPr>
          <p:cNvPr id="3" name="Google Shape;683;p49"/>
          <p:cNvSpPr txBox="1"/>
          <p:nvPr/>
        </p:nvSpPr>
        <p:spPr>
          <a:xfrm>
            <a:off x="479323" y="102203"/>
            <a:ext cx="5250426" cy="10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accent6"/>
                </a:solidFill>
                <a:ea typeface="Roboto Slab"/>
                <a:cs typeface="Roboto Slab"/>
                <a:sym typeface="Roboto Slab"/>
              </a:rPr>
              <a:t>Types of testing and its likelihood for outsourcing</a:t>
            </a:r>
            <a:endParaRPr sz="3000" dirty="0">
              <a:solidFill>
                <a:schemeClr val="accent6"/>
              </a:solidFill>
              <a:ea typeface="Roboto Slab"/>
              <a:cs typeface="Roboto Slab"/>
              <a:sym typeface="Roboto Slab"/>
            </a:endParaRPr>
          </a:p>
        </p:txBody>
      </p:sp>
      <p:sp>
        <p:nvSpPr>
          <p:cNvPr id="4" name="Google Shape;684;p49"/>
          <p:cNvSpPr txBox="1"/>
          <p:nvPr/>
        </p:nvSpPr>
        <p:spPr>
          <a:xfrm>
            <a:off x="479323" y="1069359"/>
            <a:ext cx="7043427" cy="3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Roboto Slab Light"/>
                <a:ea typeface="Roboto Slab Light"/>
                <a:cs typeface="Roboto Slab Light"/>
                <a:sym typeface="Roboto Slab Light"/>
              </a:rPr>
              <a:t>Bretag, 2018; Contract cheating and assessment design project</a:t>
            </a:r>
            <a:endParaRPr sz="1200" dirty="0">
              <a:solidFill>
                <a:schemeClr val="dk1"/>
              </a:solidFill>
              <a:latin typeface="Roboto Slab Light"/>
              <a:ea typeface="Roboto Slab Light"/>
              <a:cs typeface="Roboto Slab Light"/>
              <a:sym typeface="Roboto Slab Light"/>
            </a:endParaRPr>
          </a:p>
          <a:p>
            <a:pPr marL="0" lvl="0" indent="0" algn="l" rtl="0">
              <a:spcBef>
                <a:spcPts val="0"/>
              </a:spcBef>
              <a:spcAft>
                <a:spcPts val="0"/>
              </a:spcAft>
              <a:buNone/>
            </a:pPr>
            <a:endParaRPr dirty="0">
              <a:latin typeface="Roboto Slab Light"/>
              <a:ea typeface="Roboto Slab Light"/>
              <a:cs typeface="Roboto Slab Light"/>
              <a:sym typeface="Roboto Slab Light"/>
            </a:endParaRPr>
          </a:p>
        </p:txBody>
      </p:sp>
    </p:spTree>
    <p:extLst>
      <p:ext uri="{BB962C8B-B14F-4D97-AF65-F5344CB8AC3E}">
        <p14:creationId xmlns:p14="http://schemas.microsoft.com/office/powerpoint/2010/main" val="1570668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0219" y="302343"/>
            <a:ext cx="7514304" cy="807040"/>
          </a:xfrm>
        </p:spPr>
        <p:txBody>
          <a:bodyPr>
            <a:noAutofit/>
          </a:bodyPr>
          <a:lstStyle/>
          <a:p>
            <a:pPr lvl="0"/>
            <a:r>
              <a:rPr lang="en-US" sz="3200" u="sng" dirty="0"/>
              <a:t>Detect</a:t>
            </a:r>
            <a:r>
              <a:rPr lang="en-US" sz="3200" dirty="0"/>
              <a:t> when contract cheating has </a:t>
            </a:r>
            <a:r>
              <a:rPr lang="en-US" sz="3200" dirty="0" err="1"/>
              <a:t>occured</a:t>
            </a:r>
            <a:r>
              <a:rPr lang="en-US" dirty="0"/>
              <a:t/>
            </a:r>
            <a:br>
              <a:rPr lang="en-US" dirty="0"/>
            </a:br>
            <a:endParaRPr lang="cs-CZ" dirty="0"/>
          </a:p>
        </p:txBody>
      </p:sp>
      <p:sp>
        <p:nvSpPr>
          <p:cNvPr id="3" name="Zástupný symbol pro obsah 2"/>
          <p:cNvSpPr>
            <a:spLocks noGrp="1"/>
          </p:cNvSpPr>
          <p:nvPr>
            <p:ph idx="1"/>
          </p:nvPr>
        </p:nvSpPr>
        <p:spPr>
          <a:xfrm>
            <a:off x="331839" y="1149724"/>
            <a:ext cx="8183511" cy="3482999"/>
          </a:xfrm>
        </p:spPr>
        <p:txBody>
          <a:bodyPr/>
          <a:lstStyle/>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Check properties of paper</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Look for papers that are “too good to be true”</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Ask student about the words and ideas in their paper as well as their process of </a:t>
            </a:r>
            <a:r>
              <a:rPr lang="en-US" dirty="0" err="1">
                <a:latin typeface="Lato" panose="020B0604020202020204" charset="0"/>
                <a:ea typeface="Roboto Slab"/>
                <a:cs typeface="Lato" panose="020B0604020202020204" charset="0"/>
                <a:sym typeface="Roboto Slab"/>
              </a:rPr>
              <a:t>writting</a:t>
            </a:r>
            <a:endParaRPr lang="en-US" dirty="0">
              <a:latin typeface="Lato" panose="020B0604020202020204" charset="0"/>
              <a:ea typeface="Roboto Slab"/>
              <a:cs typeface="Lato" panose="020B0604020202020204" charset="0"/>
              <a:sym typeface="Roboto Slab"/>
            </a:endParaRP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Use text matching software</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Check the percentage</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Get a second </a:t>
            </a:r>
            <a:r>
              <a:rPr lang="en-US" dirty="0" err="1">
                <a:latin typeface="Lato" panose="020B0604020202020204" charset="0"/>
                <a:ea typeface="Roboto Slab"/>
                <a:cs typeface="Lato" panose="020B0604020202020204" charset="0"/>
                <a:sym typeface="Roboto Slab"/>
              </a:rPr>
              <a:t>oppinion</a:t>
            </a:r>
            <a:endParaRPr lang="en-US" dirty="0">
              <a:latin typeface="Lato" panose="020B0604020202020204" charset="0"/>
              <a:ea typeface="Roboto Slab"/>
              <a:cs typeface="Lato" panose="020B0604020202020204" charset="0"/>
              <a:sym typeface="Roboto Slab"/>
            </a:endParaRP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Monitor testing environments</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Use assigned seating</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Check ID</a:t>
            </a:r>
          </a:p>
          <a:p>
            <a:endParaRPr lang="cs-CZ" dirty="0"/>
          </a:p>
        </p:txBody>
      </p:sp>
      <p:pic>
        <p:nvPicPr>
          <p:cNvPr id="4" name="Google Shape;644;p44"/>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6302477" y="2479363"/>
            <a:ext cx="2841523" cy="2664137"/>
          </a:xfrm>
          <a:prstGeom prst="ellipse">
            <a:avLst/>
          </a:prstGeom>
          <a:noFill/>
          <a:ln>
            <a:noFill/>
          </a:ln>
        </p:spPr>
      </p:pic>
    </p:spTree>
    <p:extLst>
      <p:ext uri="{BB962C8B-B14F-4D97-AF65-F5344CB8AC3E}">
        <p14:creationId xmlns:p14="http://schemas.microsoft.com/office/powerpoint/2010/main" val="129584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normAutofit lnSpcReduction="10000"/>
          </a:bodyPr>
          <a:lstStyle/>
          <a:p>
            <a:r>
              <a:rPr lang="en" dirty="0"/>
              <a:t>Introducing the issue</a:t>
            </a:r>
            <a:endParaRPr lang="cs-CZ" dirty="0"/>
          </a:p>
        </p:txBody>
      </p:sp>
    </p:spTree>
    <p:extLst>
      <p:ext uri="{BB962C8B-B14F-4D97-AF65-F5344CB8AC3E}">
        <p14:creationId xmlns:p14="http://schemas.microsoft.com/office/powerpoint/2010/main" val="299612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Roboto Slab Light"/>
                <a:ea typeface="Roboto Slab Light"/>
                <a:cs typeface="Roboto Slab Light"/>
                <a:sym typeface="Roboto Slab Light"/>
              </a:rPr>
              <a:t>W</a:t>
            </a:r>
            <a:r>
              <a:rPr lang="en" dirty="0" smtClean="0">
                <a:latin typeface="Roboto Slab Light"/>
                <a:ea typeface="Roboto Slab Light"/>
                <a:cs typeface="Roboto Slab Light"/>
                <a:sym typeface="Roboto Slab Light"/>
              </a:rPr>
              <a:t>hat </a:t>
            </a:r>
            <a:r>
              <a:rPr lang="en" dirty="0">
                <a:latin typeface="Roboto Slab Light"/>
                <a:ea typeface="Roboto Slab Light"/>
                <a:cs typeface="Roboto Slab Light"/>
                <a:sym typeface="Roboto Slab Light"/>
              </a:rPr>
              <a:t>could be suspicious?</a:t>
            </a:r>
            <a:endParaRPr lang="cs-CZ" dirty="0"/>
          </a:p>
        </p:txBody>
      </p:sp>
      <p:sp>
        <p:nvSpPr>
          <p:cNvPr id="3" name="Zástupný symbol pro obsah 2"/>
          <p:cNvSpPr>
            <a:spLocks noGrp="1"/>
          </p:cNvSpPr>
          <p:nvPr>
            <p:ph idx="1"/>
          </p:nvPr>
        </p:nvSpPr>
        <p:spPr/>
        <p:txBody>
          <a:bodyPr>
            <a:normAutofit fontScale="92500"/>
          </a:bodyPr>
          <a:lstStyle/>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High match in text matching software</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Too low match in text matching software</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Very low sources</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Very strange or unusual sources</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Discussions and resources that do not relate to the topic</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Resources that do not exist</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Links to fraudulent sites</a:t>
            </a: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Stylistic changes within one or more works of the same author (language, grammar, vocabulary, formatting, fonts, etc.)</a:t>
            </a:r>
          </a:p>
          <a:p>
            <a:pPr marL="457200" lvl="0" indent="-342900">
              <a:spcBef>
                <a:spcPts val="0"/>
              </a:spcBef>
              <a:buSzPts val="1800"/>
              <a:buFont typeface="Roboto Slab"/>
              <a:buChar char="●"/>
            </a:pPr>
            <a:r>
              <a:rPr lang="en-US" i="1" dirty="0">
                <a:latin typeface="Lato" panose="020B0604020202020204" charset="0"/>
                <a:ea typeface="Roboto Slab"/>
                <a:cs typeface="Lato" panose="020B0604020202020204" charset="0"/>
                <a:sym typeface="Roboto Slab"/>
              </a:rPr>
              <a:t>NOTE: Also, custom work can contain grammatical errors</a:t>
            </a:r>
          </a:p>
          <a:p>
            <a:endParaRPr lang="cs-CZ" dirty="0"/>
          </a:p>
        </p:txBody>
      </p:sp>
    </p:spTree>
    <p:extLst>
      <p:ext uri="{BB962C8B-B14F-4D97-AF65-F5344CB8AC3E}">
        <p14:creationId xmlns:p14="http://schemas.microsoft.com/office/powerpoint/2010/main" val="1800768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Make </a:t>
            </a:r>
            <a:r>
              <a:rPr lang="cs-CZ" dirty="0" err="1" smtClean="0"/>
              <a:t>sure</a:t>
            </a:r>
            <a:r>
              <a:rPr lang="cs-CZ" dirty="0" smtClean="0"/>
              <a:t> </a:t>
            </a:r>
            <a:r>
              <a:rPr lang="cs-CZ" dirty="0" err="1" smtClean="0"/>
              <a:t>that</a:t>
            </a:r>
            <a:r>
              <a:rPr lang="cs-CZ" dirty="0" smtClean="0"/>
              <a:t> </a:t>
            </a:r>
            <a:r>
              <a:rPr lang="cs-CZ" dirty="0" err="1" smtClean="0"/>
              <a:t>contract</a:t>
            </a:r>
            <a:r>
              <a:rPr lang="cs-CZ" dirty="0" smtClean="0"/>
              <a:t> </a:t>
            </a:r>
            <a:r>
              <a:rPr lang="cs-CZ" dirty="0" err="1" smtClean="0"/>
              <a:t>cheating</a:t>
            </a:r>
            <a:r>
              <a:rPr lang="cs-CZ" dirty="0" smtClean="0"/>
              <a:t> </a:t>
            </a:r>
            <a:r>
              <a:rPr lang="cs-CZ" dirty="0" err="1" smtClean="0"/>
              <a:t>is</a:t>
            </a:r>
            <a:r>
              <a:rPr lang="cs-CZ" dirty="0" smtClean="0"/>
              <a:t> </a:t>
            </a:r>
            <a:r>
              <a:rPr lang="cs-CZ" dirty="0" err="1" smtClean="0"/>
              <a:t>prohibited</a:t>
            </a:r>
            <a:endParaRPr lang="cs-CZ" dirty="0"/>
          </a:p>
        </p:txBody>
      </p:sp>
      <p:sp>
        <p:nvSpPr>
          <p:cNvPr id="3" name="Zástupný symbol pro obsah 2"/>
          <p:cNvSpPr>
            <a:spLocks noGrp="1"/>
          </p:cNvSpPr>
          <p:nvPr>
            <p:ph idx="1"/>
          </p:nvPr>
        </p:nvSpPr>
        <p:spPr>
          <a:xfrm>
            <a:off x="435078" y="1149724"/>
            <a:ext cx="4704736" cy="3482999"/>
          </a:xfrm>
        </p:spPr>
        <p:txBody>
          <a:bodyPr>
            <a:normAutofit/>
          </a:bodyPr>
          <a:lstStyle/>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Ensure that the </a:t>
            </a:r>
            <a:r>
              <a:rPr lang="en-US" b="1" dirty="0">
                <a:latin typeface="Lato" panose="020B0604020202020204" charset="0"/>
                <a:ea typeface="Roboto Slab"/>
                <a:cs typeface="Lato" panose="020B0604020202020204" charset="0"/>
                <a:sym typeface="Roboto Slab"/>
              </a:rPr>
              <a:t>academic integrity policy is up-to-date</a:t>
            </a:r>
          </a:p>
          <a:p>
            <a:pPr marL="457200" lvl="0" indent="-342900">
              <a:spcBef>
                <a:spcPts val="0"/>
              </a:spcBef>
              <a:buSzPts val="1800"/>
              <a:buFont typeface="Roboto Slab"/>
              <a:buChar char="●"/>
            </a:pPr>
            <a:endParaRPr lang="en-US" b="1" dirty="0">
              <a:latin typeface="Lato" panose="020B0604020202020204" charset="0"/>
              <a:ea typeface="Roboto Slab"/>
              <a:cs typeface="Lato" panose="020B0604020202020204" charset="0"/>
              <a:sym typeface="Roboto Slab"/>
            </a:endParaRPr>
          </a:p>
          <a:p>
            <a:pPr marL="457200" lvl="0" indent="-342900">
              <a:spcBef>
                <a:spcPts val="0"/>
              </a:spcBef>
              <a:buSzPts val="1800"/>
              <a:buFont typeface="Roboto Slab"/>
              <a:buChar char="●"/>
            </a:pPr>
            <a:r>
              <a:rPr lang="en-US" b="1" dirty="0">
                <a:latin typeface="Lato" panose="020B0604020202020204" charset="0"/>
                <a:ea typeface="Roboto Slab"/>
                <a:cs typeface="Lato" panose="020B0604020202020204" charset="0"/>
                <a:sym typeface="Roboto Slab"/>
              </a:rPr>
              <a:t>PUNISH every case of broken policy!</a:t>
            </a:r>
          </a:p>
          <a:p>
            <a:pPr marL="457200" lvl="0" indent="-342900">
              <a:spcBef>
                <a:spcPts val="0"/>
              </a:spcBef>
              <a:buSzPts val="1800"/>
              <a:buFont typeface="Roboto Slab"/>
              <a:buChar char="●"/>
            </a:pPr>
            <a:endParaRPr lang="en-US" dirty="0">
              <a:latin typeface="Lato" panose="020B0604020202020204" charset="0"/>
              <a:ea typeface="Roboto Slab"/>
              <a:cs typeface="Lato" panose="020B0604020202020204" charset="0"/>
              <a:sym typeface="Roboto Slab"/>
            </a:endParaRPr>
          </a:p>
          <a:p>
            <a:pPr marL="457200" lvl="0" indent="-342900">
              <a:spcBef>
                <a:spcPts val="0"/>
              </a:spcBef>
              <a:buSzPts val="1800"/>
              <a:buFont typeface="Roboto Slab"/>
              <a:buChar char="●"/>
            </a:pPr>
            <a:r>
              <a:rPr lang="en-US" dirty="0">
                <a:latin typeface="Lato" panose="020B0604020202020204" charset="0"/>
                <a:ea typeface="Roboto Slab"/>
                <a:cs typeface="Lato" panose="020B0604020202020204" charset="0"/>
                <a:sym typeface="Roboto Slab"/>
              </a:rPr>
              <a:t>Work with local legislators and make it illegal!</a:t>
            </a:r>
          </a:p>
          <a:p>
            <a:pPr marL="0" indent="0">
              <a:buNone/>
            </a:pPr>
            <a:endParaRPr lang="cs-CZ" dirty="0"/>
          </a:p>
        </p:txBody>
      </p:sp>
      <p:pic>
        <p:nvPicPr>
          <p:cNvPr id="4" name="Google Shape;781;p60"/>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5460128" y="1255383"/>
            <a:ext cx="3597037" cy="3444208"/>
          </a:xfrm>
          <a:prstGeom prst="ellipse">
            <a:avLst/>
          </a:prstGeom>
          <a:noFill/>
          <a:ln>
            <a:noFill/>
          </a:ln>
        </p:spPr>
      </p:pic>
    </p:spTree>
    <p:extLst>
      <p:ext uri="{BB962C8B-B14F-4D97-AF65-F5344CB8AC3E}">
        <p14:creationId xmlns:p14="http://schemas.microsoft.com/office/powerpoint/2010/main" val="2060794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normAutofit lnSpcReduction="10000"/>
          </a:bodyPr>
          <a:lstStyle/>
          <a:p>
            <a:r>
              <a:rPr lang="cs-CZ" dirty="0" err="1" smtClean="0"/>
              <a:t>Thank</a:t>
            </a:r>
            <a:r>
              <a:rPr lang="cs-CZ" dirty="0" smtClean="0"/>
              <a:t> </a:t>
            </a:r>
            <a:r>
              <a:rPr lang="cs-CZ" dirty="0" err="1" smtClean="0"/>
              <a:t>you</a:t>
            </a:r>
            <a:r>
              <a:rPr lang="cs-CZ" dirty="0" smtClean="0"/>
              <a:t>!</a:t>
            </a:r>
            <a:endParaRPr lang="cs-CZ" dirty="0"/>
          </a:p>
        </p:txBody>
      </p:sp>
      <p:sp>
        <p:nvSpPr>
          <p:cNvPr id="3" name="Zástupný symbol pro text 2"/>
          <p:cNvSpPr>
            <a:spLocks noGrp="1"/>
          </p:cNvSpPr>
          <p:nvPr>
            <p:ph type="body" sz="quarter" idx="11"/>
          </p:nvPr>
        </p:nvSpPr>
        <p:spPr/>
        <p:txBody>
          <a:bodyPr/>
          <a:lstStyle/>
          <a:p>
            <a:r>
              <a:rPr lang="cs-CZ" dirty="0" smtClean="0"/>
              <a:t>Ing. Veronika Králíková (veronika.kralikova@mendelu.cz)</a:t>
            </a:r>
            <a:endParaRPr lang="cs-CZ" dirty="0"/>
          </a:p>
        </p:txBody>
      </p:sp>
    </p:spTree>
    <p:extLst>
      <p:ext uri="{BB962C8B-B14F-4D97-AF65-F5344CB8AC3E}">
        <p14:creationId xmlns:p14="http://schemas.microsoft.com/office/powerpoint/2010/main" val="16251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lvl="0" algn="just">
              <a:lnSpc>
                <a:spcPct val="120000"/>
              </a:lnSpc>
            </a:pPr>
            <a:r>
              <a:rPr lang="en-US" dirty="0" err="1">
                <a:solidFill>
                  <a:schemeClr val="dk1"/>
                </a:solidFill>
                <a:latin typeface="Lato" panose="020B0604020202020204" charset="0"/>
                <a:ea typeface="Roboto Slab Light"/>
                <a:cs typeface="Lato" panose="020B0604020202020204" charset="0"/>
                <a:sym typeface="Roboto Slab Light"/>
              </a:rPr>
              <a:t>Bretag</a:t>
            </a:r>
            <a:r>
              <a:rPr lang="en-US" dirty="0">
                <a:solidFill>
                  <a:schemeClr val="dk1"/>
                </a:solidFill>
                <a:latin typeface="Lato" panose="020B0604020202020204" charset="0"/>
                <a:ea typeface="Roboto Slab Light"/>
                <a:cs typeface="Lato" panose="020B0604020202020204" charset="0"/>
                <a:sym typeface="Roboto Slab Light"/>
              </a:rPr>
              <a:t>, 2018; </a:t>
            </a:r>
            <a:r>
              <a:rPr lang="en-US" i="1" dirty="0">
                <a:latin typeface="Lato" panose="020B0604020202020204" charset="0"/>
                <a:cs typeface="Lato" panose="020B0604020202020204" charset="0"/>
              </a:rPr>
              <a:t>Contract cheating and assessment design project</a:t>
            </a:r>
            <a:r>
              <a:rPr lang="en-US" dirty="0">
                <a:latin typeface="Lato" panose="020B0604020202020204" charset="0"/>
                <a:cs typeface="Lato" panose="020B0604020202020204" charset="0"/>
              </a:rPr>
              <a:t>: </a:t>
            </a:r>
            <a:r>
              <a:rPr lang="en-US" u="sng" dirty="0">
                <a:latin typeface="Lato" panose="020B0604020202020204" charset="0"/>
                <a:cs typeface="Lato" panose="020B0604020202020204" charset="0"/>
                <a:hlinkClick r:id="rId2"/>
              </a:rPr>
              <a:t>www.cheatingandassessment.edu.au</a:t>
            </a:r>
            <a:r>
              <a:rPr lang="en-US" dirty="0" smtClean="0">
                <a:latin typeface="Lato" panose="020B0604020202020204" charset="0"/>
                <a:cs typeface="Lato" panose="020B0604020202020204" charset="0"/>
              </a:rPr>
              <a:t>.</a:t>
            </a:r>
            <a:endParaRPr lang="cs-CZ" dirty="0">
              <a:latin typeface="Lato" panose="020B0604020202020204" charset="0"/>
              <a:cs typeface="Lato" panose="020B0604020202020204" charset="0"/>
            </a:endParaRPr>
          </a:p>
          <a:p>
            <a:pPr algn="just" fontAlgn="base">
              <a:lnSpc>
                <a:spcPct val="120000"/>
              </a:lnSpc>
            </a:pPr>
            <a:r>
              <a:rPr lang="cs-CZ" dirty="0" err="1">
                <a:latin typeface="Lato" panose="020B0604020202020204" charset="0"/>
                <a:cs typeface="Lato" panose="020B0604020202020204" charset="0"/>
              </a:rPr>
              <a:t>Fishman</a:t>
            </a:r>
            <a:r>
              <a:rPr lang="cs-CZ" dirty="0">
                <a:latin typeface="Lato" panose="020B0604020202020204" charset="0"/>
                <a:cs typeface="Lato" panose="020B0604020202020204" charset="0"/>
              </a:rPr>
              <a:t>, </a:t>
            </a:r>
            <a:r>
              <a:rPr lang="cs-CZ" dirty="0" err="1">
                <a:latin typeface="Lato" panose="020B0604020202020204" charset="0"/>
                <a:cs typeface="Lato" panose="020B0604020202020204" charset="0"/>
              </a:rPr>
              <a:t>Teddi</a:t>
            </a:r>
            <a:r>
              <a:rPr lang="cs-CZ" dirty="0">
                <a:latin typeface="Lato" panose="020B0604020202020204" charset="0"/>
                <a:cs typeface="Lato" panose="020B0604020202020204" charset="0"/>
              </a:rPr>
              <a:t>, 2017. </a:t>
            </a:r>
            <a:r>
              <a:rPr lang="cs-CZ" i="1" dirty="0" err="1">
                <a:latin typeface="Lato" panose="020B0604020202020204" charset="0"/>
                <a:cs typeface="Lato" panose="020B0604020202020204" charset="0"/>
              </a:rPr>
              <a:t>How</a:t>
            </a:r>
            <a:r>
              <a:rPr lang="cs-CZ" i="1" dirty="0">
                <a:latin typeface="Lato" panose="020B0604020202020204" charset="0"/>
                <a:cs typeface="Lato" panose="020B0604020202020204" charset="0"/>
              </a:rPr>
              <a:t> to </a:t>
            </a:r>
            <a:r>
              <a:rPr lang="cs-CZ" i="1" dirty="0" err="1">
                <a:latin typeface="Lato" panose="020B0604020202020204" charset="0"/>
                <a:cs typeface="Lato" panose="020B0604020202020204" charset="0"/>
              </a:rPr>
              <a:t>deal</a:t>
            </a:r>
            <a:r>
              <a:rPr lang="cs-CZ" i="1" dirty="0">
                <a:latin typeface="Lato" panose="020B0604020202020204" charset="0"/>
                <a:cs typeface="Lato" panose="020B0604020202020204" charset="0"/>
              </a:rPr>
              <a:t> </a:t>
            </a:r>
            <a:r>
              <a:rPr lang="cs-CZ" i="1" dirty="0" err="1">
                <a:latin typeface="Lato" panose="020B0604020202020204" charset="0"/>
                <a:cs typeface="Lato" panose="020B0604020202020204" charset="0"/>
              </a:rPr>
              <a:t>with</a:t>
            </a:r>
            <a:r>
              <a:rPr lang="cs-CZ" i="1" dirty="0">
                <a:latin typeface="Lato" panose="020B0604020202020204" charset="0"/>
                <a:cs typeface="Lato" panose="020B0604020202020204" charset="0"/>
              </a:rPr>
              <a:t> </a:t>
            </a:r>
            <a:r>
              <a:rPr lang="cs-CZ" i="1" dirty="0" err="1">
                <a:latin typeface="Lato" panose="020B0604020202020204" charset="0"/>
                <a:cs typeface="Lato" panose="020B0604020202020204" charset="0"/>
              </a:rPr>
              <a:t>contract</a:t>
            </a:r>
            <a:r>
              <a:rPr lang="cs-CZ" i="1" dirty="0">
                <a:latin typeface="Lato" panose="020B0604020202020204" charset="0"/>
                <a:cs typeface="Lato" panose="020B0604020202020204" charset="0"/>
              </a:rPr>
              <a:t> </a:t>
            </a:r>
            <a:r>
              <a:rPr lang="cs-CZ" i="1" dirty="0" err="1">
                <a:latin typeface="Lato" panose="020B0604020202020204" charset="0"/>
                <a:cs typeface="Lato" panose="020B0604020202020204" charset="0"/>
              </a:rPr>
              <a:t>cheating</a:t>
            </a:r>
            <a:r>
              <a:rPr lang="cs-CZ" dirty="0">
                <a:latin typeface="Lato" panose="020B0604020202020204" charset="0"/>
                <a:cs typeface="Lato" panose="020B0604020202020204" charset="0"/>
              </a:rPr>
              <a:t> [prezentace</a:t>
            </a:r>
            <a:r>
              <a:rPr lang="cs-CZ" dirty="0" smtClean="0">
                <a:latin typeface="Lato" panose="020B0604020202020204" charset="0"/>
                <a:cs typeface="Lato" panose="020B0604020202020204" charset="0"/>
              </a:rPr>
              <a:t>].</a:t>
            </a:r>
            <a:endParaRPr lang="cs-CZ" dirty="0">
              <a:latin typeface="Lato" panose="020B0604020202020204" charset="0"/>
              <a:cs typeface="Lato" panose="020B0604020202020204" charset="0"/>
            </a:endParaRPr>
          </a:p>
          <a:p>
            <a:pPr algn="just" fontAlgn="base">
              <a:lnSpc>
                <a:spcPct val="120000"/>
              </a:lnSpc>
            </a:pPr>
            <a:r>
              <a:rPr lang="cs-CZ" dirty="0">
                <a:latin typeface="Lato" panose="020B0604020202020204" charset="0"/>
                <a:cs typeface="Lato" panose="020B0604020202020204" charset="0"/>
              </a:rPr>
              <a:t>GEMS - </a:t>
            </a:r>
            <a:r>
              <a:rPr lang="cs-CZ" dirty="0" err="1">
                <a:latin typeface="Lato" panose="020B0604020202020204" charset="0"/>
                <a:cs typeface="Lato" panose="020B0604020202020204" charset="0"/>
              </a:rPr>
              <a:t>Global</a:t>
            </a:r>
            <a:r>
              <a:rPr lang="cs-CZ" dirty="0">
                <a:latin typeface="Lato" panose="020B0604020202020204" charset="0"/>
                <a:cs typeface="Lato" panose="020B0604020202020204" charset="0"/>
              </a:rPr>
              <a:t> </a:t>
            </a:r>
            <a:r>
              <a:rPr lang="cs-CZ" dirty="0" err="1">
                <a:latin typeface="Lato" panose="020B0604020202020204" charset="0"/>
                <a:cs typeface="Lato" panose="020B0604020202020204" charset="0"/>
              </a:rPr>
              <a:t>Essay</a:t>
            </a:r>
            <a:r>
              <a:rPr lang="cs-CZ" dirty="0">
                <a:latin typeface="Lato" panose="020B0604020202020204" charset="0"/>
                <a:cs typeface="Lato" panose="020B0604020202020204" charset="0"/>
              </a:rPr>
              <a:t> </a:t>
            </a:r>
            <a:r>
              <a:rPr lang="cs-CZ" dirty="0" err="1">
                <a:latin typeface="Lato" panose="020B0604020202020204" charset="0"/>
                <a:cs typeface="Lato" panose="020B0604020202020204" charset="0"/>
              </a:rPr>
              <a:t>Mills</a:t>
            </a:r>
            <a:r>
              <a:rPr lang="cs-CZ" dirty="0">
                <a:latin typeface="Lato" panose="020B0604020202020204" charset="0"/>
                <a:cs typeface="Lato" panose="020B0604020202020204" charset="0"/>
              </a:rPr>
              <a:t> </a:t>
            </a:r>
            <a:r>
              <a:rPr lang="cs-CZ" dirty="0" err="1">
                <a:latin typeface="Lato" panose="020B0604020202020204" charset="0"/>
                <a:cs typeface="Lato" panose="020B0604020202020204" charset="0"/>
              </a:rPr>
              <a:t>Survey</a:t>
            </a:r>
            <a:r>
              <a:rPr lang="cs-CZ" dirty="0">
                <a:latin typeface="Lato" panose="020B0604020202020204" charset="0"/>
                <a:cs typeface="Lato" panose="020B0604020202020204" charset="0"/>
              </a:rPr>
              <a:t> (data), </a:t>
            </a:r>
            <a:r>
              <a:rPr lang="cs-CZ" dirty="0" smtClean="0">
                <a:latin typeface="Lato" panose="020B0604020202020204" charset="0"/>
                <a:cs typeface="Lato" panose="020B0604020202020204" charset="0"/>
              </a:rPr>
              <a:t>2018</a:t>
            </a:r>
            <a:endParaRPr lang="cs-CZ" dirty="0">
              <a:latin typeface="Lato" panose="020B0604020202020204" charset="0"/>
              <a:cs typeface="Lato" panose="020B0604020202020204" charset="0"/>
            </a:endParaRPr>
          </a:p>
          <a:p>
            <a:pPr algn="just">
              <a:lnSpc>
                <a:spcPct val="120000"/>
              </a:lnSpc>
            </a:pPr>
            <a:r>
              <a:rPr lang="cs-CZ" dirty="0">
                <a:latin typeface="Lato" panose="020B0604020202020204" charset="0"/>
                <a:cs typeface="Lato" panose="020B0604020202020204" charset="0"/>
              </a:rPr>
              <a:t>Králíková, V. </a:t>
            </a:r>
            <a:r>
              <a:rPr lang="cs-CZ" i="1" dirty="0">
                <a:latin typeface="Lato" panose="020B0604020202020204" charset="0"/>
                <a:cs typeface="Lato" panose="020B0604020202020204" charset="0"/>
              </a:rPr>
              <a:t>Analýza trhu s podvodnými seminárními a závěrečnými pracemi v ČR.</a:t>
            </a:r>
            <a:r>
              <a:rPr lang="cs-CZ" dirty="0">
                <a:latin typeface="Lato" panose="020B0604020202020204" charset="0"/>
                <a:cs typeface="Lato" panose="020B0604020202020204" charset="0"/>
              </a:rPr>
              <a:t> Diplomová práce. Brno: Mendelova univerzita v Brně, </a:t>
            </a:r>
            <a:r>
              <a:rPr lang="cs-CZ" dirty="0" smtClean="0">
                <a:latin typeface="Lato" panose="020B0604020202020204" charset="0"/>
                <a:cs typeface="Lato" panose="020B0604020202020204" charset="0"/>
              </a:rPr>
              <a:t>2017</a:t>
            </a:r>
            <a:endParaRPr lang="cs-CZ" dirty="0">
              <a:latin typeface="Lato" panose="020B0604020202020204" charset="0"/>
              <a:cs typeface="Lato" panose="020B0604020202020204" charset="0"/>
            </a:endParaRPr>
          </a:p>
          <a:p>
            <a:pPr algn="just">
              <a:lnSpc>
                <a:spcPct val="120000"/>
              </a:lnSpc>
            </a:pPr>
            <a:r>
              <a:rPr lang="lt-LT" dirty="0">
                <a:latin typeface="Lato" panose="020B0604020202020204" charset="0"/>
                <a:cs typeface="Lato" panose="020B0604020202020204" charset="0"/>
              </a:rPr>
              <a:t>Tauginienė, L, Gaižauskaitė, I, Glendinning, I, Kravjar, J, Ojsteršek, M, Ribeiro, L, Odiņeca, T, Marino, F, Cosentino, M, Sivasubramaniam, S. Glossary for Academic Integrity. ENAI Report 3G [online</a:t>
            </a:r>
            <a:r>
              <a:rPr lang="lt-LT" dirty="0" smtClean="0">
                <a:latin typeface="Lato" panose="020B0604020202020204" charset="0"/>
                <a:cs typeface="Lato" panose="020B0604020202020204" charset="0"/>
              </a:rPr>
              <a:t>].</a:t>
            </a:r>
            <a:endParaRPr lang="cs-CZ" dirty="0">
              <a:latin typeface="Lato" panose="020B0604020202020204" charset="0"/>
              <a:cs typeface="Lato" panose="020B0604020202020204" charset="0"/>
            </a:endParaRPr>
          </a:p>
          <a:p>
            <a:pPr algn="just">
              <a:lnSpc>
                <a:spcPct val="120000"/>
              </a:lnSpc>
            </a:pPr>
            <a:r>
              <a:rPr lang="en-US" dirty="0">
                <a:latin typeface="Lato" panose="020B0604020202020204" charset="0"/>
                <a:cs typeface="Lato" panose="020B0604020202020204" charset="0"/>
              </a:rPr>
              <a:t>WESTACOTT, E. (2008). </a:t>
            </a:r>
            <a:r>
              <a:rPr lang="en-US" i="1" dirty="0">
                <a:latin typeface="Lato" panose="020B0604020202020204" charset="0"/>
                <a:cs typeface="Lato" panose="020B0604020202020204" charset="0"/>
              </a:rPr>
              <a:t>Academic dishonesty and the culture of assessment</a:t>
            </a:r>
            <a:r>
              <a:rPr lang="en-US" dirty="0">
                <a:latin typeface="Lato" panose="020B0604020202020204" charset="0"/>
                <a:cs typeface="Lato" panose="020B0604020202020204" charset="0"/>
              </a:rPr>
              <a:t>. Journal of the National Collegiate Honors Council--Online Archive, 65.</a:t>
            </a:r>
            <a:endParaRPr lang="cs-CZ" dirty="0">
              <a:latin typeface="Lato" panose="020B0604020202020204" charset="0"/>
              <a:cs typeface="Lato" panose="020B0604020202020204" charset="0"/>
            </a:endParaRPr>
          </a:p>
          <a:p>
            <a:pPr marL="0" indent="0" algn="just">
              <a:lnSpc>
                <a:spcPct val="120000"/>
              </a:lnSpc>
              <a:buNone/>
            </a:pPr>
            <a:r>
              <a:rPr lang="cs-CZ" dirty="0" err="1" smtClean="0">
                <a:latin typeface="Lato" panose="020B0604020202020204" charset="0"/>
                <a:cs typeface="Lato" panose="020B0604020202020204" charset="0"/>
              </a:rPr>
              <a:t>Pictures</a:t>
            </a:r>
            <a:r>
              <a:rPr lang="cs-CZ" dirty="0" smtClean="0">
                <a:latin typeface="Lato" panose="020B0604020202020204" charset="0"/>
                <a:cs typeface="Lato" panose="020B0604020202020204" charset="0"/>
              </a:rPr>
              <a:t> </a:t>
            </a:r>
            <a:r>
              <a:rPr lang="cs-CZ" dirty="0" err="1">
                <a:latin typeface="Lato" panose="020B0604020202020204" charset="0"/>
                <a:cs typeface="Lato" panose="020B0604020202020204" charset="0"/>
              </a:rPr>
              <a:t>from</a:t>
            </a:r>
            <a:r>
              <a:rPr lang="cs-CZ" dirty="0">
                <a:latin typeface="Lato" panose="020B0604020202020204" charset="0"/>
                <a:cs typeface="Lato" panose="020B0604020202020204" charset="0"/>
              </a:rPr>
              <a:t> pexels.com - </a:t>
            </a:r>
            <a:r>
              <a:rPr lang="en-US" dirty="0"/>
              <a:t>Free for personal and commercial use</a:t>
            </a:r>
            <a:endParaRPr lang="lt-LT" dirty="0">
              <a:latin typeface="Lato" panose="020B0604020202020204" charset="0"/>
              <a:cs typeface="Lato" panose="020B0604020202020204" charset="0"/>
            </a:endParaRPr>
          </a:p>
          <a:p>
            <a:endParaRPr lang="cs-CZ" dirty="0"/>
          </a:p>
        </p:txBody>
      </p:sp>
    </p:spTree>
    <p:extLst>
      <p:ext uri="{BB962C8B-B14F-4D97-AF65-F5344CB8AC3E}">
        <p14:creationId xmlns:p14="http://schemas.microsoft.com/office/powerpoint/2010/main" val="3895024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License</a:t>
            </a:r>
            <a:r>
              <a:rPr lang="cs-CZ" dirty="0"/>
              <a:t> </a:t>
            </a:r>
            <a:r>
              <a:rPr lang="cs-CZ" dirty="0" err="1"/>
              <a:t>Information</a:t>
            </a:r>
            <a:endParaRPr lang="cs-CZ" dirty="0"/>
          </a:p>
        </p:txBody>
      </p:sp>
      <p:sp>
        <p:nvSpPr>
          <p:cNvPr id="3" name="Zástupný symbol pro obsah 2"/>
          <p:cNvSpPr>
            <a:spLocks noGrp="1"/>
          </p:cNvSpPr>
          <p:nvPr>
            <p:ph idx="1"/>
          </p:nvPr>
        </p:nvSpPr>
        <p:spPr>
          <a:xfrm>
            <a:off x="628650" y="1388125"/>
            <a:ext cx="7886700" cy="3371162"/>
          </a:xfrm>
        </p:spPr>
        <p:txBody>
          <a:bodyPr>
            <a:normAutofit fontScale="70000" lnSpcReduction="20000"/>
          </a:bodyPr>
          <a:lstStyle/>
          <a:p>
            <a:pPr marL="0" indent="0">
              <a:buNone/>
            </a:pPr>
            <a:endParaRPr lang="cs-CZ" sz="2400" dirty="0"/>
          </a:p>
          <a:p>
            <a:pPr marL="0" indent="0" algn="ctr">
              <a:buNone/>
            </a:pPr>
            <a:endParaRPr lang="cs-CZ" sz="2400" dirty="0"/>
          </a:p>
          <a:p>
            <a:pPr marL="0" indent="0" algn="ctr">
              <a:buNone/>
            </a:pPr>
            <a:r>
              <a:rPr lang="cs-CZ" sz="2400" dirty="0" err="1"/>
              <a:t>Title</a:t>
            </a:r>
            <a:r>
              <a:rPr lang="cs-CZ" sz="2400" dirty="0"/>
              <a:t> </a:t>
            </a:r>
            <a:r>
              <a:rPr lang="cs-CZ" sz="2400" dirty="0" err="1"/>
              <a:t>of</a:t>
            </a:r>
            <a:r>
              <a:rPr lang="cs-CZ" sz="2400" dirty="0"/>
              <a:t> </a:t>
            </a:r>
            <a:r>
              <a:rPr lang="cs-CZ" sz="2400" dirty="0" err="1"/>
              <a:t>the</a:t>
            </a:r>
            <a:r>
              <a:rPr lang="cs-CZ" sz="2400" dirty="0"/>
              <a:t> </a:t>
            </a:r>
            <a:r>
              <a:rPr lang="cs-CZ" sz="2400" dirty="0" err="1"/>
              <a:t>work</a:t>
            </a:r>
            <a:r>
              <a:rPr lang="cs-CZ" sz="2400" dirty="0"/>
              <a:t>: </a:t>
            </a:r>
            <a:r>
              <a:rPr lang="cs-CZ" i="1" dirty="0" err="1" smtClean="0"/>
              <a:t>Contract</a:t>
            </a:r>
            <a:r>
              <a:rPr lang="cs-CZ" i="1" dirty="0" smtClean="0"/>
              <a:t> </a:t>
            </a:r>
            <a:r>
              <a:rPr lang="cs-CZ" i="1" dirty="0" err="1" smtClean="0"/>
              <a:t>cheating</a:t>
            </a:r>
            <a:r>
              <a:rPr lang="cs-CZ" i="1" dirty="0" smtClean="0"/>
              <a:t>- </a:t>
            </a:r>
            <a:r>
              <a:rPr lang="cs-CZ" i="1" dirty="0" smtClean="0"/>
              <a:t>workshop</a:t>
            </a:r>
            <a:endParaRPr lang="cs-CZ" sz="2400" dirty="0"/>
          </a:p>
          <a:p>
            <a:pPr marL="0" indent="0" algn="ctr">
              <a:buNone/>
            </a:pPr>
            <a:r>
              <a:rPr lang="cs-CZ" sz="2400" dirty="0" err="1"/>
              <a:t>Attribute</a:t>
            </a:r>
            <a:r>
              <a:rPr lang="cs-CZ" sz="2400" dirty="0"/>
              <a:t> </a:t>
            </a:r>
            <a:r>
              <a:rPr lang="cs-CZ" sz="2400" dirty="0" err="1"/>
              <a:t>work</a:t>
            </a:r>
            <a:r>
              <a:rPr lang="cs-CZ" sz="2400" dirty="0"/>
              <a:t> to </a:t>
            </a:r>
            <a:r>
              <a:rPr lang="cs-CZ" sz="2400" dirty="0" err="1"/>
              <a:t>name</a:t>
            </a:r>
            <a:r>
              <a:rPr lang="cs-CZ" sz="2400" dirty="0"/>
              <a:t>: </a:t>
            </a:r>
            <a:r>
              <a:rPr lang="cs-CZ" i="1" dirty="0" smtClean="0"/>
              <a:t>Veronika Králíková (veronika.kralikova@mendelu.cz)</a:t>
            </a:r>
            <a:endParaRPr lang="cs-CZ" sz="2400" dirty="0"/>
          </a:p>
          <a:p>
            <a:pPr marL="0" indent="0" algn="ctr">
              <a:buNone/>
            </a:pPr>
            <a:r>
              <a:rPr lang="cs-CZ" sz="2400" dirty="0" err="1"/>
              <a:t>Licensed</a:t>
            </a:r>
            <a:r>
              <a:rPr lang="cs-CZ" sz="2400" dirty="0"/>
              <a:t> </a:t>
            </a:r>
            <a:r>
              <a:rPr lang="cs-CZ" sz="2400" dirty="0" err="1"/>
              <a:t>under</a:t>
            </a:r>
            <a:r>
              <a:rPr lang="cs-CZ" sz="2400" dirty="0"/>
              <a:t>: </a:t>
            </a:r>
            <a:r>
              <a:rPr lang="en-US" dirty="0">
                <a:hlinkClick r:id="rId3"/>
              </a:rPr>
              <a:t>Creative Commons Attribution-</a:t>
            </a:r>
            <a:r>
              <a:rPr lang="en-US" dirty="0" err="1">
                <a:hlinkClick r:id="rId3"/>
              </a:rPr>
              <a:t>ShareAlike</a:t>
            </a:r>
            <a:r>
              <a:rPr lang="en-US" dirty="0">
                <a:hlinkClick r:id="rId3"/>
              </a:rPr>
              <a:t> 4.0 International License</a:t>
            </a:r>
            <a:endParaRPr lang="en-US" dirty="0"/>
          </a:p>
          <a:p>
            <a:pPr marL="0" indent="0" algn="ctr">
              <a:buNone/>
            </a:pPr>
            <a:endParaRPr lang="cs-CZ" sz="2400" dirty="0"/>
          </a:p>
          <a:p>
            <a:pPr marL="0" indent="0" algn="ctr">
              <a:buNone/>
            </a:pPr>
            <a:r>
              <a:rPr lang="cs-CZ" sz="2400" dirty="0" err="1"/>
              <a:t>Attribute</a:t>
            </a:r>
            <a:r>
              <a:rPr lang="cs-CZ" sz="2400" dirty="0"/>
              <a:t> </a:t>
            </a:r>
            <a:r>
              <a:rPr lang="cs-CZ" sz="2400" dirty="0" err="1"/>
              <a:t>using</a:t>
            </a:r>
            <a:r>
              <a:rPr lang="cs-CZ" sz="2400" dirty="0"/>
              <a:t> </a:t>
            </a:r>
            <a:r>
              <a:rPr lang="cs-CZ" sz="2400" dirty="0" err="1"/>
              <a:t>following</a:t>
            </a:r>
            <a:r>
              <a:rPr lang="cs-CZ" sz="2400" dirty="0"/>
              <a:t> text:</a:t>
            </a:r>
          </a:p>
          <a:p>
            <a:pPr marL="0" indent="0" algn="ctr">
              <a:buNone/>
            </a:pPr>
            <a:r>
              <a:rPr lang="cs-CZ" i="1" dirty="0" err="1" smtClean="0"/>
              <a:t>Contract</a:t>
            </a:r>
            <a:r>
              <a:rPr lang="cs-CZ" i="1" dirty="0" smtClean="0"/>
              <a:t> </a:t>
            </a:r>
            <a:r>
              <a:rPr lang="cs-CZ" i="1" dirty="0" err="1" smtClean="0"/>
              <a:t>cheating</a:t>
            </a:r>
            <a:r>
              <a:rPr lang="cs-CZ" i="1" dirty="0" smtClean="0"/>
              <a:t> – workshop </a:t>
            </a:r>
            <a:r>
              <a:rPr lang="en-US" sz="2400" dirty="0" smtClean="0"/>
              <a:t>by</a:t>
            </a:r>
            <a:r>
              <a:rPr lang="en-US" sz="2400" dirty="0"/>
              <a:t> </a:t>
            </a:r>
            <a:r>
              <a:rPr lang="cs-CZ" sz="2400" i="1" dirty="0" smtClean="0"/>
              <a:t>Veronika Králíková </a:t>
            </a:r>
            <a:r>
              <a:rPr lang="cs-CZ" i="1" dirty="0"/>
              <a:t>(veronika.kralikova@mendelu.cz)</a:t>
            </a:r>
            <a:endParaRPr lang="cs-CZ" dirty="0"/>
          </a:p>
          <a:p>
            <a:pPr marL="0" indent="0" algn="ctr">
              <a:buNone/>
            </a:pPr>
            <a:r>
              <a:rPr lang="en-US" sz="2400" i="1" dirty="0"/>
              <a:t> </a:t>
            </a:r>
            <a:r>
              <a:rPr lang="en-US" sz="2400" dirty="0"/>
              <a:t>is licensed under a </a:t>
            </a:r>
            <a:r>
              <a:rPr lang="en-US" dirty="0">
                <a:hlinkClick r:id="rId3"/>
              </a:rPr>
              <a:t>Creative Commons Attribution-</a:t>
            </a:r>
            <a:r>
              <a:rPr lang="en-US" dirty="0" err="1">
                <a:hlinkClick r:id="rId3"/>
              </a:rPr>
              <a:t>ShareAlike</a:t>
            </a:r>
            <a:r>
              <a:rPr lang="en-US" dirty="0">
                <a:hlinkClick r:id="rId3"/>
              </a:rPr>
              <a:t> 4.0 International License</a:t>
            </a:r>
            <a:r>
              <a:rPr lang="en-US" sz="2400" dirty="0"/>
              <a:t>.</a:t>
            </a:r>
            <a:endParaRPr lang="cs-CZ" sz="2400" dirty="0"/>
          </a:p>
        </p:txBody>
      </p:sp>
      <p:pic>
        <p:nvPicPr>
          <p:cNvPr id="1030" name="Picture 6" descr="https://mirrors.creativecommons.org/presskit/buttons/88x31/png/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398" y="1177798"/>
            <a:ext cx="1814386" cy="63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r>
              <a:rPr lang="cs-CZ" sz="3200" dirty="0" err="1" smtClean="0"/>
              <a:t>What</a:t>
            </a:r>
            <a:r>
              <a:rPr lang="cs-CZ" sz="3200" dirty="0" smtClean="0"/>
              <a:t> </a:t>
            </a:r>
            <a:r>
              <a:rPr lang="cs-CZ" sz="3200" dirty="0" err="1" smtClean="0"/>
              <a:t>types</a:t>
            </a:r>
            <a:r>
              <a:rPr lang="cs-CZ" sz="3200" dirty="0" smtClean="0"/>
              <a:t> </a:t>
            </a:r>
            <a:r>
              <a:rPr lang="cs-CZ" sz="3200" dirty="0" err="1" smtClean="0"/>
              <a:t>of</a:t>
            </a:r>
            <a:r>
              <a:rPr lang="cs-CZ" sz="3200" dirty="0" smtClean="0"/>
              <a:t> </a:t>
            </a:r>
            <a:r>
              <a:rPr lang="cs-CZ" sz="3200" dirty="0" err="1" smtClean="0"/>
              <a:t>cheating</a:t>
            </a:r>
            <a:r>
              <a:rPr lang="cs-CZ" sz="3200" dirty="0" smtClean="0"/>
              <a:t> do </a:t>
            </a:r>
            <a:r>
              <a:rPr lang="cs-CZ" sz="3200" dirty="0" err="1" smtClean="0"/>
              <a:t>you</a:t>
            </a:r>
            <a:r>
              <a:rPr lang="cs-CZ" sz="3200" dirty="0" smtClean="0"/>
              <a:t> </a:t>
            </a:r>
            <a:r>
              <a:rPr lang="cs-CZ" sz="3200" dirty="0" err="1" smtClean="0"/>
              <a:t>know</a:t>
            </a:r>
            <a:r>
              <a:rPr lang="cs-CZ" sz="3200" dirty="0"/>
              <a:t>?</a:t>
            </a:r>
          </a:p>
        </p:txBody>
      </p:sp>
      <p:sp>
        <p:nvSpPr>
          <p:cNvPr id="3" name="Zástupný symbol pro obsah 2"/>
          <p:cNvSpPr>
            <a:spLocks noGrp="1"/>
          </p:cNvSpPr>
          <p:nvPr>
            <p:ph idx="1"/>
          </p:nvPr>
        </p:nvSpPr>
        <p:spPr/>
        <p:txBody>
          <a:bodyPr numCol="2">
            <a:normAutofit/>
          </a:bodyPr>
          <a:lstStyle/>
          <a:p>
            <a:pPr marL="522900" lvl="0" indent="-342900"/>
            <a:r>
              <a:rPr lang="cs-CZ" sz="2000" dirty="0">
                <a:latin typeface="Lato" panose="020B0604020202020204" charset="0"/>
                <a:ea typeface="Lato"/>
                <a:cs typeface="Lato" panose="020B0604020202020204" charset="0"/>
                <a:sym typeface="Lato"/>
              </a:rPr>
              <a:t>U</a:t>
            </a:r>
            <a:r>
              <a:rPr lang="en-US" sz="2000" dirty="0">
                <a:latin typeface="Lato" panose="020B0604020202020204" charset="0"/>
                <a:ea typeface="Lato"/>
                <a:cs typeface="Lato" panose="020B0604020202020204" charset="0"/>
                <a:sym typeface="Lato"/>
              </a:rPr>
              <a:t>sing unauthorized aids</a:t>
            </a:r>
          </a:p>
          <a:p>
            <a:pPr marL="522900" lvl="0" indent="-342900"/>
            <a:r>
              <a:rPr lang="cs-CZ" sz="2000" dirty="0">
                <a:latin typeface="Lato" panose="020B0604020202020204" charset="0"/>
                <a:cs typeface="Lato" panose="020B0604020202020204" charset="0"/>
              </a:rPr>
              <a:t>U</a:t>
            </a:r>
            <a:r>
              <a:rPr lang="en-US" sz="2000" dirty="0">
                <a:latin typeface="Lato" panose="020B0604020202020204" charset="0"/>
                <a:cs typeface="Lato" panose="020B0604020202020204" charset="0"/>
              </a:rPr>
              <a:t>sing a crib sheet on an exam</a:t>
            </a:r>
          </a:p>
          <a:p>
            <a:pPr marL="522900" indent="-342900"/>
            <a:r>
              <a:rPr lang="cs-CZ" sz="2000" dirty="0">
                <a:latin typeface="Lato" panose="020B0604020202020204" charset="0"/>
                <a:ea typeface="Lato"/>
                <a:cs typeface="Lato" panose="020B0604020202020204" charset="0"/>
                <a:sym typeface="Lato"/>
              </a:rPr>
              <a:t>C</a:t>
            </a:r>
            <a:r>
              <a:rPr lang="en-US" sz="2000" dirty="0" err="1">
                <a:latin typeface="Lato" panose="020B0604020202020204" charset="0"/>
                <a:ea typeface="Lato"/>
                <a:cs typeface="Lato" panose="020B0604020202020204" charset="0"/>
                <a:sym typeface="Lato"/>
              </a:rPr>
              <a:t>opying</a:t>
            </a:r>
            <a:endParaRPr lang="cs-CZ" sz="2000" dirty="0">
              <a:latin typeface="Lato" panose="020B0604020202020204" charset="0"/>
              <a:ea typeface="Lato"/>
              <a:cs typeface="Lato" panose="020B0604020202020204" charset="0"/>
              <a:sym typeface="Lato"/>
            </a:endParaRPr>
          </a:p>
          <a:p>
            <a:pPr marL="522900" indent="-342900"/>
            <a:r>
              <a:rPr lang="cs-CZ" sz="2000" dirty="0">
                <a:latin typeface="Lato" panose="020B0604020202020204" charset="0"/>
                <a:ea typeface="Lato"/>
                <a:cs typeface="Lato" panose="020B0604020202020204" charset="0"/>
                <a:sym typeface="Lato"/>
              </a:rPr>
              <a:t>F</a:t>
            </a:r>
            <a:r>
              <a:rPr lang="en-US" sz="2000" dirty="0" err="1">
                <a:latin typeface="Lato" panose="020B0604020202020204" charset="0"/>
                <a:ea typeface="Lato"/>
                <a:cs typeface="Lato" panose="020B0604020202020204" charset="0"/>
                <a:sym typeface="Lato"/>
              </a:rPr>
              <a:t>ile</a:t>
            </a:r>
            <a:r>
              <a:rPr lang="en-US" sz="2000" dirty="0">
                <a:latin typeface="Lato" panose="020B0604020202020204" charset="0"/>
                <a:ea typeface="Lato"/>
                <a:cs typeface="Lato" panose="020B0604020202020204" charset="0"/>
                <a:sym typeface="Lato"/>
              </a:rPr>
              <a:t> sharing</a:t>
            </a:r>
          </a:p>
          <a:p>
            <a:pPr marL="522900" indent="-342900"/>
            <a:r>
              <a:rPr lang="cs-CZ" sz="2000" dirty="0">
                <a:latin typeface="Lato" panose="020B0604020202020204" charset="0"/>
                <a:cs typeface="Lato" panose="020B0604020202020204" charset="0"/>
              </a:rPr>
              <a:t>F</a:t>
            </a:r>
            <a:r>
              <a:rPr lang="en-US" sz="2000" dirty="0" err="1">
                <a:latin typeface="Lato" panose="020B0604020202020204" charset="0"/>
                <a:cs typeface="Lato" panose="020B0604020202020204" charset="0"/>
              </a:rPr>
              <a:t>abricating</a:t>
            </a:r>
            <a:r>
              <a:rPr lang="en-US" sz="2000" dirty="0">
                <a:latin typeface="Lato" panose="020B0604020202020204" charset="0"/>
                <a:cs typeface="Lato" panose="020B0604020202020204" charset="0"/>
              </a:rPr>
              <a:t> a report or </a:t>
            </a:r>
            <a:r>
              <a:rPr lang="en-US" sz="2000" dirty="0" smtClean="0">
                <a:latin typeface="Lato" panose="020B0604020202020204" charset="0"/>
                <a:cs typeface="Lato" panose="020B0604020202020204" charset="0"/>
              </a:rPr>
              <a:t>data</a:t>
            </a:r>
            <a:endParaRPr lang="cs-CZ" sz="2000" dirty="0">
              <a:latin typeface="Lato" panose="020B0604020202020204" charset="0"/>
              <a:cs typeface="Lato" panose="020B0604020202020204" charset="0"/>
            </a:endParaRPr>
          </a:p>
          <a:p>
            <a:pPr marL="522900" indent="-342900"/>
            <a:r>
              <a:rPr lang="cs-CZ" sz="2000" dirty="0">
                <a:latin typeface="Lato" panose="020B0604020202020204" charset="0"/>
                <a:cs typeface="Lato" panose="020B0604020202020204" charset="0"/>
              </a:rPr>
              <a:t>A</a:t>
            </a:r>
            <a:r>
              <a:rPr lang="en-US" sz="2000" dirty="0" err="1">
                <a:latin typeface="Lato" panose="020B0604020202020204" charset="0"/>
                <a:cs typeface="Lato" panose="020B0604020202020204" charset="0"/>
              </a:rPr>
              <a:t>ccessing</a:t>
            </a:r>
            <a:r>
              <a:rPr lang="en-US" sz="2000" dirty="0">
                <a:latin typeface="Lato" panose="020B0604020202020204" charset="0"/>
                <a:cs typeface="Lato" panose="020B0604020202020204" charset="0"/>
              </a:rPr>
              <a:t> external assistance from beyond the exam room by means of a cell </a:t>
            </a:r>
            <a:r>
              <a:rPr lang="en-US" sz="2000" dirty="0" smtClean="0">
                <a:latin typeface="Lato" panose="020B0604020202020204" charset="0"/>
                <a:cs typeface="Lato" panose="020B0604020202020204" charset="0"/>
              </a:rPr>
              <a:t>phone</a:t>
            </a:r>
            <a:endParaRPr lang="en-US" sz="2000" dirty="0">
              <a:latin typeface="Lato" panose="020B0604020202020204" charset="0"/>
              <a:cs typeface="Lato" panose="020B0604020202020204" charset="0"/>
            </a:endParaRPr>
          </a:p>
          <a:p>
            <a:pPr marL="522900" lvl="0" indent="-342900"/>
            <a:r>
              <a:rPr lang="cs-CZ" sz="2000" dirty="0">
                <a:latin typeface="Lato" panose="020B0604020202020204" charset="0"/>
                <a:cs typeface="Lato" panose="020B0604020202020204" charset="0"/>
              </a:rPr>
              <a:t>H</a:t>
            </a:r>
            <a:r>
              <a:rPr lang="en-US" sz="2000" dirty="0" err="1">
                <a:latin typeface="Lato" panose="020B0604020202020204" charset="0"/>
                <a:cs typeface="Lato" panose="020B0604020202020204" charset="0"/>
              </a:rPr>
              <a:t>aving</a:t>
            </a:r>
            <a:r>
              <a:rPr lang="en-US" sz="2000" dirty="0">
                <a:latin typeface="Lato" panose="020B0604020202020204" charset="0"/>
                <a:cs typeface="Lato" panose="020B0604020202020204" charset="0"/>
              </a:rPr>
              <a:t> another student sign one’s name on an attendance sheet</a:t>
            </a:r>
            <a:endParaRPr lang="en-US" sz="2000" dirty="0">
              <a:latin typeface="Lato" panose="020B0604020202020204" charset="0"/>
              <a:cs typeface="Lato" panose="020B0604020202020204" charset="0"/>
              <a:sym typeface="Lato"/>
            </a:endParaRPr>
          </a:p>
          <a:p>
            <a:pPr marL="522900" lvl="0" indent="-342900"/>
            <a:r>
              <a:rPr lang="en-US" sz="2000" dirty="0">
                <a:latin typeface="Lato" panose="020B0604020202020204" charset="0"/>
                <a:ea typeface="Lato"/>
                <a:cs typeface="Lato" panose="020B0604020202020204" charset="0"/>
                <a:sym typeface="Lato"/>
              </a:rPr>
              <a:t>Plagiarism</a:t>
            </a:r>
            <a:endParaRPr lang="cs-CZ" sz="2000" dirty="0">
              <a:latin typeface="Lato" panose="020B0604020202020204" charset="0"/>
              <a:ea typeface="Lato"/>
              <a:cs typeface="Lato" panose="020B0604020202020204" charset="0"/>
              <a:sym typeface="Lato"/>
            </a:endParaRPr>
          </a:p>
          <a:p>
            <a:pPr marL="522900" lvl="0" indent="-342900"/>
            <a:r>
              <a:rPr lang="cs-CZ" sz="2000" dirty="0" err="1">
                <a:latin typeface="Lato" panose="020B0604020202020204" charset="0"/>
                <a:ea typeface="Lato"/>
                <a:cs typeface="Lato" panose="020B0604020202020204" charset="0"/>
                <a:sym typeface="Lato"/>
              </a:rPr>
              <a:t>Contract</a:t>
            </a:r>
            <a:r>
              <a:rPr lang="cs-CZ" sz="2000" dirty="0">
                <a:latin typeface="Lato" panose="020B0604020202020204" charset="0"/>
                <a:ea typeface="Lato"/>
                <a:cs typeface="Lato" panose="020B0604020202020204" charset="0"/>
                <a:sym typeface="Lato"/>
              </a:rPr>
              <a:t> </a:t>
            </a:r>
            <a:r>
              <a:rPr lang="cs-CZ" sz="2000" dirty="0" err="1">
                <a:latin typeface="Lato" panose="020B0604020202020204" charset="0"/>
                <a:ea typeface="Lato"/>
                <a:cs typeface="Lato" panose="020B0604020202020204" charset="0"/>
                <a:sym typeface="Lato"/>
              </a:rPr>
              <a:t>cheating</a:t>
            </a:r>
            <a:endParaRPr lang="cs-CZ" sz="2000" dirty="0">
              <a:latin typeface="Lato" panose="020B0604020202020204" charset="0"/>
              <a:cs typeface="Lato" panose="020B0604020202020204" charset="0"/>
            </a:endParaRPr>
          </a:p>
          <a:p>
            <a:pPr marL="0" indent="0" algn="r">
              <a:buNone/>
            </a:pPr>
            <a:r>
              <a:rPr lang="en-US" sz="1200" dirty="0">
                <a:latin typeface="Lato" panose="020B0604020202020204" charset="0"/>
                <a:cs typeface="Lato" panose="020B0604020202020204" charset="0"/>
              </a:rPr>
              <a:t>WESTACOTT, E. (2008)</a:t>
            </a:r>
            <a:endParaRPr lang="en-US" sz="1200" b="1" dirty="0">
              <a:latin typeface="Lato" panose="020B0604020202020204" charset="0"/>
              <a:ea typeface="Roboto" panose="020B0604020202020204" charset="0"/>
              <a:cs typeface="Lato" panose="020B0604020202020204" charset="0"/>
              <a:sym typeface="Lato"/>
            </a:endParaRPr>
          </a:p>
          <a:p>
            <a:endParaRPr lang="cs-CZ" dirty="0"/>
          </a:p>
        </p:txBody>
      </p:sp>
      <p:sp>
        <p:nvSpPr>
          <p:cNvPr id="4" name="Google Shape;645;p44"/>
          <p:cNvSpPr/>
          <p:nvPr/>
        </p:nvSpPr>
        <p:spPr>
          <a:xfrm>
            <a:off x="7343081" y="3338111"/>
            <a:ext cx="1949224" cy="1884392"/>
          </a:xfrm>
          <a:prstGeom prst="ellipse">
            <a:avLst/>
          </a:prstGeom>
          <a:solidFill>
            <a:schemeClr val="accent6"/>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46;p44"/>
          <p:cNvSpPr txBox="1"/>
          <p:nvPr/>
        </p:nvSpPr>
        <p:spPr>
          <a:xfrm>
            <a:off x="7543800" y="3969357"/>
            <a:ext cx="1897800" cy="6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latin typeface="Roboto Slab"/>
                <a:ea typeface="Roboto Slab"/>
                <a:cs typeface="Roboto Slab"/>
                <a:sym typeface="Roboto Slab"/>
              </a:rPr>
              <a:t>Discussion</a:t>
            </a:r>
            <a:endParaRPr sz="2400" dirty="0">
              <a:solidFill>
                <a:srgbClr val="FFFFFF"/>
              </a:solidFill>
              <a:latin typeface="Roboto Slab"/>
              <a:ea typeface="Roboto Slab"/>
              <a:cs typeface="Roboto Slab"/>
              <a:sym typeface="Roboto Slab"/>
            </a:endParaRPr>
          </a:p>
        </p:txBody>
      </p:sp>
    </p:spTree>
    <p:extLst>
      <p:ext uri="{BB962C8B-B14F-4D97-AF65-F5344CB8AC3E}">
        <p14:creationId xmlns:p14="http://schemas.microsoft.com/office/powerpoint/2010/main" val="337409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330506" y="649995"/>
            <a:ext cx="8284684" cy="2599981"/>
          </a:xfrm>
        </p:spPr>
        <p:txBody>
          <a:bodyPr>
            <a:normAutofit lnSpcReduction="10000"/>
          </a:bodyPr>
          <a:lstStyle/>
          <a:p>
            <a:pPr>
              <a:spcAft>
                <a:spcPts val="1000"/>
              </a:spcAft>
            </a:pPr>
            <a:r>
              <a:rPr lang="en-US" sz="4800" dirty="0"/>
              <a:t>Plagiarism is presenting the work of others as if it were his/her own without proper acknowledgment</a:t>
            </a:r>
            <a:r>
              <a:rPr lang="en-US" sz="3000" dirty="0"/>
              <a:t>. </a:t>
            </a:r>
          </a:p>
          <a:p>
            <a:endParaRPr lang="cs-CZ" dirty="0"/>
          </a:p>
        </p:txBody>
      </p:sp>
      <p:sp>
        <p:nvSpPr>
          <p:cNvPr id="3" name="Zástupný symbol pro text 2"/>
          <p:cNvSpPr>
            <a:spLocks noGrp="1"/>
          </p:cNvSpPr>
          <p:nvPr>
            <p:ph type="body" sz="quarter" idx="11"/>
          </p:nvPr>
        </p:nvSpPr>
        <p:spPr>
          <a:xfrm>
            <a:off x="0" y="3629370"/>
            <a:ext cx="9144000" cy="288032"/>
          </a:xfrm>
        </p:spPr>
        <p:txBody>
          <a:bodyPr/>
          <a:lstStyle/>
          <a:p>
            <a:r>
              <a:rPr lang="lt-LT" dirty="0"/>
              <a:t>Tauginienė, L, Gaižauskaitė, I, Glendinning, I, Kravjar, J, Ojsteršek, M, Ribeiro, L, Odiņeca, T, Marino, F, Cosentino, M, Sivasubramaniam, S. Glossary for Academic Integrity. ENAI Report 3G [online].</a:t>
            </a:r>
          </a:p>
          <a:p>
            <a:endParaRPr lang="cs-CZ" dirty="0"/>
          </a:p>
        </p:txBody>
      </p:sp>
    </p:spTree>
    <p:extLst>
      <p:ext uri="{BB962C8B-B14F-4D97-AF65-F5344CB8AC3E}">
        <p14:creationId xmlns:p14="http://schemas.microsoft.com/office/powerpoint/2010/main" val="124161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385590" y="804230"/>
            <a:ext cx="8350786" cy="2776251"/>
          </a:xfrm>
        </p:spPr>
        <p:txBody>
          <a:bodyPr>
            <a:normAutofit/>
          </a:bodyPr>
          <a:lstStyle/>
          <a:p>
            <a:r>
              <a:rPr lang="cs-CZ" sz="3900" dirty="0" err="1"/>
              <a:t>Contract</a:t>
            </a:r>
            <a:r>
              <a:rPr lang="cs-CZ" sz="3900" dirty="0"/>
              <a:t> </a:t>
            </a:r>
            <a:r>
              <a:rPr lang="cs-CZ" sz="3900" dirty="0" err="1"/>
              <a:t>cheating</a:t>
            </a:r>
            <a:r>
              <a:rPr lang="cs-CZ" sz="3900" dirty="0"/>
              <a:t> </a:t>
            </a:r>
            <a:r>
              <a:rPr lang="cs-CZ" sz="3900" dirty="0" err="1"/>
              <a:t>is</a:t>
            </a:r>
            <a:r>
              <a:rPr lang="cs-CZ" sz="3900" dirty="0"/>
              <a:t> a f</a:t>
            </a:r>
            <a:r>
              <a:rPr lang="en-US" sz="3900" dirty="0" err="1"/>
              <a:t>orm</a:t>
            </a:r>
            <a:r>
              <a:rPr lang="en-US" sz="3900" dirty="0"/>
              <a:t> of misconduct when a person uses a third party to assist them to produce work, whether or not payment or </a:t>
            </a:r>
            <a:r>
              <a:rPr lang="en-US" sz="3900" dirty="0" err="1"/>
              <a:t>favour</a:t>
            </a:r>
            <a:r>
              <a:rPr lang="en-US" sz="3900" dirty="0"/>
              <a:t> is involved. </a:t>
            </a:r>
          </a:p>
          <a:p>
            <a:endParaRPr lang="cs-CZ" dirty="0"/>
          </a:p>
        </p:txBody>
      </p:sp>
      <p:sp>
        <p:nvSpPr>
          <p:cNvPr id="3" name="Zástupný symbol pro text 2"/>
          <p:cNvSpPr>
            <a:spLocks noGrp="1"/>
          </p:cNvSpPr>
          <p:nvPr>
            <p:ph type="body" sz="quarter" idx="11"/>
          </p:nvPr>
        </p:nvSpPr>
        <p:spPr>
          <a:xfrm>
            <a:off x="0" y="3827673"/>
            <a:ext cx="9144000" cy="288032"/>
          </a:xfrm>
        </p:spPr>
        <p:txBody>
          <a:bodyPr/>
          <a:lstStyle/>
          <a:p>
            <a:r>
              <a:rPr lang="lt-LT" dirty="0"/>
              <a:t>Tauginienė, L, Gaižauskaitė, I, Glendinning, I, Kravjar, J, Ojsteršek, M, Ribeiro, L, Odiņeca, T, Marino, F, Cosentino, M, Sivasubramaniam, S. Glossary for Academic Integrity. ENAI Report 3G [online].</a:t>
            </a:r>
          </a:p>
          <a:p>
            <a:endParaRPr lang="cs-CZ" dirty="0"/>
          </a:p>
        </p:txBody>
      </p:sp>
    </p:spTree>
    <p:extLst>
      <p:ext uri="{BB962C8B-B14F-4D97-AF65-F5344CB8AC3E}">
        <p14:creationId xmlns:p14="http://schemas.microsoft.com/office/powerpoint/2010/main" val="12938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en-US" sz="3600" dirty="0">
                <a:latin typeface="Roboto" panose="020B0604020202020204" charset="0"/>
                <a:ea typeface="Roboto" panose="020B0604020202020204" charset="0"/>
              </a:rPr>
              <a:t>Students who contract cheat might:</a:t>
            </a:r>
            <a:r>
              <a:rPr lang="en-US" dirty="0">
                <a:latin typeface="Roboto" panose="020B0604020202020204" charset="0"/>
                <a:ea typeface="Roboto" panose="020B0604020202020204" charset="0"/>
              </a:rPr>
              <a:t/>
            </a:r>
            <a:br>
              <a:rPr lang="en-US" dirty="0">
                <a:latin typeface="Roboto" panose="020B0604020202020204" charset="0"/>
                <a:ea typeface="Roboto" panose="020B0604020202020204" charset="0"/>
              </a:rPr>
            </a:br>
            <a:endParaRPr lang="cs-CZ" dirty="0"/>
          </a:p>
        </p:txBody>
      </p:sp>
      <p:sp>
        <p:nvSpPr>
          <p:cNvPr id="3" name="Zástupný symbol pro obsah 2"/>
          <p:cNvSpPr>
            <a:spLocks noGrp="1"/>
          </p:cNvSpPr>
          <p:nvPr>
            <p:ph idx="1"/>
          </p:nvPr>
        </p:nvSpPr>
        <p:spPr/>
        <p:txBody>
          <a:bodyPr>
            <a:normAutofit fontScale="92500" lnSpcReduction="10000"/>
          </a:bodyPr>
          <a:lstStyle/>
          <a:p>
            <a:pPr marL="400050" lvl="0" indent="-285750">
              <a:spcBef>
                <a:spcPts val="0"/>
              </a:spcBef>
              <a:buClr>
                <a:schemeClr val="dk1"/>
              </a:buClr>
              <a:buSzPts val="1800"/>
            </a:pPr>
            <a:r>
              <a:rPr lang="en-US" b="1" dirty="0">
                <a:solidFill>
                  <a:schemeClr val="dk1"/>
                </a:solidFill>
                <a:latin typeface="Lato" panose="020B0604020202020204" charset="0"/>
                <a:ea typeface="Roboto Slab"/>
                <a:cs typeface="Lato" panose="020B0604020202020204" charset="0"/>
                <a:sym typeface="Roboto Slab"/>
              </a:rPr>
              <a:t>purchase an assignment</a:t>
            </a:r>
            <a:r>
              <a:rPr lang="en-US" dirty="0">
                <a:solidFill>
                  <a:schemeClr val="dk1"/>
                </a:solidFill>
                <a:latin typeface="Lato" panose="020B0604020202020204" charset="0"/>
                <a:ea typeface="Roboto Slab"/>
                <a:cs typeface="Lato" panose="020B0604020202020204" charset="0"/>
                <a:sym typeface="Roboto Slab"/>
              </a:rPr>
              <a:t> from an online site or other online platforms</a:t>
            </a:r>
          </a:p>
          <a:p>
            <a:pPr marL="400050" lvl="0" indent="-285750">
              <a:spcBef>
                <a:spcPts val="0"/>
              </a:spcBef>
              <a:buClr>
                <a:schemeClr val="dk1"/>
              </a:buClr>
              <a:buSzPts val="1800"/>
            </a:pPr>
            <a:r>
              <a:rPr lang="en-US" b="1" dirty="0">
                <a:solidFill>
                  <a:schemeClr val="dk1"/>
                </a:solidFill>
                <a:latin typeface="Lato" panose="020B0604020202020204" charset="0"/>
                <a:ea typeface="Roboto Slab"/>
                <a:cs typeface="Lato" panose="020B0604020202020204" charset="0"/>
                <a:sym typeface="Roboto Slab"/>
              </a:rPr>
              <a:t>obtain assistance from someone</a:t>
            </a:r>
            <a:r>
              <a:rPr lang="en-US" dirty="0">
                <a:solidFill>
                  <a:schemeClr val="dk1"/>
                </a:solidFill>
                <a:latin typeface="Lato" panose="020B0604020202020204" charset="0"/>
                <a:ea typeface="Roboto Slab"/>
                <a:cs typeface="Lato" panose="020B0604020202020204" charset="0"/>
                <a:sym typeface="Roboto Slab"/>
              </a:rPr>
              <a:t> else that goes beyond editing to writing of the assignment or solving of the problem</a:t>
            </a:r>
          </a:p>
          <a:p>
            <a:pPr marL="400050" indent="-285750">
              <a:buClr>
                <a:schemeClr val="dk1"/>
              </a:buClr>
              <a:buSzPts val="1800"/>
            </a:pPr>
            <a:r>
              <a:rPr lang="en-US" b="1" dirty="0">
                <a:solidFill>
                  <a:schemeClr val="dk1"/>
                </a:solidFill>
                <a:latin typeface="Lato" panose="020B0604020202020204" charset="0"/>
                <a:ea typeface="Roboto Slab"/>
                <a:cs typeface="Lato" panose="020B0604020202020204" charset="0"/>
                <a:sym typeface="Roboto Slab"/>
              </a:rPr>
              <a:t>pay someone to write a assignment for them</a:t>
            </a:r>
          </a:p>
          <a:p>
            <a:pPr marL="114300">
              <a:buClr>
                <a:schemeClr val="dk1"/>
              </a:buClr>
              <a:buSzPts val="1800"/>
            </a:pPr>
            <a:endParaRPr lang="en-US" b="1" dirty="0">
              <a:solidFill>
                <a:schemeClr val="dk1"/>
              </a:solidFill>
              <a:latin typeface="Lato" panose="020B0604020202020204" charset="0"/>
              <a:ea typeface="Roboto Slab"/>
              <a:cs typeface="Lato" panose="020B0604020202020204" charset="0"/>
              <a:sym typeface="Roboto Slab"/>
            </a:endParaRPr>
          </a:p>
          <a:p>
            <a:pPr marL="400050" indent="-285750">
              <a:buClr>
                <a:schemeClr val="dk1"/>
              </a:buClr>
              <a:buSzPts val="1800"/>
            </a:pPr>
            <a:r>
              <a:rPr lang="en-US" b="1" dirty="0">
                <a:latin typeface="Lato" panose="020B0604020202020204" charset="0"/>
                <a:cs typeface="Lato" panose="020B0604020202020204" charset="0"/>
              </a:rPr>
              <a:t>impersonate other student </a:t>
            </a:r>
            <a:r>
              <a:rPr lang="en-US" dirty="0">
                <a:latin typeface="Lato" panose="020B0604020202020204" charset="0"/>
                <a:cs typeface="Lato" panose="020B0604020202020204" charset="0"/>
              </a:rPr>
              <a:t>for the purpose of exams or, in some cases, an entire class</a:t>
            </a:r>
          </a:p>
          <a:p>
            <a:pPr marL="400050" indent="-285750">
              <a:buClr>
                <a:schemeClr val="dk1"/>
              </a:buClr>
              <a:buSzPts val="1800"/>
            </a:pPr>
            <a:r>
              <a:rPr lang="en-US" b="1" dirty="0">
                <a:solidFill>
                  <a:schemeClr val="dk1"/>
                </a:solidFill>
                <a:latin typeface="Lato" panose="020B0604020202020204" charset="0"/>
                <a:ea typeface="Roboto Slab"/>
                <a:cs typeface="Lato" panose="020B0604020202020204" charset="0"/>
                <a:sym typeface="Roboto Slab"/>
              </a:rPr>
              <a:t>share answers to an assignment</a:t>
            </a:r>
            <a:endParaRPr lang="en-US" dirty="0">
              <a:solidFill>
                <a:schemeClr val="dk1"/>
              </a:solidFill>
              <a:latin typeface="Lato" panose="020B0604020202020204" charset="0"/>
              <a:ea typeface="Roboto Slab"/>
              <a:cs typeface="Lato" panose="020B0604020202020204" charset="0"/>
              <a:sym typeface="Roboto Slab"/>
            </a:endParaRPr>
          </a:p>
          <a:p>
            <a:endParaRPr lang="cs-CZ" dirty="0"/>
          </a:p>
        </p:txBody>
      </p:sp>
      <p:cxnSp>
        <p:nvCxnSpPr>
          <p:cNvPr id="5" name="Přímá spojnice 4"/>
          <p:cNvCxnSpPr/>
          <p:nvPr/>
        </p:nvCxnSpPr>
        <p:spPr>
          <a:xfrm>
            <a:off x="848299" y="3117773"/>
            <a:ext cx="7634689" cy="1101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36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000" dirty="0" err="1" smtClean="0"/>
              <a:t>Problems</a:t>
            </a:r>
            <a:r>
              <a:rPr lang="cs-CZ" sz="2000" dirty="0" smtClean="0"/>
              <a:t> </a:t>
            </a:r>
            <a:r>
              <a:rPr lang="cs-CZ" sz="2000" dirty="0" err="1" smtClean="0"/>
              <a:t>of</a:t>
            </a:r>
            <a:r>
              <a:rPr lang="cs-CZ" sz="2000" dirty="0" smtClean="0"/>
              <a:t> </a:t>
            </a:r>
            <a:r>
              <a:rPr lang="cs-CZ" sz="2000" dirty="0" err="1" smtClean="0"/>
              <a:t>contract</a:t>
            </a:r>
            <a:r>
              <a:rPr lang="cs-CZ" sz="2000" dirty="0" smtClean="0"/>
              <a:t> </a:t>
            </a:r>
            <a:r>
              <a:rPr lang="cs-CZ" sz="2000" dirty="0" err="1" smtClean="0"/>
              <a:t>cheating</a:t>
            </a:r>
            <a:endParaRPr lang="cs-CZ" sz="2000" dirty="0"/>
          </a:p>
        </p:txBody>
      </p:sp>
      <p:sp>
        <p:nvSpPr>
          <p:cNvPr id="4" name="Google Shape;467;p25"/>
          <p:cNvSpPr/>
          <p:nvPr/>
        </p:nvSpPr>
        <p:spPr>
          <a:xfrm>
            <a:off x="4821914" y="1636893"/>
            <a:ext cx="3756900" cy="408900"/>
          </a:xfrm>
          <a:prstGeom prst="rect">
            <a:avLst/>
          </a:prstGeom>
          <a:solidFill>
            <a:srgbClr val="F2A4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5" name="Google Shape;468;p25"/>
          <p:cNvSpPr/>
          <p:nvPr/>
        </p:nvSpPr>
        <p:spPr>
          <a:xfrm>
            <a:off x="4821914" y="2323202"/>
            <a:ext cx="3756900" cy="408900"/>
          </a:xfrm>
          <a:prstGeom prst="rect">
            <a:avLst/>
          </a:prstGeom>
          <a:solidFill>
            <a:srgbClr val="F2A4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6" name="Google Shape;469;p25"/>
          <p:cNvSpPr/>
          <p:nvPr/>
        </p:nvSpPr>
        <p:spPr>
          <a:xfrm>
            <a:off x="4821914" y="3074998"/>
            <a:ext cx="3756900" cy="408900"/>
          </a:xfrm>
          <a:prstGeom prst="rect">
            <a:avLst/>
          </a:prstGeom>
          <a:solidFill>
            <a:srgbClr val="F2A4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grpSp>
        <p:nvGrpSpPr>
          <p:cNvPr id="7" name="Google Shape;470;p25"/>
          <p:cNvGrpSpPr/>
          <p:nvPr/>
        </p:nvGrpSpPr>
        <p:grpSpPr>
          <a:xfrm>
            <a:off x="3996546" y="486984"/>
            <a:ext cx="1066818" cy="4196928"/>
            <a:chOff x="4058859" y="987679"/>
            <a:chExt cx="1052400" cy="3696432"/>
          </a:xfrm>
        </p:grpSpPr>
        <p:sp>
          <p:nvSpPr>
            <p:cNvPr id="8" name="Google Shape;471;p25"/>
            <p:cNvSpPr/>
            <p:nvPr/>
          </p:nvSpPr>
          <p:spPr>
            <a:xfrm rot="36570">
              <a:off x="4276031" y="3801134"/>
              <a:ext cx="592234" cy="863150"/>
            </a:xfrm>
            <a:custGeom>
              <a:avLst/>
              <a:gdLst/>
              <a:ahLst/>
              <a:cxnLst/>
              <a:rect l="l" t="t" r="r" b="b"/>
              <a:pathLst>
                <a:path w="120000" h="120000" extrusionOk="0">
                  <a:moveTo>
                    <a:pt x="0" y="0"/>
                  </a:moveTo>
                  <a:lnTo>
                    <a:pt x="120000" y="0"/>
                  </a:lnTo>
                  <a:lnTo>
                    <a:pt x="120000" y="19312"/>
                  </a:lnTo>
                  <a:lnTo>
                    <a:pt x="119932" y="19312"/>
                  </a:lnTo>
                  <a:lnTo>
                    <a:pt x="59999" y="120000"/>
                  </a:lnTo>
                  <a:lnTo>
                    <a:pt x="67" y="19312"/>
                  </a:lnTo>
                  <a:lnTo>
                    <a:pt x="0" y="19312"/>
                  </a:lnTo>
                  <a:lnTo>
                    <a:pt x="0" y="19199"/>
                  </a:lnTo>
                  <a:close/>
                </a:path>
              </a:pathLst>
            </a:custGeom>
            <a:gradFill>
              <a:gsLst>
                <a:gs pos="0">
                  <a:srgbClr val="F9B57C"/>
                </a:gs>
                <a:gs pos="100000">
                  <a:srgbClr val="F9B57C"/>
                </a:gs>
              </a:gsLst>
              <a:lin ang="19800047"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9" name="Google Shape;472;p25"/>
            <p:cNvSpPr/>
            <p:nvPr/>
          </p:nvSpPr>
          <p:spPr>
            <a:xfrm>
              <a:off x="4468857" y="3793500"/>
              <a:ext cx="200400" cy="872700"/>
            </a:xfrm>
            <a:custGeom>
              <a:avLst/>
              <a:gdLst/>
              <a:ahLst/>
              <a:cxnLst/>
              <a:rect l="l" t="t" r="r" b="b"/>
              <a:pathLst>
                <a:path w="120000" h="120000" extrusionOk="0">
                  <a:moveTo>
                    <a:pt x="0" y="0"/>
                  </a:moveTo>
                  <a:lnTo>
                    <a:pt x="120000" y="0"/>
                  </a:lnTo>
                  <a:lnTo>
                    <a:pt x="120000" y="14012"/>
                  </a:lnTo>
                  <a:lnTo>
                    <a:pt x="63584" y="119999"/>
                  </a:lnTo>
                  <a:lnTo>
                    <a:pt x="89" y="19095"/>
                  </a:lnTo>
                  <a:lnTo>
                    <a:pt x="0" y="19095"/>
                  </a:lnTo>
                  <a:lnTo>
                    <a:pt x="0" y="18984"/>
                  </a:lnTo>
                  <a:lnTo>
                    <a:pt x="0" y="0"/>
                  </a:lnTo>
                  <a:close/>
                </a:path>
              </a:pathLst>
            </a:custGeom>
            <a:gradFill>
              <a:gsLst>
                <a:gs pos="0">
                  <a:srgbClr val="FBC9A0"/>
                </a:gs>
                <a:gs pos="100000">
                  <a:srgbClr val="FBC9A0"/>
                </a:gs>
              </a:gsLst>
              <a:lin ang="19800047"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10" name="Google Shape;473;p25"/>
            <p:cNvSpPr/>
            <p:nvPr/>
          </p:nvSpPr>
          <p:spPr>
            <a:xfrm>
              <a:off x="4291066" y="1891296"/>
              <a:ext cx="196800" cy="2011500"/>
            </a:xfrm>
            <a:custGeom>
              <a:avLst/>
              <a:gdLst/>
              <a:ahLst/>
              <a:cxnLst/>
              <a:rect l="l" t="t" r="r" b="b"/>
              <a:pathLst>
                <a:path w="120000" h="120000" extrusionOk="0">
                  <a:moveTo>
                    <a:pt x="0" y="0"/>
                  </a:moveTo>
                  <a:lnTo>
                    <a:pt x="60708" y="0"/>
                  </a:lnTo>
                  <a:lnTo>
                    <a:pt x="120000" y="3787"/>
                  </a:lnTo>
                  <a:lnTo>
                    <a:pt x="120000" y="120000"/>
                  </a:lnTo>
                  <a:lnTo>
                    <a:pt x="117742" y="120000"/>
                  </a:lnTo>
                  <a:cubicBezTo>
                    <a:pt x="111637" y="116604"/>
                    <a:pt x="88069" y="114098"/>
                    <a:pt x="60000" y="114098"/>
                  </a:cubicBezTo>
                  <a:cubicBezTo>
                    <a:pt x="31930" y="114098"/>
                    <a:pt x="8363" y="116604"/>
                    <a:pt x="2258" y="120000"/>
                  </a:cubicBezTo>
                  <a:lnTo>
                    <a:pt x="0" y="120000"/>
                  </a:lnTo>
                  <a:close/>
                </a:path>
              </a:pathLst>
            </a:custGeom>
            <a:gradFill>
              <a:gsLst>
                <a:gs pos="0">
                  <a:srgbClr val="BCEAED"/>
                </a:gs>
                <a:gs pos="100000">
                  <a:srgbClr val="BCEAED"/>
                </a:gs>
              </a:gsLst>
              <a:lin ang="19800047"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11" name="Google Shape;474;p25"/>
            <p:cNvSpPr/>
            <p:nvPr/>
          </p:nvSpPr>
          <p:spPr>
            <a:xfrm>
              <a:off x="4486591" y="1953886"/>
              <a:ext cx="196800" cy="1950900"/>
            </a:xfrm>
            <a:custGeom>
              <a:avLst/>
              <a:gdLst/>
              <a:ahLst/>
              <a:cxnLst/>
              <a:rect l="l" t="t" r="r" b="b"/>
              <a:pathLst>
                <a:path w="120000" h="120000" extrusionOk="0">
                  <a:moveTo>
                    <a:pt x="0" y="0"/>
                  </a:moveTo>
                  <a:lnTo>
                    <a:pt x="62125" y="4092"/>
                  </a:lnTo>
                  <a:lnTo>
                    <a:pt x="120000" y="279"/>
                  </a:lnTo>
                  <a:lnTo>
                    <a:pt x="120000" y="120000"/>
                  </a:lnTo>
                  <a:lnTo>
                    <a:pt x="117742" y="120000"/>
                  </a:lnTo>
                  <a:cubicBezTo>
                    <a:pt x="111637" y="116499"/>
                    <a:pt x="88069" y="113915"/>
                    <a:pt x="60000" y="113915"/>
                  </a:cubicBezTo>
                  <a:cubicBezTo>
                    <a:pt x="31930" y="113915"/>
                    <a:pt x="8363" y="116499"/>
                    <a:pt x="2258" y="120000"/>
                  </a:cubicBezTo>
                  <a:lnTo>
                    <a:pt x="0" y="120000"/>
                  </a:lnTo>
                  <a:close/>
                </a:path>
              </a:pathLst>
            </a:custGeom>
            <a:gradFill>
              <a:gsLst>
                <a:gs pos="0">
                  <a:srgbClr val="90DCE2"/>
                </a:gs>
                <a:gs pos="100000">
                  <a:srgbClr val="90DCE2"/>
                </a:gs>
              </a:gsLst>
              <a:lin ang="19800047"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12" name="Google Shape;475;p25"/>
            <p:cNvSpPr/>
            <p:nvPr/>
          </p:nvSpPr>
          <p:spPr>
            <a:xfrm>
              <a:off x="4683483" y="1895514"/>
              <a:ext cx="196800" cy="2011500"/>
            </a:xfrm>
            <a:custGeom>
              <a:avLst/>
              <a:gdLst/>
              <a:ahLst/>
              <a:cxnLst/>
              <a:rect l="l" t="t" r="r" b="b"/>
              <a:pathLst>
                <a:path w="120000" h="120000" extrusionOk="0">
                  <a:moveTo>
                    <a:pt x="58770" y="0"/>
                  </a:moveTo>
                  <a:lnTo>
                    <a:pt x="120000" y="0"/>
                  </a:lnTo>
                  <a:lnTo>
                    <a:pt x="120000" y="120000"/>
                  </a:lnTo>
                  <a:lnTo>
                    <a:pt x="117742" y="120000"/>
                  </a:lnTo>
                  <a:cubicBezTo>
                    <a:pt x="111637" y="116604"/>
                    <a:pt x="88069" y="114098"/>
                    <a:pt x="60000" y="114098"/>
                  </a:cubicBezTo>
                  <a:cubicBezTo>
                    <a:pt x="31930" y="114098"/>
                    <a:pt x="8363" y="116604"/>
                    <a:pt x="2258" y="120000"/>
                  </a:cubicBezTo>
                  <a:lnTo>
                    <a:pt x="0" y="120000"/>
                  </a:lnTo>
                  <a:lnTo>
                    <a:pt x="0" y="3754"/>
                  </a:lnTo>
                  <a:close/>
                </a:path>
              </a:pathLst>
            </a:cu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13" name="Google Shape;476;p25"/>
            <p:cNvSpPr/>
            <p:nvPr/>
          </p:nvSpPr>
          <p:spPr>
            <a:xfrm rot="10800000">
              <a:off x="4468919" y="4423110"/>
              <a:ext cx="196800" cy="261000"/>
            </a:xfrm>
            <a:prstGeom prst="triangl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14" name="Google Shape;477;p25"/>
            <p:cNvSpPr/>
            <p:nvPr/>
          </p:nvSpPr>
          <p:spPr>
            <a:xfrm rot="-5400000">
              <a:off x="4098909" y="947629"/>
              <a:ext cx="972300" cy="1052400"/>
            </a:xfrm>
            <a:custGeom>
              <a:avLst/>
              <a:gdLst/>
              <a:ahLst/>
              <a:cxnLst/>
              <a:rect l="l" t="t" r="r" b="b"/>
              <a:pathLst>
                <a:path w="120000" h="120000" extrusionOk="0">
                  <a:moveTo>
                    <a:pt x="52114" y="23995"/>
                  </a:moveTo>
                  <a:lnTo>
                    <a:pt x="26681" y="59999"/>
                  </a:lnTo>
                  <a:lnTo>
                    <a:pt x="52114" y="96003"/>
                  </a:lnTo>
                  <a:lnTo>
                    <a:pt x="25433" y="96003"/>
                  </a:lnTo>
                  <a:lnTo>
                    <a:pt x="0" y="59999"/>
                  </a:lnTo>
                  <a:lnTo>
                    <a:pt x="25433" y="23995"/>
                  </a:lnTo>
                  <a:close/>
                  <a:moveTo>
                    <a:pt x="119999" y="60000"/>
                  </a:moveTo>
                  <a:lnTo>
                    <a:pt x="76696" y="120000"/>
                  </a:lnTo>
                  <a:lnTo>
                    <a:pt x="71450" y="112731"/>
                  </a:lnTo>
                  <a:lnTo>
                    <a:pt x="44503" y="112731"/>
                  </a:lnTo>
                  <a:cubicBezTo>
                    <a:pt x="43660" y="114688"/>
                    <a:pt x="41587" y="116065"/>
                    <a:pt x="39167" y="116065"/>
                  </a:cubicBezTo>
                  <a:cubicBezTo>
                    <a:pt x="37038" y="116065"/>
                    <a:pt x="35178" y="115000"/>
                    <a:pt x="34259" y="113372"/>
                  </a:cubicBezTo>
                  <a:lnTo>
                    <a:pt x="12122" y="117398"/>
                  </a:lnTo>
                  <a:lnTo>
                    <a:pt x="12122" y="104063"/>
                  </a:lnTo>
                  <a:lnTo>
                    <a:pt x="34259" y="108089"/>
                  </a:lnTo>
                  <a:cubicBezTo>
                    <a:pt x="35178" y="106461"/>
                    <a:pt x="37038" y="105397"/>
                    <a:pt x="39167" y="105397"/>
                  </a:cubicBezTo>
                  <a:cubicBezTo>
                    <a:pt x="41587" y="105397"/>
                    <a:pt x="43660" y="106773"/>
                    <a:pt x="44503" y="108730"/>
                  </a:cubicBezTo>
                  <a:lnTo>
                    <a:pt x="68563" y="108730"/>
                  </a:lnTo>
                  <a:lnTo>
                    <a:pt x="33393" y="60000"/>
                  </a:lnTo>
                  <a:lnTo>
                    <a:pt x="76696"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grpSp>
      <p:sp>
        <p:nvSpPr>
          <p:cNvPr id="15" name="Google Shape;478;p25"/>
          <p:cNvSpPr/>
          <p:nvPr/>
        </p:nvSpPr>
        <p:spPr>
          <a:xfrm>
            <a:off x="461819" y="1413674"/>
            <a:ext cx="3756900" cy="4089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16" name="Google Shape;479;p25"/>
          <p:cNvSpPr/>
          <p:nvPr/>
        </p:nvSpPr>
        <p:spPr>
          <a:xfrm>
            <a:off x="461819" y="2083408"/>
            <a:ext cx="3756900" cy="4089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17" name="Google Shape;480;p25"/>
          <p:cNvSpPr/>
          <p:nvPr/>
        </p:nvSpPr>
        <p:spPr>
          <a:xfrm>
            <a:off x="461819" y="2782891"/>
            <a:ext cx="3756900" cy="4089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18" name="Google Shape;481;p25"/>
          <p:cNvSpPr txBox="1"/>
          <p:nvPr/>
        </p:nvSpPr>
        <p:spPr>
          <a:xfrm>
            <a:off x="5033600" y="1666540"/>
            <a:ext cx="2404500" cy="34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b="1">
                <a:solidFill>
                  <a:srgbClr val="FFFFFF"/>
                </a:solidFill>
                <a:latin typeface="Lato" panose="020B0604020202020204" charset="0"/>
                <a:cs typeface="Lato" panose="020B0604020202020204" charset="0"/>
              </a:rPr>
              <a:t>It is anonymous</a:t>
            </a:r>
            <a:endParaRPr sz="1400" b="1">
              <a:solidFill>
                <a:srgbClr val="FFFFFF"/>
              </a:solidFill>
              <a:latin typeface="Lato" panose="020B0604020202020204" charset="0"/>
              <a:cs typeface="Lato" panose="020B0604020202020204" charset="0"/>
              <a:sym typeface="Arial"/>
            </a:endParaRPr>
          </a:p>
        </p:txBody>
      </p:sp>
      <p:sp>
        <p:nvSpPr>
          <p:cNvPr id="19" name="Google Shape;482;p25"/>
          <p:cNvSpPr txBox="1"/>
          <p:nvPr/>
        </p:nvSpPr>
        <p:spPr>
          <a:xfrm>
            <a:off x="5033600" y="3104677"/>
            <a:ext cx="2404500" cy="34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b="1">
                <a:solidFill>
                  <a:srgbClr val="FFFFFF"/>
                </a:solidFill>
                <a:latin typeface="Lato" panose="020B0604020202020204" charset="0"/>
                <a:cs typeface="Lato" panose="020B0604020202020204" charset="0"/>
              </a:rPr>
              <a:t>It is hard to reveal</a:t>
            </a:r>
            <a:endParaRPr sz="1400" b="1">
              <a:solidFill>
                <a:srgbClr val="FFFFFF"/>
              </a:solidFill>
              <a:latin typeface="Lato" panose="020B0604020202020204" charset="0"/>
              <a:cs typeface="Lato" panose="020B0604020202020204" charset="0"/>
              <a:sym typeface="Arial"/>
            </a:endParaRPr>
          </a:p>
        </p:txBody>
      </p:sp>
      <p:sp>
        <p:nvSpPr>
          <p:cNvPr id="20" name="Google Shape;483;p25"/>
          <p:cNvSpPr txBox="1"/>
          <p:nvPr/>
        </p:nvSpPr>
        <p:spPr>
          <a:xfrm>
            <a:off x="5063375" y="2370763"/>
            <a:ext cx="3448500" cy="34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b="1">
                <a:solidFill>
                  <a:srgbClr val="FFFFFF"/>
                </a:solidFill>
                <a:latin typeface="Lato" panose="020B0604020202020204" charset="0"/>
                <a:cs typeface="Lato" panose="020B0604020202020204" charset="0"/>
              </a:rPr>
              <a:t>It is fraud, but it is not illegal</a:t>
            </a:r>
            <a:endParaRPr sz="1400" b="1">
              <a:solidFill>
                <a:srgbClr val="FFFFFF"/>
              </a:solidFill>
              <a:latin typeface="Lato" panose="020B0604020202020204" charset="0"/>
              <a:cs typeface="Lato" panose="020B0604020202020204" charset="0"/>
              <a:sym typeface="Arial"/>
            </a:endParaRPr>
          </a:p>
        </p:txBody>
      </p:sp>
      <p:sp>
        <p:nvSpPr>
          <p:cNvPr id="21" name="Google Shape;484;p25"/>
          <p:cNvSpPr txBox="1"/>
          <p:nvPr/>
        </p:nvSpPr>
        <p:spPr>
          <a:xfrm>
            <a:off x="429848" y="1458267"/>
            <a:ext cx="1516649" cy="349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b="1" dirty="0">
                <a:solidFill>
                  <a:srgbClr val="FFFFFF"/>
                </a:solidFill>
                <a:latin typeface="Lato" panose="020B0604020202020204" charset="0"/>
                <a:cs typeface="Lato" panose="020B0604020202020204" charset="0"/>
              </a:rPr>
              <a:t>It </a:t>
            </a:r>
            <a:r>
              <a:rPr lang="en" b="1" dirty="0" smtClean="0">
                <a:solidFill>
                  <a:srgbClr val="FFFFFF"/>
                </a:solidFill>
                <a:latin typeface="Lato" panose="020B0604020202020204" charset="0"/>
                <a:cs typeface="Lato" panose="020B0604020202020204" charset="0"/>
              </a:rPr>
              <a:t>is</a:t>
            </a:r>
            <a:r>
              <a:rPr lang="cs-CZ" b="1" dirty="0">
                <a:solidFill>
                  <a:srgbClr val="FFFFFF"/>
                </a:solidFill>
                <a:latin typeface="Lato" panose="020B0604020202020204" charset="0"/>
                <a:cs typeface="Lato" panose="020B0604020202020204" charset="0"/>
              </a:rPr>
              <a:t> </a:t>
            </a:r>
            <a:r>
              <a:rPr lang="en" b="1" dirty="0" smtClean="0">
                <a:solidFill>
                  <a:srgbClr val="FFFFFF"/>
                </a:solidFill>
                <a:latin typeface="Lato" panose="020B0604020202020204" charset="0"/>
                <a:cs typeface="Lato" panose="020B0604020202020204" charset="0"/>
              </a:rPr>
              <a:t>cheap</a:t>
            </a:r>
            <a:endParaRPr sz="1400" b="1" dirty="0">
              <a:solidFill>
                <a:srgbClr val="FFFFFF"/>
              </a:solidFill>
              <a:latin typeface="Lato" panose="020B0604020202020204" charset="0"/>
              <a:cs typeface="Lato" panose="020B0604020202020204" charset="0"/>
              <a:sym typeface="Arial"/>
            </a:endParaRPr>
          </a:p>
        </p:txBody>
      </p:sp>
      <p:sp>
        <p:nvSpPr>
          <p:cNvPr id="22" name="Google Shape;485;p25"/>
          <p:cNvSpPr txBox="1"/>
          <p:nvPr/>
        </p:nvSpPr>
        <p:spPr>
          <a:xfrm>
            <a:off x="482343" y="2142629"/>
            <a:ext cx="1938139" cy="349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b="1" dirty="0">
                <a:solidFill>
                  <a:srgbClr val="FFFFFF"/>
                </a:solidFill>
                <a:latin typeface="Lato" panose="020B0604020202020204" charset="0"/>
                <a:cs typeface="Lato" panose="020B0604020202020204" charset="0"/>
              </a:rPr>
              <a:t>It is accessible</a:t>
            </a:r>
            <a:endParaRPr sz="1400" b="1" dirty="0">
              <a:solidFill>
                <a:srgbClr val="FFFFFF"/>
              </a:solidFill>
              <a:latin typeface="Lato" panose="020B0604020202020204" charset="0"/>
              <a:cs typeface="Lato" panose="020B0604020202020204" charset="0"/>
              <a:sym typeface="Arial"/>
            </a:endParaRPr>
          </a:p>
        </p:txBody>
      </p:sp>
      <p:sp>
        <p:nvSpPr>
          <p:cNvPr id="23" name="Google Shape;486;p25"/>
          <p:cNvSpPr txBox="1"/>
          <p:nvPr/>
        </p:nvSpPr>
        <p:spPr>
          <a:xfrm>
            <a:off x="465662" y="2827200"/>
            <a:ext cx="3215538" cy="349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b="1" dirty="0">
                <a:solidFill>
                  <a:srgbClr val="FFFFFF"/>
                </a:solidFill>
                <a:latin typeface="Lato" panose="020B0604020202020204" charset="0"/>
                <a:cs typeface="Lato" panose="020B0604020202020204" charset="0"/>
              </a:rPr>
              <a:t>Process could be really fast</a:t>
            </a:r>
            <a:endParaRPr sz="1400" b="1" dirty="0">
              <a:solidFill>
                <a:srgbClr val="FFFFFF"/>
              </a:solidFill>
              <a:latin typeface="Lato" panose="020B0604020202020204" charset="0"/>
              <a:cs typeface="Lato" panose="020B0604020202020204" charset="0"/>
              <a:sym typeface="Arial"/>
            </a:endParaRPr>
          </a:p>
        </p:txBody>
      </p:sp>
      <p:sp>
        <p:nvSpPr>
          <p:cNvPr id="24" name="Google Shape;487;p25"/>
          <p:cNvSpPr txBox="1"/>
          <p:nvPr/>
        </p:nvSpPr>
        <p:spPr>
          <a:xfrm>
            <a:off x="4987735" y="2016058"/>
            <a:ext cx="3322200" cy="3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rgbClr val="3F3F3F"/>
                </a:solidFill>
                <a:latin typeface="Lato" panose="020B0604020202020204" charset="0"/>
                <a:cs typeface="Lato" panose="020B0604020202020204" charset="0"/>
              </a:rPr>
              <a:t>You don’t know the processor of the paper</a:t>
            </a:r>
            <a:endParaRPr sz="1200">
              <a:solidFill>
                <a:srgbClr val="3F3F3F"/>
              </a:solidFill>
              <a:latin typeface="Lato" panose="020B0604020202020204" charset="0"/>
              <a:cs typeface="Lato" panose="020B0604020202020204" charset="0"/>
              <a:sym typeface="Arial"/>
            </a:endParaRPr>
          </a:p>
        </p:txBody>
      </p:sp>
      <p:sp>
        <p:nvSpPr>
          <p:cNvPr id="25" name="Google Shape;488;p25"/>
          <p:cNvSpPr txBox="1"/>
          <p:nvPr/>
        </p:nvSpPr>
        <p:spPr>
          <a:xfrm>
            <a:off x="5039285" y="3468413"/>
            <a:ext cx="3322200" cy="3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rgbClr val="3F3F3F"/>
                </a:solidFill>
                <a:latin typeface="Lato" panose="020B0604020202020204" charset="0"/>
                <a:cs typeface="Lato" panose="020B0604020202020204" charset="0"/>
              </a:rPr>
              <a:t>Essays tend to be original</a:t>
            </a:r>
            <a:endParaRPr sz="1200">
              <a:solidFill>
                <a:srgbClr val="3F3F3F"/>
              </a:solidFill>
              <a:latin typeface="Lato" panose="020B0604020202020204" charset="0"/>
              <a:cs typeface="Lato" panose="020B0604020202020204" charset="0"/>
              <a:sym typeface="Arial"/>
            </a:endParaRPr>
          </a:p>
        </p:txBody>
      </p:sp>
      <p:sp>
        <p:nvSpPr>
          <p:cNvPr id="26" name="Google Shape;489;p25"/>
          <p:cNvSpPr txBox="1"/>
          <p:nvPr/>
        </p:nvSpPr>
        <p:spPr>
          <a:xfrm>
            <a:off x="347146" y="1807733"/>
            <a:ext cx="1599351" cy="314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dirty="0">
                <a:solidFill>
                  <a:srgbClr val="3F3F3F"/>
                </a:solidFill>
                <a:latin typeface="Lato" panose="020B0604020202020204" charset="0"/>
                <a:cs typeface="Lato" panose="020B0604020202020204" charset="0"/>
              </a:rPr>
              <a:t>7 EUR per one page</a:t>
            </a:r>
            <a:endParaRPr sz="1200" dirty="0">
              <a:solidFill>
                <a:srgbClr val="3F3F3F"/>
              </a:solidFill>
              <a:latin typeface="Lato" panose="020B0604020202020204" charset="0"/>
              <a:cs typeface="Lato" panose="020B0604020202020204" charset="0"/>
              <a:sym typeface="Arial"/>
            </a:endParaRPr>
          </a:p>
        </p:txBody>
      </p:sp>
      <p:sp>
        <p:nvSpPr>
          <p:cNvPr id="27" name="Google Shape;490;p25"/>
          <p:cNvSpPr txBox="1"/>
          <p:nvPr/>
        </p:nvSpPr>
        <p:spPr>
          <a:xfrm>
            <a:off x="-543069" y="2484485"/>
            <a:ext cx="3448500" cy="314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dirty="0">
                <a:solidFill>
                  <a:srgbClr val="3F3F3F"/>
                </a:solidFill>
                <a:latin typeface="Lato" panose="020B0604020202020204" charset="0"/>
                <a:cs typeface="Lato" panose="020B0604020202020204" charset="0"/>
              </a:rPr>
              <a:t>Google, Facebook, other web pages</a:t>
            </a:r>
            <a:endParaRPr sz="1200" dirty="0">
              <a:solidFill>
                <a:srgbClr val="3F3F3F"/>
              </a:solidFill>
              <a:latin typeface="Lato" panose="020B0604020202020204" charset="0"/>
              <a:cs typeface="Lato" panose="020B0604020202020204" charset="0"/>
              <a:sym typeface="Arial"/>
            </a:endParaRPr>
          </a:p>
        </p:txBody>
      </p:sp>
      <p:sp>
        <p:nvSpPr>
          <p:cNvPr id="28" name="Google Shape;491;p25"/>
          <p:cNvSpPr txBox="1"/>
          <p:nvPr/>
        </p:nvSpPr>
        <p:spPr>
          <a:xfrm>
            <a:off x="72523" y="3191151"/>
            <a:ext cx="3322200" cy="314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dirty="0">
                <a:solidFill>
                  <a:srgbClr val="3F3F3F"/>
                </a:solidFill>
                <a:latin typeface="Lato" panose="020B0604020202020204" charset="0"/>
                <a:cs typeface="Lato" panose="020B0604020202020204" charset="0"/>
              </a:rPr>
              <a:t>You can get the essay in less than 24 hours</a:t>
            </a:r>
            <a:endParaRPr sz="1200" dirty="0">
              <a:solidFill>
                <a:srgbClr val="3F3F3F"/>
              </a:solidFill>
              <a:latin typeface="Lato" panose="020B0604020202020204" charset="0"/>
              <a:cs typeface="Lato" panose="020B0604020202020204" charset="0"/>
              <a:sym typeface="Arial"/>
            </a:endParaRPr>
          </a:p>
        </p:txBody>
      </p:sp>
      <p:sp>
        <p:nvSpPr>
          <p:cNvPr id="29" name="Google Shape;493;p25"/>
          <p:cNvSpPr/>
          <p:nvPr/>
        </p:nvSpPr>
        <p:spPr>
          <a:xfrm>
            <a:off x="461825" y="3482553"/>
            <a:ext cx="3756900" cy="5685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30" name="Google Shape;494;p25"/>
          <p:cNvSpPr txBox="1"/>
          <p:nvPr/>
        </p:nvSpPr>
        <p:spPr>
          <a:xfrm>
            <a:off x="486211" y="3505551"/>
            <a:ext cx="3691798" cy="40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b="1" dirty="0">
                <a:solidFill>
                  <a:srgbClr val="FFFFFF"/>
                </a:solidFill>
                <a:latin typeface="Lato" panose="020B0604020202020204" charset="0"/>
                <a:cs typeface="Lato" panose="020B0604020202020204" charset="0"/>
              </a:rPr>
              <a:t>Companies pretend that they are doing a good thing</a:t>
            </a:r>
            <a:endParaRPr sz="1400" b="1" dirty="0">
              <a:solidFill>
                <a:srgbClr val="FFFFFF"/>
              </a:solidFill>
              <a:latin typeface="Lato" panose="020B0604020202020204" charset="0"/>
              <a:cs typeface="Lato" panose="020B0604020202020204" charset="0"/>
              <a:sym typeface="Arial"/>
            </a:endParaRPr>
          </a:p>
        </p:txBody>
      </p:sp>
      <p:sp>
        <p:nvSpPr>
          <p:cNvPr id="31" name="Google Shape;495;p25"/>
          <p:cNvSpPr/>
          <p:nvPr/>
        </p:nvSpPr>
        <p:spPr>
          <a:xfrm>
            <a:off x="4821914" y="3797073"/>
            <a:ext cx="3756900" cy="408900"/>
          </a:xfrm>
          <a:prstGeom prst="rect">
            <a:avLst/>
          </a:prstGeom>
          <a:solidFill>
            <a:srgbClr val="F2A4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panose="020B0604020202020204" charset="0"/>
              <a:cs typeface="Lato" panose="020B0604020202020204" charset="0"/>
              <a:sym typeface="Arial"/>
            </a:endParaRPr>
          </a:p>
        </p:txBody>
      </p:sp>
      <p:sp>
        <p:nvSpPr>
          <p:cNvPr id="32" name="Google Shape;496;p25"/>
          <p:cNvSpPr txBox="1"/>
          <p:nvPr/>
        </p:nvSpPr>
        <p:spPr>
          <a:xfrm>
            <a:off x="5130325" y="3826763"/>
            <a:ext cx="3448500" cy="34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b="1">
                <a:solidFill>
                  <a:srgbClr val="FFFFFF"/>
                </a:solidFill>
                <a:latin typeface="Lato" panose="020B0604020202020204" charset="0"/>
                <a:cs typeface="Lato" panose="020B0604020202020204" charset="0"/>
              </a:rPr>
              <a:t>It is even harder to prove it!</a:t>
            </a:r>
            <a:endParaRPr sz="1400" b="1">
              <a:solidFill>
                <a:srgbClr val="FFFFFF"/>
              </a:solidFill>
              <a:latin typeface="Lato" panose="020B0604020202020204" charset="0"/>
              <a:cs typeface="Lato" panose="020B0604020202020204" charset="0"/>
              <a:sym typeface="Arial"/>
            </a:endParaRPr>
          </a:p>
        </p:txBody>
      </p:sp>
      <p:sp>
        <p:nvSpPr>
          <p:cNvPr id="33" name="Google Shape;497;p25"/>
          <p:cNvSpPr txBox="1"/>
          <p:nvPr/>
        </p:nvSpPr>
        <p:spPr>
          <a:xfrm>
            <a:off x="5039285" y="2761188"/>
            <a:ext cx="3322200" cy="3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rgbClr val="3F3F3F"/>
                </a:solidFill>
                <a:latin typeface="Lato" panose="020B0604020202020204" charset="0"/>
                <a:cs typeface="Lato" panose="020B0604020202020204" charset="0"/>
              </a:rPr>
              <a:t>Just New Zealand and some US states</a:t>
            </a:r>
            <a:endParaRPr sz="1200">
              <a:solidFill>
                <a:srgbClr val="3F3F3F"/>
              </a:solidFill>
              <a:latin typeface="Lato" panose="020B0604020202020204" charset="0"/>
              <a:cs typeface="Lato" panose="020B0604020202020204" charset="0"/>
              <a:sym typeface="Arial"/>
            </a:endParaRPr>
          </a:p>
        </p:txBody>
      </p:sp>
      <p:sp>
        <p:nvSpPr>
          <p:cNvPr id="34" name="TextovéPole 33"/>
          <p:cNvSpPr txBox="1"/>
          <p:nvPr/>
        </p:nvSpPr>
        <p:spPr>
          <a:xfrm>
            <a:off x="486211" y="4051053"/>
            <a:ext cx="3368034" cy="276999"/>
          </a:xfrm>
          <a:prstGeom prst="rect">
            <a:avLst/>
          </a:prstGeom>
          <a:noFill/>
        </p:spPr>
        <p:txBody>
          <a:bodyPr wrap="square" rtlCol="0">
            <a:spAutoFit/>
          </a:bodyPr>
          <a:lstStyle/>
          <a:p>
            <a:r>
              <a:rPr lang="cs-CZ" sz="1200" dirty="0" err="1" smtClean="0">
                <a:latin typeface="Lato" panose="020B0604020202020204" charset="0"/>
                <a:cs typeface="Lato" panose="020B0604020202020204" charset="0"/>
              </a:rPr>
              <a:t>Providing</a:t>
            </a:r>
            <a:r>
              <a:rPr lang="cs-CZ" sz="1200" dirty="0" smtClean="0">
                <a:latin typeface="Lato" panose="020B0604020202020204" charset="0"/>
                <a:cs typeface="Lato" panose="020B0604020202020204" charset="0"/>
              </a:rPr>
              <a:t> just </a:t>
            </a:r>
            <a:r>
              <a:rPr lang="cs-CZ" sz="1200" dirty="0" err="1" smtClean="0">
                <a:latin typeface="Lato" panose="020B0604020202020204" charset="0"/>
                <a:cs typeface="Lato" panose="020B0604020202020204" charset="0"/>
              </a:rPr>
              <a:t>materials</a:t>
            </a:r>
            <a:endParaRPr lang="cs-CZ" sz="1200" dirty="0">
              <a:latin typeface="Lato" panose="020B0604020202020204" charset="0"/>
              <a:cs typeface="Lato" panose="020B0604020202020204" charset="0"/>
            </a:endParaRPr>
          </a:p>
        </p:txBody>
      </p:sp>
    </p:spTree>
    <p:extLst>
      <p:ext uri="{BB962C8B-B14F-4D97-AF65-F5344CB8AC3E}">
        <p14:creationId xmlns:p14="http://schemas.microsoft.com/office/powerpoint/2010/main" val="423653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it</a:t>
            </a:r>
            <a:r>
              <a:rPr lang="cs-CZ" dirty="0" smtClean="0"/>
              <a:t> has a big </a:t>
            </a:r>
            <a:r>
              <a:rPr lang="cs-CZ" dirty="0" err="1" smtClean="0"/>
              <a:t>impact</a:t>
            </a:r>
            <a:endParaRPr lang="cs-CZ" dirty="0"/>
          </a:p>
        </p:txBody>
      </p:sp>
      <p:sp>
        <p:nvSpPr>
          <p:cNvPr id="3" name="Zástupný symbol pro obsah 2"/>
          <p:cNvSpPr>
            <a:spLocks noGrp="1"/>
          </p:cNvSpPr>
          <p:nvPr>
            <p:ph idx="1"/>
          </p:nvPr>
        </p:nvSpPr>
        <p:spPr/>
        <p:txBody>
          <a:bodyPr/>
          <a:lstStyle/>
          <a:p>
            <a:pPr marL="285750" lvl="0" indent="-285750">
              <a:spcBef>
                <a:spcPts val="0"/>
              </a:spcBef>
              <a:buClr>
                <a:schemeClr val="dk1"/>
              </a:buClr>
              <a:buSzPts val="1100"/>
            </a:pPr>
            <a:r>
              <a:rPr lang="en-US" dirty="0">
                <a:solidFill>
                  <a:schemeClr val="dk1"/>
                </a:solidFill>
                <a:latin typeface="Lato" panose="020B0604020202020204" charset="0"/>
                <a:ea typeface="Roboto Slab"/>
                <a:cs typeface="Lato" panose="020B0604020202020204" charset="0"/>
                <a:sym typeface="Roboto Slab"/>
              </a:rPr>
              <a:t>the </a:t>
            </a:r>
            <a:r>
              <a:rPr lang="en-US" b="1" dirty="0">
                <a:solidFill>
                  <a:schemeClr val="dk1"/>
                </a:solidFill>
                <a:latin typeface="Lato" panose="020B0604020202020204" charset="0"/>
                <a:ea typeface="Roboto Slab"/>
                <a:cs typeface="Lato" panose="020B0604020202020204" charset="0"/>
                <a:sym typeface="Roboto Slab"/>
              </a:rPr>
              <a:t>credentials or degrees </a:t>
            </a:r>
            <a:r>
              <a:rPr lang="en-US" dirty="0">
                <a:solidFill>
                  <a:schemeClr val="dk1"/>
                </a:solidFill>
                <a:latin typeface="Lato" panose="020B0604020202020204" charset="0"/>
                <a:ea typeface="Roboto Slab"/>
                <a:cs typeface="Lato" panose="020B0604020202020204" charset="0"/>
                <a:sym typeface="Roboto Slab"/>
              </a:rPr>
              <a:t>given by educational institutions are </a:t>
            </a:r>
            <a:r>
              <a:rPr lang="en-US" b="1" dirty="0">
                <a:solidFill>
                  <a:schemeClr val="dk1"/>
                </a:solidFill>
                <a:latin typeface="Lato" panose="020B0604020202020204" charset="0"/>
                <a:ea typeface="Roboto Slab"/>
                <a:cs typeface="Lato" panose="020B0604020202020204" charset="0"/>
                <a:sym typeface="Roboto Slab"/>
              </a:rPr>
              <a:t>untrustworthy</a:t>
            </a:r>
          </a:p>
          <a:p>
            <a:pPr marL="285750" lvl="0" indent="-285750">
              <a:spcBef>
                <a:spcPts val="0"/>
              </a:spcBef>
              <a:buClr>
                <a:schemeClr val="dk1"/>
              </a:buClr>
              <a:buSzPts val="1100"/>
            </a:pPr>
            <a:r>
              <a:rPr lang="en-US" dirty="0">
                <a:solidFill>
                  <a:schemeClr val="dk1"/>
                </a:solidFill>
                <a:latin typeface="Lato" panose="020B0604020202020204" charset="0"/>
                <a:ea typeface="Roboto Slab"/>
                <a:cs typeface="Lato" panose="020B0604020202020204" charset="0"/>
                <a:sym typeface="Roboto Slab"/>
              </a:rPr>
              <a:t>it causes </a:t>
            </a:r>
            <a:r>
              <a:rPr lang="en-US" b="1" dirty="0">
                <a:solidFill>
                  <a:schemeClr val="dk1"/>
                </a:solidFill>
                <a:latin typeface="Lato" panose="020B0604020202020204" charset="0"/>
                <a:ea typeface="Roboto Slab"/>
                <a:cs typeface="Lato" panose="020B0604020202020204" charset="0"/>
                <a:sym typeface="Roboto Slab"/>
              </a:rPr>
              <a:t>reputational damage </a:t>
            </a:r>
            <a:r>
              <a:rPr lang="en-US" dirty="0">
                <a:solidFill>
                  <a:schemeClr val="dk1"/>
                </a:solidFill>
                <a:latin typeface="Lato" panose="020B0604020202020204" charset="0"/>
                <a:ea typeface="Roboto Slab"/>
                <a:cs typeface="Lato" panose="020B0604020202020204" charset="0"/>
                <a:sym typeface="Roboto Slab"/>
              </a:rPr>
              <a:t>to educational institutions</a:t>
            </a:r>
          </a:p>
          <a:p>
            <a:pPr marL="285750" lvl="0" indent="-285750">
              <a:spcBef>
                <a:spcPts val="0"/>
              </a:spcBef>
              <a:buClr>
                <a:schemeClr val="dk1"/>
              </a:buClr>
              <a:buSzPts val="1100"/>
            </a:pPr>
            <a:r>
              <a:rPr lang="en-US" dirty="0">
                <a:solidFill>
                  <a:schemeClr val="dk1"/>
                </a:solidFill>
                <a:latin typeface="Lato" panose="020B0604020202020204" charset="0"/>
                <a:ea typeface="Roboto Slab"/>
                <a:cs typeface="Lato" panose="020B0604020202020204" charset="0"/>
                <a:sym typeface="Roboto Slab"/>
              </a:rPr>
              <a:t>it allows students to </a:t>
            </a:r>
            <a:r>
              <a:rPr lang="en-US" b="1" dirty="0">
                <a:solidFill>
                  <a:schemeClr val="dk1"/>
                </a:solidFill>
                <a:latin typeface="Lato" panose="020B0604020202020204" charset="0"/>
                <a:ea typeface="Roboto Slab"/>
                <a:cs typeface="Lato" panose="020B0604020202020204" charset="0"/>
                <a:sym typeface="Roboto Slab"/>
              </a:rPr>
              <a:t>purchase their way to a degree</a:t>
            </a:r>
          </a:p>
          <a:p>
            <a:pPr marL="285750" lvl="0" indent="-285750">
              <a:spcBef>
                <a:spcPts val="0"/>
              </a:spcBef>
              <a:buClr>
                <a:schemeClr val="dk1"/>
              </a:buClr>
              <a:buSzPts val="1100"/>
            </a:pPr>
            <a:r>
              <a:rPr lang="en-US" b="1" dirty="0">
                <a:solidFill>
                  <a:schemeClr val="dk1"/>
                </a:solidFill>
                <a:latin typeface="Lato" panose="020B0604020202020204" charset="0"/>
                <a:ea typeface="Roboto Slab"/>
                <a:cs typeface="Lato" panose="020B0604020202020204" charset="0"/>
                <a:sym typeface="Roboto Slab"/>
              </a:rPr>
              <a:t>devalues the education </a:t>
            </a:r>
            <a:r>
              <a:rPr lang="en-US" dirty="0">
                <a:solidFill>
                  <a:schemeClr val="dk1"/>
                </a:solidFill>
                <a:latin typeface="Lato" panose="020B0604020202020204" charset="0"/>
                <a:ea typeface="Roboto Slab"/>
                <a:cs typeface="Lato" panose="020B0604020202020204" charset="0"/>
                <a:sym typeface="Roboto Slab"/>
              </a:rPr>
              <a:t>of other students who played by the rules</a:t>
            </a:r>
          </a:p>
          <a:p>
            <a:pPr marL="285750" lvl="0" indent="-285750">
              <a:spcBef>
                <a:spcPts val="0"/>
              </a:spcBef>
              <a:buClr>
                <a:schemeClr val="dk1"/>
              </a:buClr>
              <a:buSzPts val="1100"/>
            </a:pPr>
            <a:r>
              <a:rPr lang="en-US" b="1" dirty="0">
                <a:solidFill>
                  <a:schemeClr val="dk1"/>
                </a:solidFill>
                <a:latin typeface="Lato" panose="020B0604020202020204" charset="0"/>
                <a:ea typeface="Roboto Slab"/>
                <a:cs typeface="Lato" panose="020B0604020202020204" charset="0"/>
                <a:sym typeface="Roboto Slab"/>
              </a:rPr>
              <a:t>creates and contributes to a culture of </a:t>
            </a:r>
            <a:r>
              <a:rPr lang="en-US" b="1" dirty="0" smtClean="0">
                <a:solidFill>
                  <a:schemeClr val="dk1"/>
                </a:solidFill>
                <a:latin typeface="Lato" panose="020B0604020202020204" charset="0"/>
                <a:ea typeface="Roboto Slab"/>
                <a:cs typeface="Lato" panose="020B0604020202020204" charset="0"/>
                <a:sym typeface="Roboto Slab"/>
              </a:rPr>
              <a:t>fraud</a:t>
            </a:r>
            <a:endParaRPr lang="en-US" dirty="0">
              <a:latin typeface="Lato" panose="020B0604020202020204" charset="0"/>
              <a:ea typeface="Roboto Slab"/>
              <a:cs typeface="Lato" panose="020B0604020202020204" charset="0"/>
              <a:sym typeface="Roboto Slab"/>
            </a:endParaRPr>
          </a:p>
        </p:txBody>
      </p:sp>
    </p:spTree>
    <p:extLst>
      <p:ext uri="{BB962C8B-B14F-4D97-AF65-F5344CB8AC3E}">
        <p14:creationId xmlns:p14="http://schemas.microsoft.com/office/powerpoint/2010/main" val="3547167057"/>
      </p:ext>
    </p:extLst>
  </p:cSld>
  <p:clrMapOvr>
    <a:masterClrMapping/>
  </p:clrMapOvr>
</p:sld>
</file>

<file path=ppt/theme/theme1.xml><?xml version="1.0" encoding="utf-8"?>
<a:theme xmlns:a="http://schemas.openxmlformats.org/drawingml/2006/main" name="enai">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ncy layouts">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enai</Template>
  <TotalTime>10467</TotalTime>
  <Words>1430</Words>
  <Application>Microsoft Office PowerPoint</Application>
  <PresentationFormat>Předvádění na obrazovce (16:9)</PresentationFormat>
  <Paragraphs>182</Paragraphs>
  <Slides>34</Slides>
  <Notes>3</Notes>
  <HiddenSlides>0</HiddenSlides>
  <MMClips>0</MMClips>
  <ScaleCrop>false</ScaleCrop>
  <HeadingPairs>
    <vt:vector size="6" baseType="variant">
      <vt:variant>
        <vt:lpstr>Použitá písma</vt:lpstr>
      </vt:variant>
      <vt:variant>
        <vt:i4>11</vt:i4>
      </vt:variant>
      <vt:variant>
        <vt:lpstr>Motiv</vt:lpstr>
      </vt:variant>
      <vt:variant>
        <vt:i4>2</vt:i4>
      </vt:variant>
      <vt:variant>
        <vt:lpstr>Nadpisy snímků</vt:lpstr>
      </vt:variant>
      <vt:variant>
        <vt:i4>34</vt:i4>
      </vt:variant>
    </vt:vector>
  </HeadingPairs>
  <TitlesOfParts>
    <vt:vector size="47" baseType="lpstr">
      <vt:lpstr>맑은 고딕</vt:lpstr>
      <vt:lpstr>Arial</vt:lpstr>
      <vt:lpstr>Calibri</vt:lpstr>
      <vt:lpstr>Calibri Light</vt:lpstr>
      <vt:lpstr>Lato</vt:lpstr>
      <vt:lpstr>Lato Light</vt:lpstr>
      <vt:lpstr>Oswald</vt:lpstr>
      <vt:lpstr>Roboto</vt:lpstr>
      <vt:lpstr>Roboto Slab</vt:lpstr>
      <vt:lpstr>Roboto Slab Light</vt:lpstr>
      <vt:lpstr>Source Sans Pro</vt:lpstr>
      <vt:lpstr>enai</vt:lpstr>
      <vt:lpstr>Fancy layouts</vt:lpstr>
      <vt:lpstr>How to deal with Contract cheating - workshop</vt:lpstr>
      <vt:lpstr>Outline of the workshop</vt:lpstr>
      <vt:lpstr>Prezentace aplikace PowerPoint</vt:lpstr>
      <vt:lpstr>What types of cheating do you know?</vt:lpstr>
      <vt:lpstr>Prezentace aplikace PowerPoint</vt:lpstr>
      <vt:lpstr>Prezentace aplikace PowerPoint</vt:lpstr>
      <vt:lpstr>Students who contract cheat might: </vt:lpstr>
      <vt:lpstr>Problems of contract cheating</vt:lpstr>
      <vt:lpstr>…and it has a big impact</vt:lpstr>
      <vt:lpstr>Prezentace aplikace PowerPoint</vt:lpstr>
      <vt:lpstr>Quality of the papers (from the CZE)</vt:lpstr>
      <vt:lpstr>Prezentace aplikace PowerPoint</vt:lpstr>
      <vt:lpstr>The Global Essay Mills Survey</vt:lpstr>
      <vt:lpstr>Prezentace aplikace PowerPoint</vt:lpstr>
      <vt:lpstr>Countries </vt:lpstr>
      <vt:lpstr>Results</vt:lpstr>
      <vt:lpstr>Reasons why they cheated</vt:lpstr>
      <vt:lpstr>Prezentace aplikace PowerPoint</vt:lpstr>
      <vt:lpstr>Who can help?</vt:lpstr>
      <vt:lpstr>Who can help?</vt:lpstr>
      <vt:lpstr>Who can help?</vt:lpstr>
      <vt:lpstr>Who can help?</vt:lpstr>
      <vt:lpstr>Who can help?</vt:lpstr>
      <vt:lpstr>Prezentace aplikace PowerPoint</vt:lpstr>
      <vt:lpstr>Don’t cheat, be honest and support integrity </vt:lpstr>
      <vt:lpstr>Prezentace aplikace PowerPoint</vt:lpstr>
      <vt:lpstr>Designing assessments - Prevention </vt:lpstr>
      <vt:lpstr>Prezentace aplikace PowerPoint</vt:lpstr>
      <vt:lpstr>Detect when contract cheating has occured </vt:lpstr>
      <vt:lpstr>What could be suspicious?</vt:lpstr>
      <vt:lpstr>Make sure that contract cheating is prohibited</vt:lpstr>
      <vt:lpstr>Prezentace aplikace PowerPoint</vt:lpstr>
      <vt:lpstr>Prezentace aplikace PowerPoint</vt:lpstr>
      <vt:lpstr>License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didl</dc:creator>
  <cp:lastModifiedBy>admin</cp:lastModifiedBy>
  <cp:revision>132</cp:revision>
  <dcterms:created xsi:type="dcterms:W3CDTF">2016-09-26T15:05:02Z</dcterms:created>
  <dcterms:modified xsi:type="dcterms:W3CDTF">2019-06-17T09:06:04Z</dcterms:modified>
</cp:coreProperties>
</file>