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</p:sldMasterIdLst>
  <p:notesMasterIdLst>
    <p:notesMasterId r:id="rId31"/>
  </p:notesMasterIdLst>
  <p:handoutMasterIdLst>
    <p:handoutMasterId r:id="rId32"/>
  </p:handoutMasterIdLst>
  <p:sldIdLst>
    <p:sldId id="309" r:id="rId3"/>
    <p:sldId id="37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85" r:id="rId29"/>
    <p:sldId id="360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to be deleted before you publish your example" id="{8EFAF8DB-A969-4135-B19A-87D8D207BB21}">
          <p14:sldIdLst>
            <p14:sldId id="309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85"/>
            <p14:sldId id="360"/>
          </p14:sldIdLst>
        </p14:section>
        <p14:section name="Ideas and sources" id="{DD31D085-D7F7-42CE-94B1-50A50CD0A543}">
          <p14:sldIdLst/>
        </p14:section>
        <p14:section name="About this template" id="{91E1DA4E-C39F-424C-8968-A6128D1930F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 autoAdjust="0"/>
    <p:restoredTop sz="85392" autoAdjust="0"/>
  </p:normalViewPr>
  <p:slideViewPr>
    <p:cSldViewPr snapToGrid="0">
      <p:cViewPr varScale="1">
        <p:scale>
          <a:sx n="87" d="100"/>
          <a:sy n="87" d="100"/>
        </p:scale>
        <p:origin x="1056" y="84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cbeb21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acbeb21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Cca 180 tisíc přístupů za leden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88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cbeb219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cbeb219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21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ccb0d155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accb0d155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62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acbeb219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acbeb219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21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ddb640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ddb640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Změny barvy písma, podtržení,</a:t>
            </a:r>
            <a:r>
              <a:rPr lang="cs-CZ" baseline="0" dirty="0" smtClean="0"/>
              <a:t> jiné řádkování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11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ddb640b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ddb640b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Jiné písmo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29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addb640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addb640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Části</a:t>
            </a:r>
            <a:r>
              <a:rPr lang="cs-CZ" baseline="0" dirty="0" smtClean="0"/>
              <a:t> s gramatickými chybami a následně části úplně bez chyb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402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adc381d6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adc381d6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6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c514ffdeb_2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c514ffdeb_2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42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46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adc381d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adc381d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38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adc381d6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adc381d6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11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accb0d155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accb0d155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1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adc381d6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adc381d6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dee69e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adee69e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67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adc381d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adc381d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92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0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53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53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8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2351" y="1139211"/>
            <a:ext cx="819298" cy="18183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575" y="3604550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-3575" y="4199343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43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4" descr="E:\002-KIMS BUSINESS\007-02-Fullslidesppt-Contents\20161228\02-edu\bulb-item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484" y="938231"/>
            <a:ext cx="1584176" cy="351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 descr="E:\002-KIMS BUSINESS\007-02-Fullslidesppt-Contents\20161228\02-edu\bulb-item.png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789484" y="938231"/>
            <a:ext cx="792088" cy="351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50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23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11.06.2019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maidentity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4%8Cesko" TargetMode="External"/><Relationship Id="rId3" Type="http://schemas.openxmlformats.org/officeDocument/2006/relationships/hyperlink" Target="https://cs.wikipedia.org/wiki/Vnitrozemsk%C3%BD_st%C3%A1t" TargetMode="External"/><Relationship Id="rId7" Type="http://schemas.openxmlformats.org/officeDocument/2006/relationships/hyperlink" Target="https://cs.wikipedia.org/wiki/Rakousk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s.wikipedia.org/wiki/Ma%C4%8Farsko" TargetMode="External"/><Relationship Id="rId11" Type="http://schemas.openxmlformats.org/officeDocument/2006/relationships/hyperlink" Target="https://cs.wikipedia.org/wiki/Sloven%C5%A1tina" TargetMode="External"/><Relationship Id="rId5" Type="http://schemas.openxmlformats.org/officeDocument/2006/relationships/hyperlink" Target="https://cs.wikipedia.org/wiki/Ukrajina" TargetMode="External"/><Relationship Id="rId10" Type="http://schemas.openxmlformats.org/officeDocument/2006/relationships/hyperlink" Target="https://cs.wikipedia.org/wiki/Bratislava" TargetMode="External"/><Relationship Id="rId4" Type="http://schemas.openxmlformats.org/officeDocument/2006/relationships/hyperlink" Target="https://cs.wikipedia.org/wiki/St%C5%99edn%C3%AD_Evropa" TargetMode="External"/><Relationship Id="rId9" Type="http://schemas.openxmlformats.org/officeDocument/2006/relationships/hyperlink" Target="https://cs.wikipedia.org/wiki/Polsk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ingandassessment.edu.au" TargetMode="External"/><Relationship Id="rId2" Type="http://schemas.openxmlformats.org/officeDocument/2006/relationships/hyperlink" Target="http://www.plagiarism.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 smtClean="0"/>
              <a:t>cheating</a:t>
            </a:r>
            <a:r>
              <a:rPr lang="cs-CZ" dirty="0" smtClean="0"/>
              <a:t> - workshop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Veronika Králíková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05;p30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2" b="69499" l="10000" r="90000">
                        <a14:foregroundMark x1="47100" y1="39074" x2="47100" y2="39074"/>
                        <a14:foregroundMark x1="63800" y1="40185" x2="63800" y2="40185"/>
                        <a14:foregroundMark x1="41100" y1="40185" x2="41100" y2="40185"/>
                        <a14:foregroundMark x1="34600" y1="39074" x2="34600" y2="39074"/>
                        <a14:foregroundMark x1="26800" y1="36852" x2="26800" y2="36852"/>
                        <a14:foregroundMark x1="35800" y1="37963" x2="35800" y2="37963"/>
                        <a14:foregroundMark x1="42300" y1="44074" x2="42300" y2="44074"/>
                        <a14:foregroundMark x1="46500" y1="42963" x2="46500" y2="42963"/>
                        <a14:foregroundMark x1="50100" y1="40741" x2="50100" y2="40741"/>
                        <a14:foregroundMark x1="59000" y1="42407" x2="59000" y2="42407"/>
                        <a14:foregroundMark x1="69800" y1="43519" x2="69800" y2="43519"/>
                        <a14:foregroundMark x1="67400" y1="47870" x2="67400" y2="47870"/>
                        <a14:foregroundMark x1="62000" y1="40741" x2="62000" y2="40741"/>
                        <a14:foregroundMark x1="58400" y1="37963" x2="58400" y2="37963"/>
                        <a14:foregroundMark x1="42300" y1="31852" x2="42300" y2="31852"/>
                        <a14:foregroundMark x1="53100" y1="32407" x2="53100" y2="32407"/>
                        <a14:foregroundMark x1="57900" y1="33519" x2="57900" y2="33519"/>
                        <a14:foregroundMark x1="57900" y1="33519" x2="57900" y2="33519"/>
                        <a14:foregroundMark x1="57900" y1="33519" x2="57900" y2="33519"/>
                        <a14:foregroundMark x1="57900" y1="34074" x2="57900" y2="34074"/>
                        <a14:foregroundMark x1="57900" y1="34074" x2="57900" y2="34074"/>
                      </a14:backgroundRemoval>
                    </a14:imgEffect>
                  </a14:imgLayer>
                </a14:imgProps>
              </a:ext>
            </a:extLst>
          </a:blip>
          <a:srcRect b="22779"/>
          <a:stretch/>
        </p:blipFill>
        <p:spPr>
          <a:xfrm>
            <a:off x="6368875" y="543773"/>
            <a:ext cx="1845250" cy="15388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98;p30"/>
          <p:cNvSpPr txBox="1">
            <a:spLocks/>
          </p:cNvSpPr>
          <p:nvPr/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mtClean="0"/>
              <a:t>Situace ve světě</a:t>
            </a:r>
            <a:endParaRPr lang="cs-CZ" dirty="0"/>
          </a:p>
        </p:txBody>
      </p:sp>
      <p:sp>
        <p:nvSpPr>
          <p:cNvPr id="4" name="Google Shape;299;p30"/>
          <p:cNvSpPr txBox="1">
            <a:spLocks/>
          </p:cNvSpPr>
          <p:nvPr/>
        </p:nvSpPr>
        <p:spPr>
          <a:xfrm>
            <a:off x="7175" y="738118"/>
            <a:ext cx="9108000" cy="27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mtClean="0"/>
              <a:t>Výsledky výzkumu GEMS</a:t>
            </a:r>
            <a:endParaRPr lang="cs-CZ" dirty="0"/>
          </a:p>
        </p:txBody>
      </p:sp>
      <p:pic>
        <p:nvPicPr>
          <p:cNvPr id="5" name="Google Shape;3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0"/>
            <a:ext cx="1558701" cy="14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1;p30"/>
          <p:cNvPicPr preferRelativeResize="0"/>
          <p:nvPr/>
        </p:nvPicPr>
        <p:blipFill rotWithShape="1">
          <a:blip r:embed="rId5">
            <a:alphaModFix/>
          </a:blip>
          <a:srcRect b="11406"/>
          <a:stretch/>
        </p:blipFill>
        <p:spPr>
          <a:xfrm>
            <a:off x="80075" y="2889901"/>
            <a:ext cx="1974250" cy="188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4050" y="1063522"/>
            <a:ext cx="972475" cy="19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03;p30"/>
          <p:cNvPicPr preferRelativeResize="0"/>
          <p:nvPr/>
        </p:nvPicPr>
        <p:blipFill rotWithShape="1">
          <a:blip r:embed="rId7">
            <a:alphaModFix/>
          </a:blip>
          <a:srcRect t="12595" b="23530"/>
          <a:stretch/>
        </p:blipFill>
        <p:spPr>
          <a:xfrm>
            <a:off x="3202638" y="3183337"/>
            <a:ext cx="2175300" cy="13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0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3788" y="2831134"/>
            <a:ext cx="1694474" cy="119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06;p30"/>
          <p:cNvSpPr txBox="1"/>
          <p:nvPr/>
        </p:nvSpPr>
        <p:spPr>
          <a:xfrm>
            <a:off x="1835150" y="1545875"/>
            <a:ext cx="1625676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Austrálie 7,5%</a:t>
            </a:r>
            <a:endParaRPr sz="2400" dirty="0"/>
          </a:p>
        </p:txBody>
      </p:sp>
      <p:sp>
        <p:nvSpPr>
          <p:cNvPr id="12" name="Google Shape;307;p30"/>
          <p:cNvSpPr txBox="1"/>
          <p:nvPr/>
        </p:nvSpPr>
        <p:spPr>
          <a:xfrm>
            <a:off x="1866175" y="3670475"/>
            <a:ext cx="14217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Chille 18,4%</a:t>
            </a:r>
            <a:endParaRPr sz="2400" dirty="0"/>
          </a:p>
        </p:txBody>
      </p:sp>
      <p:sp>
        <p:nvSpPr>
          <p:cNvPr id="13" name="Google Shape;308;p30"/>
          <p:cNvSpPr txBox="1"/>
          <p:nvPr/>
        </p:nvSpPr>
        <p:spPr>
          <a:xfrm>
            <a:off x="4616275" y="2042125"/>
            <a:ext cx="15870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Švédsko 5,4%</a:t>
            </a:r>
            <a:endParaRPr sz="2400" dirty="0"/>
          </a:p>
        </p:txBody>
      </p:sp>
      <p:sp>
        <p:nvSpPr>
          <p:cNvPr id="14" name="Google Shape;309;p30"/>
          <p:cNvSpPr txBox="1"/>
          <p:nvPr/>
        </p:nvSpPr>
        <p:spPr>
          <a:xfrm>
            <a:off x="4436188" y="3956000"/>
            <a:ext cx="15588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Srbsko 19,4%</a:t>
            </a:r>
            <a:endParaRPr sz="2400" dirty="0"/>
          </a:p>
        </p:txBody>
      </p:sp>
      <p:sp>
        <p:nvSpPr>
          <p:cNvPr id="15" name="Google Shape;310;p30"/>
          <p:cNvSpPr txBox="1"/>
          <p:nvPr/>
        </p:nvSpPr>
        <p:spPr>
          <a:xfrm>
            <a:off x="6786554" y="1865572"/>
            <a:ext cx="2217283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Česká republika 19,7%</a:t>
            </a:r>
            <a:endParaRPr sz="2000" dirty="0"/>
          </a:p>
        </p:txBody>
      </p:sp>
      <p:sp>
        <p:nvSpPr>
          <p:cNvPr id="16" name="Google Shape;311;p30"/>
          <p:cNvSpPr txBox="1"/>
          <p:nvPr/>
        </p:nvSpPr>
        <p:spPr>
          <a:xfrm>
            <a:off x="7182910" y="3873600"/>
            <a:ext cx="1747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Rumunsko 28,2%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731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6;p31"/>
          <p:cNvSpPr/>
          <p:nvPr/>
        </p:nvSpPr>
        <p:spPr>
          <a:xfrm>
            <a:off x="4061224" y="120359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17;p31"/>
          <p:cNvSpPr/>
          <p:nvPr/>
        </p:nvSpPr>
        <p:spPr>
          <a:xfrm rot="2160000">
            <a:off x="5020924" y="1965135"/>
            <a:ext cx="264268" cy="3343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18;p31"/>
          <p:cNvSpPr/>
          <p:nvPr/>
        </p:nvSpPr>
        <p:spPr>
          <a:xfrm>
            <a:off x="5266192" y="207905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19;p31"/>
          <p:cNvSpPr/>
          <p:nvPr/>
        </p:nvSpPr>
        <p:spPr>
          <a:xfrm rot="-4320000">
            <a:off x="5401642" y="3108411"/>
            <a:ext cx="264268" cy="3343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20;p31"/>
          <p:cNvSpPr/>
          <p:nvPr/>
        </p:nvSpPr>
        <p:spPr>
          <a:xfrm>
            <a:off x="4805935" y="3495584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21;p31"/>
          <p:cNvSpPr/>
          <p:nvPr/>
        </p:nvSpPr>
        <p:spPr>
          <a:xfrm>
            <a:off x="4431970" y="3823786"/>
            <a:ext cx="264269" cy="3343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2;p31"/>
          <p:cNvSpPr/>
          <p:nvPr/>
        </p:nvSpPr>
        <p:spPr>
          <a:xfrm>
            <a:off x="3316512" y="3495584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23;p31"/>
          <p:cNvSpPr/>
          <p:nvPr/>
        </p:nvSpPr>
        <p:spPr>
          <a:xfrm rot="4320000">
            <a:off x="3451962" y="3122637"/>
            <a:ext cx="264269" cy="3343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6000"/>
                </a:moveTo>
                <a:lnTo>
                  <a:pt x="60000" y="96000"/>
                </a:lnTo>
                <a:lnTo>
                  <a:pt x="60000" y="119999"/>
                </a:lnTo>
                <a:lnTo>
                  <a:pt x="0" y="59999"/>
                </a:lnTo>
                <a:lnTo>
                  <a:pt x="60000" y="0"/>
                </a:lnTo>
                <a:lnTo>
                  <a:pt x="60000" y="23999"/>
                </a:lnTo>
                <a:lnTo>
                  <a:pt x="120000" y="23999"/>
                </a:lnTo>
                <a:lnTo>
                  <a:pt x="120000" y="960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4;p31"/>
          <p:cNvSpPr/>
          <p:nvPr/>
        </p:nvSpPr>
        <p:spPr>
          <a:xfrm>
            <a:off x="2856255" y="207905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32AEB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5;p31"/>
          <p:cNvSpPr/>
          <p:nvPr/>
        </p:nvSpPr>
        <p:spPr>
          <a:xfrm rot="-2160000">
            <a:off x="3815956" y="1973927"/>
            <a:ext cx="264268" cy="3343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3999"/>
                </a:moveTo>
                <a:lnTo>
                  <a:pt x="60000" y="23999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19999"/>
                </a:lnTo>
                <a:lnTo>
                  <a:pt x="60000" y="96000"/>
                </a:lnTo>
                <a:lnTo>
                  <a:pt x="0" y="96000"/>
                </a:lnTo>
                <a:lnTo>
                  <a:pt x="0" y="239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7;p31"/>
          <p:cNvSpPr/>
          <p:nvPr/>
        </p:nvSpPr>
        <p:spPr>
          <a:xfrm flipH="1">
            <a:off x="3202435" y="2423442"/>
            <a:ext cx="322655" cy="302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8;p31"/>
          <p:cNvSpPr/>
          <p:nvPr/>
        </p:nvSpPr>
        <p:spPr>
          <a:xfrm rot="-27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9;p31"/>
          <p:cNvSpPr/>
          <p:nvPr/>
        </p:nvSpPr>
        <p:spPr>
          <a:xfrm rot="5400000" flipH="1">
            <a:off x="4386727" y="1506995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0;p31"/>
          <p:cNvSpPr/>
          <p:nvPr/>
        </p:nvSpPr>
        <p:spPr>
          <a:xfrm rot="-2700000" flipH="1">
            <a:off x="3812676" y="3847539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2145" y="108615"/>
                </a:moveTo>
                <a:lnTo>
                  <a:pt x="87853" y="108615"/>
                </a:lnTo>
                <a:lnTo>
                  <a:pt x="59999" y="120000"/>
                </a:lnTo>
                <a:close/>
                <a:moveTo>
                  <a:pt x="4936" y="85089"/>
                </a:moveTo>
                <a:cubicBezTo>
                  <a:pt x="17830" y="84991"/>
                  <a:pt x="28554" y="83488"/>
                  <a:pt x="31934" y="81452"/>
                </a:cubicBezTo>
                <a:cubicBezTo>
                  <a:pt x="35290" y="83578"/>
                  <a:pt x="46771" y="85117"/>
                  <a:pt x="60364" y="85117"/>
                </a:cubicBezTo>
                <a:cubicBezTo>
                  <a:pt x="73958" y="85117"/>
                  <a:pt x="85439" y="83578"/>
                  <a:pt x="88795" y="81452"/>
                </a:cubicBezTo>
                <a:cubicBezTo>
                  <a:pt x="92107" y="83449"/>
                  <a:pt x="102492" y="84934"/>
                  <a:pt x="115063" y="85077"/>
                </a:cubicBezTo>
                <a:lnTo>
                  <a:pt x="89988" y="105672"/>
                </a:lnTo>
                <a:lnTo>
                  <a:pt x="29995" y="105672"/>
                </a:lnTo>
                <a:close/>
                <a:moveTo>
                  <a:pt x="93725" y="16312"/>
                </a:moveTo>
                <a:lnTo>
                  <a:pt x="119999" y="16312"/>
                </a:lnTo>
                <a:lnTo>
                  <a:pt x="119999" y="82020"/>
                </a:lnTo>
                <a:cubicBezTo>
                  <a:pt x="119266" y="82070"/>
                  <a:pt x="118512" y="82079"/>
                  <a:pt x="117749" y="82079"/>
                </a:cubicBezTo>
                <a:cubicBezTo>
                  <a:pt x="104481" y="82079"/>
                  <a:pt x="93725" y="79273"/>
                  <a:pt x="93725" y="75812"/>
                </a:cubicBezTo>
                <a:close/>
                <a:moveTo>
                  <a:pt x="35976" y="16312"/>
                </a:moveTo>
                <a:lnTo>
                  <a:pt x="84023" y="16312"/>
                </a:lnTo>
                <a:lnTo>
                  <a:pt x="84023" y="76087"/>
                </a:lnTo>
                <a:cubicBezTo>
                  <a:pt x="84023" y="79397"/>
                  <a:pt x="73268" y="82079"/>
                  <a:pt x="60000" y="82079"/>
                </a:cubicBezTo>
                <a:cubicBezTo>
                  <a:pt x="46731" y="82079"/>
                  <a:pt x="35976" y="79397"/>
                  <a:pt x="35976" y="76087"/>
                </a:cubicBezTo>
                <a:close/>
                <a:moveTo>
                  <a:pt x="0" y="16312"/>
                </a:moveTo>
                <a:lnTo>
                  <a:pt x="26273" y="16312"/>
                </a:lnTo>
                <a:lnTo>
                  <a:pt x="26273" y="75812"/>
                </a:lnTo>
                <a:cubicBezTo>
                  <a:pt x="26273" y="79273"/>
                  <a:pt x="15518" y="82079"/>
                  <a:pt x="2250" y="82079"/>
                </a:cubicBezTo>
                <a:cubicBezTo>
                  <a:pt x="1487" y="82079"/>
                  <a:pt x="733" y="82070"/>
                  <a:pt x="0" y="82020"/>
                </a:cubicBezTo>
                <a:close/>
                <a:moveTo>
                  <a:pt x="8336" y="2079"/>
                </a:moveTo>
                <a:cubicBezTo>
                  <a:pt x="13486" y="794"/>
                  <a:pt x="20602" y="0"/>
                  <a:pt x="28461" y="0"/>
                </a:cubicBezTo>
                <a:lnTo>
                  <a:pt x="91538" y="0"/>
                </a:lnTo>
                <a:cubicBezTo>
                  <a:pt x="107257" y="0"/>
                  <a:pt x="120000" y="3178"/>
                  <a:pt x="120000" y="7099"/>
                </a:cubicBezTo>
                <a:cubicBezTo>
                  <a:pt x="120000" y="9465"/>
                  <a:pt x="119999" y="11832"/>
                  <a:pt x="119999" y="14198"/>
                </a:cubicBezTo>
                <a:lnTo>
                  <a:pt x="0" y="14198"/>
                </a:lnTo>
                <a:lnTo>
                  <a:pt x="0" y="7099"/>
                </a:lnTo>
                <a:cubicBezTo>
                  <a:pt x="0" y="5138"/>
                  <a:pt x="3185" y="3364"/>
                  <a:pt x="8336" y="20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32;p31"/>
          <p:cNvGrpSpPr/>
          <p:nvPr/>
        </p:nvGrpSpPr>
        <p:grpSpPr>
          <a:xfrm>
            <a:off x="467544" y="2156410"/>
            <a:ext cx="8008926" cy="941071"/>
            <a:chOff x="803640" y="3469788"/>
            <a:chExt cx="7099604" cy="941071"/>
          </a:xfrm>
        </p:grpSpPr>
        <p:sp>
          <p:nvSpPr>
            <p:cNvPr id="17" name="Google Shape;333;p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4;p31"/>
            <p:cNvSpPr txBox="1"/>
            <p:nvPr/>
          </p:nvSpPr>
          <p:spPr>
            <a:xfrm>
              <a:off x="5843444" y="3469788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3F3F3F"/>
                  </a:solidFill>
                </a:rPr>
                <a:t>Moc úkolů, které mají odevzdat v jeden čas</a:t>
              </a:r>
              <a:endParaRPr sz="18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35;p31"/>
          <p:cNvGrpSpPr/>
          <p:nvPr/>
        </p:nvGrpSpPr>
        <p:grpSpPr>
          <a:xfrm>
            <a:off x="4947884" y="1141340"/>
            <a:ext cx="3379279" cy="678692"/>
            <a:chOff x="803640" y="3362835"/>
            <a:chExt cx="2059657" cy="678692"/>
          </a:xfrm>
        </p:grpSpPr>
        <p:sp>
          <p:nvSpPr>
            <p:cNvPr id="20" name="Google Shape;336;p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7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F3F3F"/>
                  </a:solidFill>
                </a:rPr>
                <a:t>Nedostatek času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1;p31"/>
          <p:cNvGrpSpPr/>
          <p:nvPr/>
        </p:nvGrpSpPr>
        <p:grpSpPr>
          <a:xfrm>
            <a:off x="5868144" y="3495368"/>
            <a:ext cx="2323459" cy="1048024"/>
            <a:chOff x="803640" y="3362835"/>
            <a:chExt cx="2059657" cy="1048024"/>
          </a:xfrm>
        </p:grpSpPr>
        <p:sp>
          <p:nvSpPr>
            <p:cNvPr id="23" name="Google Shape;342;p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3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F3F3F"/>
                  </a:solidFill>
                </a:rPr>
                <a:t>Raději byli v práci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344;p31"/>
          <p:cNvGrpSpPr/>
          <p:nvPr/>
        </p:nvGrpSpPr>
        <p:grpSpPr>
          <a:xfrm>
            <a:off x="753493" y="3495572"/>
            <a:ext cx="2461607" cy="1019424"/>
            <a:chOff x="681177" y="3391435"/>
            <a:chExt cx="2182120" cy="1019424"/>
          </a:xfrm>
        </p:grpSpPr>
        <p:sp>
          <p:nvSpPr>
            <p:cNvPr id="26" name="Google Shape;345;p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6;p31"/>
            <p:cNvSpPr txBox="1"/>
            <p:nvPr/>
          </p:nvSpPr>
          <p:spPr>
            <a:xfrm>
              <a:off x="681177" y="33914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F3F3F"/>
                  </a:solidFill>
                </a:rPr>
                <a:t>Nevidí smysl v zadaném úkolu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348;p31"/>
          <p:cNvSpPr txBox="1">
            <a:spLocks/>
          </p:cNvSpPr>
          <p:nvPr/>
        </p:nvSpPr>
        <p:spPr>
          <a:xfrm>
            <a:off x="14325" y="143325"/>
            <a:ext cx="8556798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dirty="0" smtClean="0">
                <a:solidFill>
                  <a:schemeClr val="dk1"/>
                </a:solidFill>
              </a:rPr>
              <a:t>Nejčastější důvody pro podvádění</a:t>
            </a:r>
            <a:endParaRPr lang="cs-CZ" dirty="0"/>
          </a:p>
        </p:txBody>
      </p:sp>
      <p:grpSp>
        <p:nvGrpSpPr>
          <p:cNvPr id="29" name="Google Shape;349;p31"/>
          <p:cNvGrpSpPr/>
          <p:nvPr/>
        </p:nvGrpSpPr>
        <p:grpSpPr>
          <a:xfrm>
            <a:off x="971791" y="1322270"/>
            <a:ext cx="3241866" cy="538481"/>
            <a:chOff x="803640" y="3579862"/>
            <a:chExt cx="2305409" cy="461700"/>
          </a:xfrm>
        </p:grpSpPr>
        <p:sp>
          <p:nvSpPr>
            <p:cNvPr id="30" name="Google Shape;350;p31"/>
            <p:cNvSpPr txBox="1"/>
            <p:nvPr/>
          </p:nvSpPr>
          <p:spPr>
            <a:xfrm>
              <a:off x="803640" y="3579862"/>
              <a:ext cx="205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51;p31"/>
            <p:cNvSpPr txBox="1"/>
            <p:nvPr/>
          </p:nvSpPr>
          <p:spPr>
            <a:xfrm>
              <a:off x="1049249" y="3666070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F3F3F"/>
                  </a:solidFill>
                </a:rPr>
                <a:t>Neporozumění tématu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31;p31"/>
          <p:cNvSpPr/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274" y="39473"/>
                </a:moveTo>
                <a:cubicBezTo>
                  <a:pt x="53599" y="36371"/>
                  <a:pt x="41599" y="43242"/>
                  <a:pt x="38470" y="54820"/>
                </a:cubicBezTo>
                <a:cubicBezTo>
                  <a:pt x="35342" y="66398"/>
                  <a:pt x="42270" y="78299"/>
                  <a:pt x="53945" y="81402"/>
                </a:cubicBezTo>
                <a:cubicBezTo>
                  <a:pt x="65620" y="84504"/>
                  <a:pt x="77621" y="77633"/>
                  <a:pt x="80749" y="66055"/>
                </a:cubicBezTo>
                <a:cubicBezTo>
                  <a:pt x="83877" y="54477"/>
                  <a:pt x="76949" y="42576"/>
                  <a:pt x="65274" y="39473"/>
                </a:cubicBezTo>
                <a:close/>
                <a:moveTo>
                  <a:pt x="69168" y="25060"/>
                </a:moveTo>
                <a:cubicBezTo>
                  <a:pt x="88870" y="30296"/>
                  <a:pt x="100561" y="50379"/>
                  <a:pt x="95282" y="69917"/>
                </a:cubicBezTo>
                <a:cubicBezTo>
                  <a:pt x="90003" y="89455"/>
                  <a:pt x="69753" y="101050"/>
                  <a:pt x="50051" y="95815"/>
                </a:cubicBezTo>
                <a:cubicBezTo>
                  <a:pt x="30350" y="90579"/>
                  <a:pt x="18658" y="70496"/>
                  <a:pt x="23937" y="50958"/>
                </a:cubicBezTo>
                <a:cubicBezTo>
                  <a:pt x="29216" y="31420"/>
                  <a:pt x="49467" y="19825"/>
                  <a:pt x="69168" y="25060"/>
                </a:cubicBezTo>
                <a:close/>
                <a:moveTo>
                  <a:pt x="70584" y="19819"/>
                </a:moveTo>
                <a:cubicBezTo>
                  <a:pt x="47964" y="13808"/>
                  <a:pt x="24713" y="27121"/>
                  <a:pt x="18652" y="49554"/>
                </a:cubicBezTo>
                <a:cubicBezTo>
                  <a:pt x="12591" y="71987"/>
                  <a:pt x="26015" y="95045"/>
                  <a:pt x="48635" y="101056"/>
                </a:cubicBezTo>
                <a:cubicBezTo>
                  <a:pt x="71255" y="107067"/>
                  <a:pt x="94506" y="93754"/>
                  <a:pt x="100567" y="71321"/>
                </a:cubicBezTo>
                <a:cubicBezTo>
                  <a:pt x="106628" y="48888"/>
                  <a:pt x="93204" y="25830"/>
                  <a:pt x="70584" y="19819"/>
                </a:cubicBezTo>
                <a:close/>
                <a:moveTo>
                  <a:pt x="120000" y="28418"/>
                </a:moveTo>
                <a:lnTo>
                  <a:pt x="119819" y="29085"/>
                </a:lnTo>
                <a:lnTo>
                  <a:pt x="119636" y="28804"/>
                </a:lnTo>
                <a:close/>
                <a:moveTo>
                  <a:pt x="84120" y="4683"/>
                </a:moveTo>
                <a:lnTo>
                  <a:pt x="83867" y="19572"/>
                </a:lnTo>
                <a:lnTo>
                  <a:pt x="83406" y="19449"/>
                </a:lnTo>
                <a:cubicBezTo>
                  <a:pt x="87163" y="21546"/>
                  <a:pt x="90559" y="24117"/>
                  <a:pt x="93431" y="27166"/>
                </a:cubicBezTo>
                <a:lnTo>
                  <a:pt x="106796" y="23870"/>
                </a:lnTo>
                <a:lnTo>
                  <a:pt x="115363" y="39849"/>
                </a:lnTo>
                <a:lnTo>
                  <a:pt x="105840" y="48364"/>
                </a:lnTo>
                <a:cubicBezTo>
                  <a:pt x="107034" y="52676"/>
                  <a:pt x="107596" y="57191"/>
                  <a:pt x="107394" y="61781"/>
                </a:cubicBezTo>
                <a:lnTo>
                  <a:pt x="119289" y="68330"/>
                </a:lnTo>
                <a:lnTo>
                  <a:pt x="114566" y="85810"/>
                </a:lnTo>
                <a:lnTo>
                  <a:pt x="100132" y="85570"/>
                </a:lnTo>
                <a:cubicBezTo>
                  <a:pt x="98307" y="88594"/>
                  <a:pt x="96096" y="91321"/>
                  <a:pt x="93619" y="93756"/>
                </a:cubicBezTo>
                <a:lnTo>
                  <a:pt x="98359" y="106025"/>
                </a:lnTo>
                <a:lnTo>
                  <a:pt x="83411" y="116405"/>
                </a:lnTo>
                <a:lnTo>
                  <a:pt x="72073" y="106643"/>
                </a:lnTo>
                <a:lnTo>
                  <a:pt x="73453" y="105685"/>
                </a:lnTo>
                <a:cubicBezTo>
                  <a:pt x="69110" y="107079"/>
                  <a:pt x="64517" y="107749"/>
                  <a:pt x="59835" y="107723"/>
                </a:cubicBezTo>
                <a:lnTo>
                  <a:pt x="52963" y="119999"/>
                </a:lnTo>
                <a:lnTo>
                  <a:pt x="35336" y="115316"/>
                </a:lnTo>
                <a:lnTo>
                  <a:pt x="35574" y="101277"/>
                </a:lnTo>
                <a:cubicBezTo>
                  <a:pt x="31839" y="99165"/>
                  <a:pt x="28466" y="96583"/>
                  <a:pt x="25614" y="93529"/>
                </a:cubicBezTo>
                <a:lnTo>
                  <a:pt x="25843" y="94015"/>
                </a:lnTo>
                <a:lnTo>
                  <a:pt x="11102" y="96847"/>
                </a:lnTo>
                <a:lnTo>
                  <a:pt x="3390" y="80445"/>
                </a:lnTo>
                <a:lnTo>
                  <a:pt x="13359" y="72429"/>
                </a:lnTo>
                <a:cubicBezTo>
                  <a:pt x="12295" y="68561"/>
                  <a:pt x="11739" y="64530"/>
                  <a:pt x="11738" y="60428"/>
                </a:cubicBezTo>
                <a:lnTo>
                  <a:pt x="0" y="53965"/>
                </a:lnTo>
                <a:lnTo>
                  <a:pt x="4723" y="36484"/>
                </a:lnTo>
                <a:lnTo>
                  <a:pt x="18174" y="36709"/>
                </a:lnTo>
                <a:cubicBezTo>
                  <a:pt x="19999" y="33515"/>
                  <a:pt x="22203" y="30603"/>
                  <a:pt x="24696" y="27997"/>
                </a:cubicBezTo>
                <a:lnTo>
                  <a:pt x="20190" y="14215"/>
                </a:lnTo>
                <a:lnTo>
                  <a:pt x="35666" y="4625"/>
                </a:lnTo>
                <a:lnTo>
                  <a:pt x="46473" y="14962"/>
                </a:lnTo>
                <a:lnTo>
                  <a:pt x="46365" y="15030"/>
                </a:lnTo>
                <a:cubicBezTo>
                  <a:pt x="50613" y="13704"/>
                  <a:pt x="55098" y="13091"/>
                  <a:pt x="59667" y="13141"/>
                </a:cubicBezTo>
                <a:lnTo>
                  <a:pt x="59206" y="13018"/>
                </a:lnTo>
                <a:lnTo>
                  <a:pt x="6649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0;p31"/>
          <p:cNvSpPr txBox="1"/>
          <p:nvPr/>
        </p:nvSpPr>
        <p:spPr>
          <a:xfrm>
            <a:off x="1390697" y="2576220"/>
            <a:ext cx="1258332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F3F3F"/>
                </a:solidFill>
              </a:rPr>
              <a:t>Lenost</a:t>
            </a:r>
            <a:endParaRPr sz="18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45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3;p33"/>
          <p:cNvGrpSpPr/>
          <p:nvPr/>
        </p:nvGrpSpPr>
        <p:grpSpPr>
          <a:xfrm rot="-1682106">
            <a:off x="1469347" y="1353530"/>
            <a:ext cx="1665821" cy="3558768"/>
            <a:chOff x="1359132" y="345882"/>
            <a:chExt cx="1966239" cy="4200564"/>
          </a:xfrm>
        </p:grpSpPr>
        <p:grpSp>
          <p:nvGrpSpPr>
            <p:cNvPr id="3" name="Google Shape;384;p3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6" name="Google Shape;385;p33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9312"/>
                    </a:lnTo>
                    <a:lnTo>
                      <a:pt x="119932" y="19312"/>
                    </a:lnTo>
                    <a:lnTo>
                      <a:pt x="59999" y="120000"/>
                    </a:lnTo>
                    <a:lnTo>
                      <a:pt x="67" y="19312"/>
                    </a:lnTo>
                    <a:lnTo>
                      <a:pt x="0" y="19312"/>
                    </a:lnTo>
                    <a:lnTo>
                      <a:pt x="0" y="19199"/>
                    </a:lnTo>
                    <a:close/>
                  </a:path>
                </a:pathLst>
              </a:custGeom>
              <a:gradFill>
                <a:gsLst>
                  <a:gs pos="0">
                    <a:srgbClr val="F9B57C"/>
                  </a:gs>
                  <a:gs pos="100000">
                    <a:srgbClr val="F9B57C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6;p33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4012"/>
                    </a:lnTo>
                    <a:lnTo>
                      <a:pt x="63584" y="119999"/>
                    </a:lnTo>
                    <a:lnTo>
                      <a:pt x="89" y="19095"/>
                    </a:lnTo>
                    <a:lnTo>
                      <a:pt x="0" y="19095"/>
                    </a:lnTo>
                    <a:lnTo>
                      <a:pt x="0" y="189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C9A0"/>
                  </a:gs>
                  <a:gs pos="100000">
                    <a:srgbClr val="FBC9A0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7;p33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80907" y="0"/>
                    </a:lnTo>
                    <a:cubicBezTo>
                      <a:pt x="81040" y="4822"/>
                      <a:pt x="81173" y="9645"/>
                      <a:pt x="81306" y="14468"/>
                    </a:cubicBezTo>
                    <a:lnTo>
                      <a:pt x="120000" y="119999"/>
                    </a:lnTo>
                    <a:lnTo>
                      <a:pt x="91" y="19717"/>
                    </a:lnTo>
                    <a:lnTo>
                      <a:pt x="0" y="19717"/>
                    </a:lnTo>
                    <a:lnTo>
                      <a:pt x="0" y="1960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DDEC5"/>
                  </a:gs>
                  <a:gs pos="100000">
                    <a:srgbClr val="FDDEC5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88;p33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BCEAED"/>
                  </a:gs>
                  <a:gs pos="100000">
                    <a:srgbClr val="BCEAED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9;p33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90DCE2"/>
                  </a:gs>
                  <a:gs pos="100000">
                    <a:srgbClr val="90DCE2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90;p33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91;p33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>
                  <a:gd name="adj" fmla="val 50000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392;p33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5" name="Google Shape;393;p33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6055" y="103945"/>
                    </a:moveTo>
                    <a:cubicBezTo>
                      <a:pt x="6135" y="94025"/>
                      <a:pt x="0" y="80321"/>
                      <a:pt x="0" y="65184"/>
                    </a:cubicBezTo>
                    <a:cubicBezTo>
                      <a:pt x="0" y="34911"/>
                      <a:pt x="24541" y="10369"/>
                      <a:pt x="54815" y="10369"/>
                    </a:cubicBezTo>
                    <a:lnTo>
                      <a:pt x="73408" y="10369"/>
                    </a:lnTo>
                    <a:lnTo>
                      <a:pt x="83778" y="0"/>
                    </a:lnTo>
                    <a:cubicBezTo>
                      <a:pt x="87945" y="-4167"/>
                      <a:pt x="94702" y="-4167"/>
                      <a:pt x="98870" y="0"/>
                    </a:cubicBezTo>
                    <a:lnTo>
                      <a:pt x="109240" y="10369"/>
                    </a:lnTo>
                    <a:lnTo>
                      <a:pt x="109630" y="10369"/>
                    </a:lnTo>
                    <a:lnTo>
                      <a:pt x="109630" y="10759"/>
                    </a:lnTo>
                    <a:lnTo>
                      <a:pt x="120000" y="21129"/>
                    </a:lnTo>
                    <a:cubicBezTo>
                      <a:pt x="124167" y="25297"/>
                      <a:pt x="124167" y="32054"/>
                      <a:pt x="120000" y="36221"/>
                    </a:cubicBezTo>
                    <a:lnTo>
                      <a:pt x="109630" y="46591"/>
                    </a:lnTo>
                    <a:cubicBezTo>
                      <a:pt x="109630" y="52789"/>
                      <a:pt x="109630" y="58987"/>
                      <a:pt x="109630" y="65184"/>
                    </a:cubicBezTo>
                    <a:cubicBezTo>
                      <a:pt x="109630" y="95458"/>
                      <a:pt x="85088" y="120000"/>
                      <a:pt x="54815" y="120000"/>
                    </a:cubicBezTo>
                    <a:cubicBezTo>
                      <a:pt x="39678" y="120000"/>
                      <a:pt x="25974" y="113864"/>
                      <a:pt x="16055" y="103945"/>
                    </a:cubicBezTo>
                    <a:close/>
                  </a:path>
                </a:pathLst>
              </a:custGeom>
              <a:solidFill>
                <a:schemeClr val="lt1"/>
              </a:solidFill>
              <a:ln w="50800" cap="flat" cmpd="sng">
                <a:solidFill>
                  <a:srgbClr val="32AE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394;p33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>
                  <a:gd name="adj" fmla="val 25000"/>
                </a:avLst>
              </a:prstGeom>
              <a:solidFill>
                <a:schemeClr val="lt1"/>
              </a:solidFill>
              <a:ln w="38100" cap="flat" cmpd="sng">
                <a:solidFill>
                  <a:srgbClr val="32AE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395;p33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396;p33"/>
              <p:cNvSpPr/>
              <p:nvPr/>
            </p:nvSpPr>
            <p:spPr>
              <a:xfrm rot="-27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397;p33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398;p33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399;p33"/>
              <p:cNvSpPr/>
              <p:nvPr/>
            </p:nvSpPr>
            <p:spPr>
              <a:xfrm rot="-54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00;p33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01;p33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02;p33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03;p33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Google Shape;404;p33"/>
          <p:cNvSpPr/>
          <p:nvPr/>
        </p:nvSpPr>
        <p:spPr>
          <a:xfrm>
            <a:off x="-15861" y="2530131"/>
            <a:ext cx="3091800" cy="19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9304" y="7536"/>
                </a:moveTo>
                <a:lnTo>
                  <a:pt x="110292" y="31093"/>
                </a:lnTo>
                <a:cubicBezTo>
                  <a:pt x="113176" y="40581"/>
                  <a:pt x="115883" y="51309"/>
                  <a:pt x="117464" y="59304"/>
                </a:cubicBezTo>
                <a:cubicBezTo>
                  <a:pt x="118163" y="66898"/>
                  <a:pt x="119322" y="72532"/>
                  <a:pt x="119776" y="79066"/>
                </a:cubicBezTo>
                <a:cubicBezTo>
                  <a:pt x="120389" y="84557"/>
                  <a:pt x="119724" y="91657"/>
                  <a:pt x="117981" y="95992"/>
                </a:cubicBezTo>
                <a:cubicBezTo>
                  <a:pt x="116340" y="91954"/>
                  <a:pt x="114828" y="84584"/>
                  <a:pt x="109337" y="70220"/>
                </a:cubicBezTo>
                <a:cubicBezTo>
                  <a:pt x="104706" y="55447"/>
                  <a:pt x="94223" y="24561"/>
                  <a:pt x="89304" y="7536"/>
                </a:cubicBezTo>
                <a:close/>
                <a:moveTo>
                  <a:pt x="56020" y="0"/>
                </a:moveTo>
                <a:cubicBezTo>
                  <a:pt x="60030" y="10229"/>
                  <a:pt x="68101" y="10987"/>
                  <a:pt x="71216" y="13537"/>
                </a:cubicBezTo>
                <a:cubicBezTo>
                  <a:pt x="71592" y="18900"/>
                  <a:pt x="76056" y="26669"/>
                  <a:pt x="77539" y="30654"/>
                </a:cubicBezTo>
                <a:cubicBezTo>
                  <a:pt x="79459" y="36074"/>
                  <a:pt x="80407" y="39510"/>
                  <a:pt x="81965" y="44335"/>
                </a:cubicBezTo>
                <a:cubicBezTo>
                  <a:pt x="79298" y="45222"/>
                  <a:pt x="77407" y="47223"/>
                  <a:pt x="77502" y="50542"/>
                </a:cubicBezTo>
                <a:cubicBezTo>
                  <a:pt x="78270" y="64372"/>
                  <a:pt x="104556" y="66821"/>
                  <a:pt x="113543" y="84253"/>
                </a:cubicBezTo>
                <a:cubicBezTo>
                  <a:pt x="117924" y="90447"/>
                  <a:pt x="115440" y="100191"/>
                  <a:pt x="111917" y="100984"/>
                </a:cubicBezTo>
                <a:cubicBezTo>
                  <a:pt x="106949" y="100839"/>
                  <a:pt x="105417" y="98410"/>
                  <a:pt x="99094" y="97401"/>
                </a:cubicBezTo>
                <a:cubicBezTo>
                  <a:pt x="96926" y="108610"/>
                  <a:pt x="94737" y="116281"/>
                  <a:pt x="91967" y="120000"/>
                </a:cubicBezTo>
                <a:cubicBezTo>
                  <a:pt x="89196" y="119534"/>
                  <a:pt x="84449" y="111629"/>
                  <a:pt x="86175" y="96087"/>
                </a:cubicBezTo>
                <a:cubicBezTo>
                  <a:pt x="82739" y="102103"/>
                  <a:pt x="77116" y="113707"/>
                  <a:pt x="72230" y="116331"/>
                </a:cubicBezTo>
                <a:cubicBezTo>
                  <a:pt x="68436" y="111865"/>
                  <a:pt x="67525" y="103413"/>
                  <a:pt x="68475" y="97170"/>
                </a:cubicBezTo>
                <a:cubicBezTo>
                  <a:pt x="65453" y="100528"/>
                  <a:pt x="61303" y="104378"/>
                  <a:pt x="57178" y="104998"/>
                </a:cubicBezTo>
                <a:cubicBezTo>
                  <a:pt x="52571" y="94193"/>
                  <a:pt x="55823" y="86414"/>
                  <a:pt x="58804" y="80795"/>
                </a:cubicBezTo>
                <a:cubicBezTo>
                  <a:pt x="45977" y="85117"/>
                  <a:pt x="38299" y="81227"/>
                  <a:pt x="27640" y="76905"/>
                </a:cubicBezTo>
                <a:cubicBezTo>
                  <a:pt x="19420" y="74744"/>
                  <a:pt x="11742" y="66533"/>
                  <a:pt x="0" y="66965"/>
                </a:cubicBezTo>
                <a:lnTo>
                  <a:pt x="542" y="11212"/>
                </a:lnTo>
                <a:cubicBezTo>
                  <a:pt x="30011" y="15534"/>
                  <a:pt x="47045" y="1905"/>
                  <a:pt x="56020" y="0"/>
                </a:cubicBezTo>
                <a:close/>
              </a:path>
            </a:pathLst>
          </a:custGeom>
          <a:gradFill>
            <a:gsLst>
              <a:gs pos="0">
                <a:srgbClr val="F8D185"/>
              </a:gs>
              <a:gs pos="100000">
                <a:srgbClr val="F8D185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5;p33"/>
          <p:cNvSpPr/>
          <p:nvPr/>
        </p:nvSpPr>
        <p:spPr>
          <a:xfrm>
            <a:off x="4164238" y="1421094"/>
            <a:ext cx="576000" cy="576000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6;p33"/>
          <p:cNvSpPr/>
          <p:nvPr/>
        </p:nvSpPr>
        <p:spPr>
          <a:xfrm>
            <a:off x="4164238" y="2262705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07;p33"/>
          <p:cNvSpPr/>
          <p:nvPr/>
        </p:nvSpPr>
        <p:spPr>
          <a:xfrm>
            <a:off x="4164238" y="3104324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408;p33"/>
          <p:cNvGrpSpPr/>
          <p:nvPr/>
        </p:nvGrpSpPr>
        <p:grpSpPr>
          <a:xfrm>
            <a:off x="4841189" y="1319495"/>
            <a:ext cx="3672408" cy="744962"/>
            <a:chOff x="803640" y="3362835"/>
            <a:chExt cx="2059657" cy="744962"/>
          </a:xfrm>
        </p:grpSpPr>
        <p:sp>
          <p:nvSpPr>
            <p:cNvPr id="28" name="Google Shape;409;p33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3F3F3F"/>
                  </a:solidFill>
                </a:rPr>
                <a:t>Velmi častá odpověď studentů např. ve Švédsku, velmi málo častá odpověď - Ukrajina.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0;p33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F3F3F"/>
                  </a:solidFill>
                </a:rPr>
                <a:t>NIKDY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411;p33"/>
          <p:cNvSpPr txBox="1"/>
          <p:nvPr/>
        </p:nvSpPr>
        <p:spPr>
          <a:xfrm>
            <a:off x="4841175" y="2295313"/>
            <a:ext cx="402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</a:rPr>
              <a:t>Pokud se ocitnete v časové tísni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12;p33"/>
          <p:cNvSpPr txBox="1"/>
          <p:nvPr/>
        </p:nvSpPr>
        <p:spPr>
          <a:xfrm>
            <a:off x="4841189" y="3019875"/>
            <a:ext cx="3672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</a:rPr>
              <a:t>Když máte odevzdat hodně prací v jednom termínu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413;p33"/>
          <p:cNvSpPr txBox="1"/>
          <p:nvPr/>
        </p:nvSpPr>
        <p:spPr>
          <a:xfrm>
            <a:off x="4130834" y="1461144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14;p33"/>
          <p:cNvSpPr txBox="1"/>
          <p:nvPr/>
        </p:nvSpPr>
        <p:spPr>
          <a:xfrm>
            <a:off x="4130834" y="2319905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15;p33"/>
          <p:cNvSpPr txBox="1"/>
          <p:nvPr/>
        </p:nvSpPr>
        <p:spPr>
          <a:xfrm>
            <a:off x="4130834" y="3161524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16;p33"/>
          <p:cNvSpPr txBox="1"/>
          <p:nvPr/>
        </p:nvSpPr>
        <p:spPr>
          <a:xfrm>
            <a:off x="4849765" y="3870065"/>
            <a:ext cx="3672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</a:rPr>
              <a:t>Pokud nevidíte význam v zadaném úkolu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17;p33"/>
          <p:cNvSpPr/>
          <p:nvPr/>
        </p:nvSpPr>
        <p:spPr>
          <a:xfrm>
            <a:off x="4164238" y="3954514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418;p33"/>
          <p:cNvSpPr txBox="1"/>
          <p:nvPr/>
        </p:nvSpPr>
        <p:spPr>
          <a:xfrm>
            <a:off x="4130834" y="4011714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419;p33"/>
          <p:cNvSpPr txBox="1">
            <a:spLocks/>
          </p:cNvSpPr>
          <p:nvPr/>
        </p:nvSpPr>
        <p:spPr>
          <a:xfrm>
            <a:off x="14325" y="283450"/>
            <a:ext cx="7422061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l-PL" dirty="0" smtClean="0">
                <a:solidFill>
                  <a:schemeClr val="dk1"/>
                </a:solidFill>
              </a:rPr>
              <a:t>Za jakých okolností je přijatelné podvádět?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1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4;p34"/>
          <p:cNvGrpSpPr/>
          <p:nvPr/>
        </p:nvGrpSpPr>
        <p:grpSpPr>
          <a:xfrm>
            <a:off x="1044217" y="1573328"/>
            <a:ext cx="6745695" cy="3172385"/>
            <a:chOff x="1521716" y="1275606"/>
            <a:chExt cx="5642572" cy="2726588"/>
          </a:xfrm>
        </p:grpSpPr>
        <p:grpSp>
          <p:nvGrpSpPr>
            <p:cNvPr id="3" name="Google Shape;425;p34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</p:grpSpPr>
          <p:grpSp>
            <p:nvGrpSpPr>
              <p:cNvPr id="9" name="Google Shape;426;p34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</p:grpSpPr>
            <p:sp>
              <p:nvSpPr>
                <p:cNvPr id="11" name="Google Shape;427;p34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428;p3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" name="Google Shape;429;p34"/>
              <p:cNvSpPr/>
              <p:nvPr/>
            </p:nvSpPr>
            <p:spPr>
              <a:xfrm>
                <a:off x="2229533" y="2305738"/>
                <a:ext cx="768600" cy="765300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430;p34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</p:grpSpPr>
          <p:grpSp>
            <p:nvGrpSpPr>
              <p:cNvPr id="5" name="Google Shape;431;p34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</p:grpSpPr>
            <p:sp>
              <p:nvSpPr>
                <p:cNvPr id="7" name="Google Shape;432;p34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Google Shape;433;p3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32A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" name="Google Shape;434;p34"/>
              <p:cNvSpPr/>
              <p:nvPr/>
            </p:nvSpPr>
            <p:spPr>
              <a:xfrm>
                <a:off x="5543829" y="2318199"/>
                <a:ext cx="768600" cy="793500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Google Shape;435;p34"/>
          <p:cNvSpPr/>
          <p:nvPr/>
        </p:nvSpPr>
        <p:spPr>
          <a:xfrm>
            <a:off x="3760060" y="2586874"/>
            <a:ext cx="1314000" cy="1101300"/>
          </a:xfrm>
          <a:prstGeom prst="triangle">
            <a:avLst>
              <a:gd name="adj" fmla="val 50000"/>
            </a:avLst>
          </a:prstGeom>
          <a:solidFill>
            <a:srgbClr val="F2A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36;p34"/>
          <p:cNvSpPr txBox="1"/>
          <p:nvPr/>
        </p:nvSpPr>
        <p:spPr>
          <a:xfrm>
            <a:off x="2729425" y="4089675"/>
            <a:ext cx="168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Králíková (2017)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37;p34"/>
          <p:cNvSpPr txBox="1"/>
          <p:nvPr/>
        </p:nvSpPr>
        <p:spPr>
          <a:xfrm>
            <a:off x="4648830" y="1847793"/>
            <a:ext cx="2336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GEMS (2018)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38;p34"/>
          <p:cNvSpPr txBox="1">
            <a:spLocks/>
          </p:cNvSpPr>
          <p:nvPr/>
        </p:nvSpPr>
        <p:spPr>
          <a:xfrm>
            <a:off x="14325" y="274225"/>
            <a:ext cx="7433077" cy="11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dirty="0" smtClean="0">
                <a:solidFill>
                  <a:schemeClr val="dk1"/>
                </a:solidFill>
              </a:rPr>
              <a:t>Znáte někoho ze svého okolí, kdo takto si nechal napsat práci a vydával ji za svoji?</a:t>
            </a:r>
            <a:endParaRPr lang="cs-CZ" dirty="0"/>
          </a:p>
        </p:txBody>
      </p:sp>
      <p:sp>
        <p:nvSpPr>
          <p:cNvPr id="17" name="Google Shape;441;p34"/>
          <p:cNvSpPr txBox="1"/>
          <p:nvPr/>
        </p:nvSpPr>
        <p:spPr>
          <a:xfrm>
            <a:off x="6009000" y="2745175"/>
            <a:ext cx="9768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28%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18" name="Google Shape;442;p34"/>
          <p:cNvSpPr txBox="1"/>
          <p:nvPr/>
        </p:nvSpPr>
        <p:spPr>
          <a:xfrm>
            <a:off x="1848350" y="2885175"/>
            <a:ext cx="976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34%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6" name="Google Shape;439;p34"/>
          <p:cNvSpPr txBox="1"/>
          <p:nvPr/>
        </p:nvSpPr>
        <p:spPr>
          <a:xfrm>
            <a:off x="4059002" y="3220800"/>
            <a:ext cx="716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ANO</a:t>
            </a:r>
            <a:endParaRPr sz="1800" b="1" dirty="0"/>
          </a:p>
        </p:txBody>
      </p:sp>
      <p:sp>
        <p:nvSpPr>
          <p:cNvPr id="37" name="Obdélník 36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668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-21575" y="3597550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Jak bojovat s contract cheatingem?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2" name="Google Shape;302;p32"/>
          <p:cNvSpPr txBox="1">
            <a:spLocks noGrp="1"/>
          </p:cNvSpPr>
          <p:nvPr>
            <p:ph type="subTitle" idx="1"/>
          </p:nvPr>
        </p:nvSpPr>
        <p:spPr>
          <a:xfrm>
            <a:off x="-3575" y="4199343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60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1851600" y="143325"/>
            <a:ext cx="73068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AEB8"/>
                </a:solidFill>
                <a:latin typeface="Roboto Slab"/>
                <a:ea typeface="Roboto Slab"/>
                <a:cs typeface="Roboto Slab"/>
                <a:sym typeface="Roboto Slab"/>
              </a:rPr>
              <a:t>Vyučující - prevence</a:t>
            </a:r>
            <a:endParaRPr>
              <a:solidFill>
                <a:srgbClr val="32AEB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8" name="Google Shape;3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418"/>
            <a:ext cx="27813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/>
        </p:nvSpPr>
        <p:spPr>
          <a:xfrm>
            <a:off x="2781300" y="1198200"/>
            <a:ext cx="5996400" cy="3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Požadovat </a:t>
            </a:r>
            <a:r>
              <a:rPr lang="en" sz="2400" b="1" dirty="0"/>
              <a:t>více rozpracovaných verzí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Použít </a:t>
            </a:r>
            <a:r>
              <a:rPr lang="en" sz="2400" b="1" dirty="0"/>
              <a:t>psaní ve výuce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Více personalizovaná zadání (</a:t>
            </a:r>
            <a:r>
              <a:rPr lang="en" sz="2400" b="1" dirty="0"/>
              <a:t>authentic assessment</a:t>
            </a:r>
            <a:r>
              <a:rPr lang="en" sz="2400" dirty="0"/>
              <a:t>)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/>
              <a:t>Omezit</a:t>
            </a:r>
            <a:r>
              <a:rPr lang="en" sz="2400" dirty="0"/>
              <a:t> nevýznamné (až detailní) požadavky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Povolit i </a:t>
            </a:r>
            <a:r>
              <a:rPr lang="en" sz="2400" b="1" dirty="0"/>
              <a:t>odevzdání po termínu</a:t>
            </a:r>
            <a:r>
              <a:rPr lang="en" sz="2400" dirty="0"/>
              <a:t> (se sankcí)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/>
              <a:t>Trestat každý disciplinární prohřešek !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0611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1267625" y="143325"/>
            <a:ext cx="70929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“Authentic assessment”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5" name="Google Shape;315;p34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Contract cheating and assessment design project</a:t>
            </a:r>
            <a:endParaRPr/>
          </a:p>
        </p:txBody>
      </p:sp>
      <p:sp>
        <p:nvSpPr>
          <p:cNvPr id="316" name="Google Shape;316;p34"/>
          <p:cNvSpPr txBox="1"/>
          <p:nvPr/>
        </p:nvSpPr>
        <p:spPr>
          <a:xfrm>
            <a:off x="322750" y="1167425"/>
            <a:ext cx="88212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Obvykle popisováno jako úlohy, které vycházejí z “reálného světa”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Pět základních vlastností “autentického hodnocení”: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Frekvence – daná úloha je běžná nebo základní pro danou oblast nebo profesi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Přesnost – úloha odpovídá tomu, jak se věci běžně dělají v dané profesi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Komplexnost – úloha odpovídá zmatečnosti problémů reálného světa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Důsledky – úloha má reálný dopad nebo vliv, výsledky jsou reálně využity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Přímo a smysluplně informuje o budoucí praxi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(Vychází z: Bosco &amp; Ferns, 2014; Iverson, Lewis &amp; Talbot, 2008) </a:t>
            </a:r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1851600" y="143325"/>
            <a:ext cx="73068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BDC7"/>
                </a:solidFill>
                <a:latin typeface="Roboto Slab"/>
                <a:ea typeface="Roboto Slab"/>
                <a:cs typeface="Roboto Slab"/>
                <a:sym typeface="Roboto Slab"/>
              </a:rPr>
              <a:t>Vyučující - odhalování</a:t>
            </a:r>
            <a:endParaRPr>
              <a:solidFill>
                <a:srgbClr val="02BDC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418"/>
            <a:ext cx="27813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2781300" y="973275"/>
            <a:ext cx="60780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Kontrolujte </a:t>
            </a:r>
            <a:r>
              <a:rPr lang="en" sz="2000" b="1"/>
              <a:t>vlastnosti práce </a:t>
            </a:r>
            <a:r>
              <a:rPr lang="en" sz="2000"/>
              <a:t>(MS Word)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Zaměřte se i na práce, které jsou </a:t>
            </a:r>
            <a:r>
              <a:rPr lang="en" sz="2000" b="1"/>
              <a:t>“až moc dobré”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Nechejte studenta </a:t>
            </a:r>
            <a:r>
              <a:rPr lang="en" sz="2000" b="1"/>
              <a:t>doplnit slova a myšlenky</a:t>
            </a:r>
            <a:r>
              <a:rPr lang="en" sz="2000"/>
              <a:t> do jejich práce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Zeptejte se na </a:t>
            </a:r>
            <a:r>
              <a:rPr lang="en" sz="2000" b="1"/>
              <a:t>proces zpracování</a:t>
            </a:r>
            <a:r>
              <a:rPr lang="en" sz="2000"/>
              <a:t> (postupy)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Používejte </a:t>
            </a:r>
            <a:r>
              <a:rPr lang="en" sz="2000" b="1"/>
              <a:t>software na odhalování shody</a:t>
            </a:r>
            <a:r>
              <a:rPr lang="en" sz="2000"/>
              <a:t> v textu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Pokud si nejste jisti, </a:t>
            </a:r>
            <a:r>
              <a:rPr lang="en" sz="2000" b="1"/>
              <a:t>požádejte o názor kolegu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Monitorujte testování</a:t>
            </a:r>
            <a:r>
              <a:rPr lang="en" sz="2000"/>
              <a:t> (psaní)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 testů použijte </a:t>
            </a:r>
            <a:r>
              <a:rPr lang="en" sz="2000" b="1"/>
              <a:t>předem dané rozesazení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Kontrolujte ID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30259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title"/>
          </p:nvPr>
        </p:nvSpPr>
        <p:spPr>
          <a:xfrm>
            <a:off x="14325" y="375075"/>
            <a:ext cx="9144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Budoucnost odhalování?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Stylometrická analýza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322750" y="1443300"/>
            <a:ext cx="8728200" cy="3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Rozpoznání autorství pomocí stylometrické analýzy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Využití strojového učení a “forenzní lingvistiky”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Potřeba předchozích prací, kde je autorství zaručeno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Aktuální přesnost okolo 60 %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Turnitin (ve vývoji)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www.emmaidentity.com</a:t>
            </a:r>
            <a:r>
              <a:rPr lang="en" sz="2400">
                <a:solidFill>
                  <a:schemeClr val="dk1"/>
                </a:solidFill>
              </a:rPr>
              <a:t> (beta test)</a:t>
            </a:r>
            <a:endParaRPr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7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/>
        </p:nvSpPr>
        <p:spPr>
          <a:xfrm>
            <a:off x="2791625" y="1599975"/>
            <a:ext cx="5811000" cy="26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Roboto Slab"/>
                <a:ea typeface="Roboto Slab"/>
                <a:cs typeface="Roboto Slab"/>
                <a:sym typeface="Roboto Slab"/>
              </a:rPr>
              <a:t>Závěrečné tipy</a:t>
            </a:r>
            <a:endParaRPr sz="6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8634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grpSp>
        <p:nvGrpSpPr>
          <p:cNvPr id="5" name="Google Shape;156;p22"/>
          <p:cNvGrpSpPr/>
          <p:nvPr/>
        </p:nvGrpSpPr>
        <p:grpSpPr>
          <a:xfrm>
            <a:off x="892366" y="1356248"/>
            <a:ext cx="7352042" cy="546224"/>
            <a:chOff x="3851840" y="1356248"/>
            <a:chExt cx="4392568" cy="546224"/>
          </a:xfrm>
        </p:grpSpPr>
        <p:sp>
          <p:nvSpPr>
            <p:cNvPr id="6" name="Google Shape;157;p2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3F3F3F"/>
                  </a:solidFill>
                </a:rPr>
                <a:t>Uvedení do problematiky</a:t>
              </a:r>
              <a:endParaRPr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8;p22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3F3F3F"/>
                  </a:solidFill>
                </a:rPr>
                <a:t>Druhy podvádění, definice contract cheatingu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159;p22"/>
          <p:cNvGrpSpPr/>
          <p:nvPr/>
        </p:nvGrpSpPr>
        <p:grpSpPr>
          <a:xfrm>
            <a:off x="892366" y="2212001"/>
            <a:ext cx="4392568" cy="546224"/>
            <a:chOff x="3851840" y="1356248"/>
            <a:chExt cx="4392568" cy="546224"/>
          </a:xfrm>
        </p:grpSpPr>
        <p:sp>
          <p:nvSpPr>
            <p:cNvPr id="9" name="Google Shape;160;p2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3F3F3F"/>
                  </a:solidFill>
                </a:rPr>
                <a:t>Výsledky výzkumů 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1;p22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3F3F3F"/>
                  </a:solidFill>
                </a:rPr>
                <a:t>Výsledky výzkumů v </a:t>
              </a:r>
              <a:r>
                <a:rPr lang="en" sz="1200" dirty="0" smtClean="0">
                  <a:solidFill>
                    <a:srgbClr val="3F3F3F"/>
                  </a:solidFill>
                </a:rPr>
                <a:t>ČR</a:t>
              </a:r>
              <a:r>
                <a:rPr lang="cs-CZ" sz="1200" dirty="0" smtClean="0">
                  <a:solidFill>
                    <a:srgbClr val="3F3F3F"/>
                  </a:solidFill>
                </a:rPr>
                <a:t> a zahraničí</a:t>
              </a:r>
              <a:r>
                <a:rPr lang="en" sz="1200" dirty="0" smtClean="0">
                  <a:solidFill>
                    <a:srgbClr val="3F3F3F"/>
                  </a:solidFill>
                </a:rPr>
                <a:t> </a:t>
              </a:r>
              <a:r>
                <a:rPr lang="en" sz="1200" dirty="0">
                  <a:solidFill>
                    <a:srgbClr val="3F3F3F"/>
                  </a:solidFill>
                </a:rPr>
                <a:t>- podvádění studentů </a:t>
              </a:r>
              <a:r>
                <a:rPr lang="en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62;p22"/>
          <p:cNvGrpSpPr/>
          <p:nvPr/>
        </p:nvGrpSpPr>
        <p:grpSpPr>
          <a:xfrm>
            <a:off x="892365" y="3064683"/>
            <a:ext cx="4392568" cy="546224"/>
            <a:chOff x="3851840" y="1356248"/>
            <a:chExt cx="4392568" cy="546224"/>
          </a:xfrm>
        </p:grpSpPr>
        <p:sp>
          <p:nvSpPr>
            <p:cNvPr id="12" name="Google Shape;163;p2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 smtClean="0">
                  <a:solidFill>
                    <a:srgbClr val="3F3F3F"/>
                  </a:solidFill>
                </a:rPr>
                <a:t>Jak bojovat s </a:t>
              </a:r>
              <a:r>
                <a:rPr lang="cs-CZ" b="1" dirty="0" err="1" smtClean="0">
                  <a:solidFill>
                    <a:srgbClr val="3F3F3F"/>
                  </a:solidFill>
                </a:rPr>
                <a:t>contract</a:t>
              </a:r>
              <a:r>
                <a:rPr lang="cs-CZ" b="1" dirty="0" smtClean="0">
                  <a:solidFill>
                    <a:srgbClr val="3F3F3F"/>
                  </a:solidFill>
                </a:rPr>
                <a:t> </a:t>
              </a:r>
              <a:r>
                <a:rPr lang="cs-CZ" b="1" dirty="0" err="1" smtClean="0">
                  <a:solidFill>
                    <a:srgbClr val="3F3F3F"/>
                  </a:solidFill>
                </a:rPr>
                <a:t>cheatingem</a:t>
              </a:r>
              <a:r>
                <a:rPr lang="cs-CZ" b="1" dirty="0" smtClean="0">
                  <a:solidFill>
                    <a:srgbClr val="3F3F3F"/>
                  </a:solidFill>
                </a:rPr>
                <a:t>?</a:t>
              </a:r>
              <a:endParaRPr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4;p22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3F3F3F"/>
                  </a:solidFill>
                </a:rPr>
                <a:t>Jak dokázat contract </a:t>
              </a:r>
              <a:r>
                <a:rPr lang="en" sz="1200" dirty="0" smtClean="0">
                  <a:solidFill>
                    <a:srgbClr val="3F3F3F"/>
                  </a:solidFill>
                </a:rPr>
                <a:t>cheating</a:t>
              </a:r>
              <a:r>
                <a:rPr lang="cs-CZ" sz="1200" dirty="0" smtClean="0">
                  <a:solidFill>
                    <a:srgbClr val="3F3F3F"/>
                  </a:solidFill>
                </a:rPr>
                <a:t> a jak s ním bojovat?</a:t>
              </a:r>
              <a:r>
                <a:rPr lang="en" sz="1200" dirty="0" smtClean="0">
                  <a:solidFill>
                    <a:srgbClr val="3F3F3F"/>
                  </a:solidFill>
                </a:rPr>
                <a:t> 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65;p22"/>
          <p:cNvGrpSpPr/>
          <p:nvPr/>
        </p:nvGrpSpPr>
        <p:grpSpPr>
          <a:xfrm>
            <a:off x="892365" y="3988546"/>
            <a:ext cx="4392600" cy="546125"/>
            <a:chOff x="3851840" y="1356248"/>
            <a:chExt cx="4392600" cy="546125"/>
          </a:xfrm>
        </p:grpSpPr>
        <p:sp>
          <p:nvSpPr>
            <p:cNvPr id="15" name="Google Shape;166;p2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 smtClean="0">
                  <a:solidFill>
                    <a:srgbClr val="3F3F3F"/>
                  </a:solidFill>
                </a:rPr>
                <a:t>Diskuse</a:t>
              </a:r>
              <a:endParaRPr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7;p22"/>
            <p:cNvSpPr txBox="1"/>
            <p:nvPr/>
          </p:nvSpPr>
          <p:spPr>
            <a:xfrm>
              <a:off x="3851840" y="1625473"/>
              <a:ext cx="4392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47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>
            <a:spLocks noGrp="1"/>
          </p:cNvSpPr>
          <p:nvPr>
            <p:ph type="title"/>
          </p:nvPr>
        </p:nvSpPr>
        <p:spPr>
          <a:xfrm>
            <a:off x="-114010" y="253494"/>
            <a:ext cx="6294473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Tipy a triky - používejte zkoušení, které je:</a:t>
            </a:r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1"/>
          </p:nvPr>
        </p:nvSpPr>
        <p:spPr>
          <a:xfrm>
            <a:off x="-1520774" y="1064400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Bretag (2017)</a:t>
            </a:r>
            <a:endParaRPr dirty="0"/>
          </a:p>
        </p:txBody>
      </p:sp>
      <p:sp>
        <p:nvSpPr>
          <p:cNvPr id="341" name="Google Shape;341;p38"/>
          <p:cNvSpPr txBox="1"/>
          <p:nvPr/>
        </p:nvSpPr>
        <p:spPr>
          <a:xfrm>
            <a:off x="172789" y="1204200"/>
            <a:ext cx="8821200" cy="3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Originální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Individualizované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Založené na zkušenostech (např. na praktickém cvičení)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“Krok za krokem” (postupně staví na předchozích znalostech)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Zaručuje identitu studenta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Propojené s praxí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Systematické (raději než jednotlivá izolovaná hodnocení)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96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7840702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Zkoušení, která lze hůře outsourcovat</a:t>
            </a:r>
            <a:endParaRPr dirty="0"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1"/>
          </p:nvPr>
        </p:nvSpPr>
        <p:spPr>
          <a:xfrm>
            <a:off x="502934" y="750614"/>
            <a:ext cx="6283456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Bretag</a:t>
            </a:r>
            <a:r>
              <a:rPr lang="cs-CZ" sz="1800" dirty="0" smtClean="0"/>
              <a:t> (</a:t>
            </a:r>
            <a:r>
              <a:rPr lang="en" sz="1800" dirty="0" smtClean="0"/>
              <a:t>2018</a:t>
            </a:r>
            <a:r>
              <a:rPr lang="cs-CZ" sz="1800" dirty="0" smtClean="0"/>
              <a:t>) </a:t>
            </a:r>
            <a:r>
              <a:rPr lang="en" sz="1800" dirty="0" smtClean="0"/>
              <a:t>Contract </a:t>
            </a:r>
            <a:r>
              <a:rPr lang="en" sz="1800" dirty="0"/>
              <a:t>cheating and assessment design project</a:t>
            </a:r>
            <a:endParaRPr sz="1800" dirty="0"/>
          </a:p>
        </p:txBody>
      </p:sp>
      <p:pic>
        <p:nvPicPr>
          <p:cNvPr id="348" name="Google Shape;3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5" y="1273127"/>
            <a:ext cx="8538775" cy="36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000" y="1066900"/>
            <a:ext cx="2568325" cy="86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17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Podezřelé jsou...</a:t>
            </a:r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Bretag</a:t>
            </a:r>
            <a:r>
              <a:rPr lang="cs-CZ" dirty="0" smtClean="0"/>
              <a:t> (</a:t>
            </a:r>
            <a:r>
              <a:rPr lang="en" dirty="0" smtClean="0"/>
              <a:t>2017</a:t>
            </a:r>
            <a:r>
              <a:rPr lang="cs-CZ" dirty="0" smtClean="0"/>
              <a:t>)</a:t>
            </a:r>
            <a:endParaRPr dirty="0"/>
          </a:p>
        </p:txBody>
      </p:sp>
      <p:sp>
        <p:nvSpPr>
          <p:cNvPr id="356" name="Google Shape;356;p40"/>
          <p:cNvSpPr txBox="1"/>
          <p:nvPr/>
        </p:nvSpPr>
        <p:spPr>
          <a:xfrm>
            <a:off x="322750" y="1158425"/>
            <a:ext cx="8728200" cy="3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Vysoká shoda v Theses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Velmi nízká shoda v Theses!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Velmi staré zdroje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Velmi zvláštní nebo nezvyklé zdroje</a:t>
            </a:r>
            <a:endParaRPr sz="18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Diskuze a zdroje, které se netýkají tématu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Zdroje, které neexistují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Odkazy na podvodné stránky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Stylistické změny v rámci jedné práce nebo mezi více pracemi stejného autora (jazyk, gramatika, slovní zásoba, formátování, fonty, etc.)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i="1">
                <a:solidFill>
                  <a:schemeClr val="dk1"/>
                </a:solidFill>
              </a:rPr>
              <a:t>I práce psaná na zakázku může obsahovat gramatické chyby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77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574316" y="572983"/>
            <a:ext cx="8172300" cy="47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Slovensko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, oficiálním názvem Slovenská republika, je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3"/>
              </a:rPr>
              <a:t>vnitrozemský stát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 ležící ve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4"/>
              </a:rPr>
              <a:t>střední Evropě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. Na východě sousedí s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5"/>
              </a:rPr>
              <a:t>Ukrajinou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, na jihu s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6"/>
              </a:rPr>
              <a:t>Maďarskem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, na jihozápadě s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7"/>
              </a:rPr>
              <a:t>Rakouskem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, na západě s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8"/>
              </a:rPr>
              <a:t>Českem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 a na severu s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9"/>
              </a:rPr>
              <a:t>Polskem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. V roce 2017 zde žilo 5 441 899 lidí. Hlavním městem je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10"/>
              </a:rPr>
              <a:t>Bratislava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, úředním jazykem je </a:t>
            </a:r>
            <a:r>
              <a:rPr lang="en" sz="1800" u="sng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hlinkClick r:id="rId11"/>
              </a:rPr>
              <a:t>slovenština</a:t>
            </a:r>
            <a:r>
              <a:rPr lang="en" sz="18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.</a:t>
            </a:r>
            <a:endParaRPr sz="1800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Slovensko je parlamentní republikou s demokratickými institucemi. V hospodářství se vyznačuje převážně soběstačnou zemědělskou produkcí, modernizovaným průmyslem a rozvíjejícím se sektorem služeb, který převažuje jak v podílu hrubého domácího produktu, tak pracovní síly. Celkově je ekonomika Slovenska velmi úspěšná a patří mezi jedny z nejrychleji rostoucích v regionu. </a:t>
            </a:r>
            <a:endParaRPr sz="18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55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519624" y="528916"/>
            <a:ext cx="8097900" cy="4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Nejméně patnáct afrických migrantů zemřelo v neděli, když se jejich loď, kterou se snažili dostat do Evropy, potopila u alžírského pobřeží. Pobřežní stráži a orgánům civilní ochrany se podařilo zachránit devatenáct ze čtyřiatřiceti osob na palubě. Uvedla to státní tisková agentura APS.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Informace o národnosti migrantů nejsou známé. Podle alžírských médií loď vyplula z Maroka. Potopila se u pobřeží druhého největšího alžírského města Oran, které se nachází 450 kilometrů západně od hlavního města Alžíru.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29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>
            <a:spLocks noGrp="1"/>
          </p:cNvSpPr>
          <p:nvPr>
            <p:ph type="title"/>
          </p:nvPr>
        </p:nvSpPr>
        <p:spPr>
          <a:xfrm>
            <a:off x="403900" y="637500"/>
            <a:ext cx="8214600" cy="4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33333"/>
                </a:solidFill>
                <a:highlight>
                  <a:srgbClr val="FFFFFF"/>
                </a:highlight>
              </a:rPr>
              <a:t>Kniha je podle skutečné události o dívce která ve škole nebila vůbec populární. Jednou její otec našel zapadlou knihu v krabici kde bývalá modelka Betty Cornellová radí jak být velmi populární. Kniha mně začla bavit až v polovině zrovna když jsem to s ní chtěla vzdát tak mě začla bavit a jsem ráda že jsem ji nakonec dočetla.Každý měsíc je jiná kapitola například :jak se starat o pleť  jak se správně obléct na ples atd.Maya se všemi skvělími radami líbila a co se mi líbilo nejvíc? 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33333"/>
                </a:solidFill>
                <a:highlight>
                  <a:srgbClr val="FFFFFF"/>
                </a:highlight>
              </a:rPr>
              <a:t>Její odvaha, pustit se do něčeho takového je odvážné. Do kostela chodila v sukni po kotníky, v rukavičkách, v sandálech vhodných pro babičky, a kloboukem. Dále také nosila stahovací kalhotky, a každý den si sedala ke stolům s populárními lidmi. Díky tomu si kamarádů našla hodně.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2900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/>
          <p:nvPr/>
        </p:nvSpPr>
        <p:spPr>
          <a:xfrm>
            <a:off x="2421300" y="574475"/>
            <a:ext cx="60675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Prostor pro diskusi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Ing. Veronika Králíková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Ústav práva a humanitních věd,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Provozně ekonomická fakulta,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Mendelova univerzita v Brně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Email: </a:t>
            </a:r>
            <a:r>
              <a:rPr lang="cs-CZ" dirty="0" smtClean="0"/>
              <a:t>veronika.kralikova@mendelu.cz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904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823" y="1105657"/>
            <a:ext cx="7886700" cy="3482999"/>
          </a:xfrm>
        </p:spPr>
        <p:txBody>
          <a:bodyPr>
            <a:normAutofit fontScale="70000" lnSpcReduction="20000"/>
          </a:bodyPr>
          <a:lstStyle/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/>
              <a:t>BRETAG, </a:t>
            </a:r>
            <a:r>
              <a:rPr lang="cs-CZ" dirty="0" err="1"/>
              <a:t>Tracey</a:t>
            </a:r>
            <a:r>
              <a:rPr lang="cs-CZ" dirty="0"/>
              <a:t>, 2017. </a:t>
            </a:r>
            <a:r>
              <a:rPr lang="cs-CZ" i="1" dirty="0" err="1"/>
              <a:t>Safeguarding</a:t>
            </a:r>
            <a:r>
              <a:rPr lang="cs-CZ" i="1" dirty="0"/>
              <a:t> </a:t>
            </a:r>
            <a:r>
              <a:rPr lang="cs-CZ" i="1" dirty="0" err="1"/>
              <a:t>academic</a:t>
            </a:r>
            <a:r>
              <a:rPr lang="cs-CZ" i="1" dirty="0"/>
              <a:t> integrity</a:t>
            </a:r>
            <a:r>
              <a:rPr lang="cs-CZ" dirty="0"/>
              <a:t> [prezentace].</a:t>
            </a:r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BRETAG,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Tracey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, 2018.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Responding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to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breaches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of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academic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integrity [prezentace]. In: </a:t>
            </a:r>
            <a:r>
              <a:rPr lang="cs-CZ" i="1" dirty="0" err="1">
                <a:solidFill>
                  <a:schemeClr val="dk1"/>
                </a:solidFill>
              </a:rPr>
              <a:t>Plagiarism</a:t>
            </a:r>
            <a:r>
              <a:rPr lang="cs-CZ" i="1" dirty="0">
                <a:solidFill>
                  <a:schemeClr val="dk1"/>
                </a:solidFill>
              </a:rPr>
              <a:t> </a:t>
            </a:r>
            <a:r>
              <a:rPr lang="cs-CZ" i="1" dirty="0" err="1">
                <a:solidFill>
                  <a:schemeClr val="dk1"/>
                </a:solidFill>
              </a:rPr>
              <a:t>Across</a:t>
            </a:r>
            <a:r>
              <a:rPr lang="cs-CZ" i="1" dirty="0">
                <a:solidFill>
                  <a:schemeClr val="dk1"/>
                </a:solidFill>
              </a:rPr>
              <a:t> </a:t>
            </a:r>
            <a:r>
              <a:rPr lang="cs-CZ" i="1" dirty="0" err="1">
                <a:solidFill>
                  <a:schemeClr val="dk1"/>
                </a:solidFill>
              </a:rPr>
              <a:t>Europe</a:t>
            </a:r>
            <a:r>
              <a:rPr lang="cs-CZ" i="1" dirty="0">
                <a:solidFill>
                  <a:schemeClr val="dk1"/>
                </a:solidFill>
              </a:rPr>
              <a:t> and </a:t>
            </a:r>
            <a:r>
              <a:rPr lang="cs-CZ" i="1" dirty="0" err="1">
                <a:solidFill>
                  <a:schemeClr val="dk1"/>
                </a:solidFill>
              </a:rPr>
              <a:t>Beyond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. Dostupné z: </a:t>
            </a:r>
            <a:r>
              <a:rPr lang="cs-CZ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www.plagiarism.cz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lang="cs-CZ" dirty="0"/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i="1" dirty="0" err="1"/>
              <a:t>Contract</a:t>
            </a:r>
            <a:r>
              <a:rPr lang="cs-CZ" i="1" dirty="0"/>
              <a:t> </a:t>
            </a:r>
            <a:r>
              <a:rPr lang="cs-CZ" i="1" dirty="0" err="1"/>
              <a:t>cheating</a:t>
            </a:r>
            <a:r>
              <a:rPr lang="cs-CZ" i="1" dirty="0"/>
              <a:t> and </a:t>
            </a:r>
            <a:r>
              <a:rPr lang="cs-CZ" i="1" dirty="0" err="1"/>
              <a:t>assessment</a:t>
            </a:r>
            <a:r>
              <a:rPr lang="cs-CZ" i="1" dirty="0"/>
              <a:t> design </a:t>
            </a:r>
            <a:r>
              <a:rPr lang="cs-CZ" i="1" dirty="0" err="1"/>
              <a:t>project</a:t>
            </a:r>
            <a:r>
              <a:rPr lang="cs-CZ" dirty="0"/>
              <a:t>: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www.cheatingandassessment.edu.au</a:t>
            </a:r>
            <a:r>
              <a:rPr lang="cs-CZ" dirty="0"/>
              <a:t>.</a:t>
            </a:r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/>
              <a:t>FISHMAN, </a:t>
            </a:r>
            <a:r>
              <a:rPr lang="cs-CZ" dirty="0" err="1"/>
              <a:t>Teddi</a:t>
            </a:r>
            <a:r>
              <a:rPr lang="cs-CZ" dirty="0"/>
              <a:t>, 2017. </a:t>
            </a:r>
            <a:r>
              <a:rPr lang="cs-CZ" i="1" dirty="0" err="1"/>
              <a:t>How</a:t>
            </a:r>
            <a:r>
              <a:rPr lang="cs-CZ" i="1" dirty="0"/>
              <a:t> to </a:t>
            </a:r>
            <a:r>
              <a:rPr lang="cs-CZ" i="1" dirty="0" err="1"/>
              <a:t>deal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contract</a:t>
            </a:r>
            <a:r>
              <a:rPr lang="cs-CZ" i="1" dirty="0"/>
              <a:t> </a:t>
            </a:r>
            <a:r>
              <a:rPr lang="cs-CZ" i="1" dirty="0" err="1"/>
              <a:t>cheating</a:t>
            </a:r>
            <a:r>
              <a:rPr lang="cs-CZ" dirty="0"/>
              <a:t> [prezentace].</a:t>
            </a:r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/>
              <a:t>GEMS -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Essay</a:t>
            </a:r>
            <a:r>
              <a:rPr lang="cs-CZ" dirty="0"/>
              <a:t> </a:t>
            </a:r>
            <a:r>
              <a:rPr lang="cs-CZ" dirty="0" err="1"/>
              <a:t>Mills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(data), 2018</a:t>
            </a:r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/>
              <a:t>KRÁLÍKOVÁ, V. </a:t>
            </a:r>
            <a:r>
              <a:rPr lang="cs-CZ" i="1" dirty="0"/>
              <a:t>Analýza trhu s podvodnými seminárními a závěrečnými pracemi v ČR.</a:t>
            </a:r>
            <a:r>
              <a:rPr lang="cs-CZ" dirty="0"/>
              <a:t> Diplomová práce. Brno: Mendelova univerzita v Brně, 2017</a:t>
            </a:r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MAREŠ, J. 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Tradiční a netradiční podvádění ve škole. 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Pedagogika. 2005, roč. LV, s. 310-335. ISSN 0031-3815.</a:t>
            </a:r>
            <a:endParaRPr lang="cs-CZ" dirty="0"/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WESTACOTT, E. (2008).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Academic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dishonesty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 and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the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culture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of</a:t>
            </a:r>
            <a:r>
              <a:rPr lang="cs-CZ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i="1" dirty="0" err="1">
                <a:solidFill>
                  <a:schemeClr val="dk1"/>
                </a:solidFill>
                <a:highlight>
                  <a:srgbClr val="FFFFFF"/>
                </a:highlight>
              </a:rPr>
              <a:t>assessment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Journal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of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the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National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Collegiate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Honors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dk1"/>
                </a:solidFill>
                <a:highlight>
                  <a:srgbClr val="FFFFFF"/>
                </a:highlight>
              </a:rPr>
              <a:t>Council</a:t>
            </a:r>
            <a:r>
              <a:rPr lang="cs-CZ" dirty="0">
                <a:solidFill>
                  <a:schemeClr val="dk1"/>
                </a:solidFill>
                <a:highlight>
                  <a:srgbClr val="FFFFFF"/>
                </a:highlight>
              </a:rPr>
              <a:t>--Online Archive, 65.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24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8125"/>
            <a:ext cx="7886700" cy="3371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Title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: </a:t>
            </a:r>
            <a:r>
              <a:rPr lang="cs-CZ" i="1" dirty="0" err="1" smtClean="0"/>
              <a:t>Contract</a:t>
            </a:r>
            <a:r>
              <a:rPr lang="cs-CZ" i="1" dirty="0" smtClean="0"/>
              <a:t> </a:t>
            </a:r>
            <a:r>
              <a:rPr lang="cs-CZ" i="1" dirty="0" err="1" smtClean="0"/>
              <a:t>cheating</a:t>
            </a:r>
            <a:r>
              <a:rPr lang="cs-CZ" i="1" dirty="0" smtClean="0"/>
              <a:t>- </a:t>
            </a:r>
            <a:r>
              <a:rPr lang="cs-CZ" i="1" dirty="0" smtClean="0"/>
              <a:t>workshop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to </a:t>
            </a:r>
            <a:r>
              <a:rPr lang="cs-CZ" sz="2400" dirty="0" err="1"/>
              <a:t>name</a:t>
            </a:r>
            <a:r>
              <a:rPr lang="cs-CZ" sz="2400" dirty="0"/>
              <a:t>: </a:t>
            </a:r>
            <a:r>
              <a:rPr lang="cs-CZ" i="1" dirty="0" smtClean="0"/>
              <a:t>Veronika Králíková (veronika.kralikova@mendelu.cz)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endParaRPr lang="en-US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cs-CZ" i="1" dirty="0" err="1" smtClean="0"/>
              <a:t>Contract</a:t>
            </a:r>
            <a:r>
              <a:rPr lang="cs-CZ" i="1" dirty="0" smtClean="0"/>
              <a:t> </a:t>
            </a:r>
            <a:r>
              <a:rPr lang="cs-CZ" i="1" dirty="0" err="1" smtClean="0"/>
              <a:t>cheating</a:t>
            </a:r>
            <a:r>
              <a:rPr lang="cs-CZ" i="1" dirty="0" smtClean="0"/>
              <a:t> – workshop </a:t>
            </a:r>
            <a:r>
              <a:rPr lang="en-US" sz="2400" dirty="0" smtClean="0"/>
              <a:t>by</a:t>
            </a:r>
            <a:r>
              <a:rPr lang="en-US" sz="2400" dirty="0"/>
              <a:t> </a:t>
            </a:r>
            <a:r>
              <a:rPr lang="cs-CZ" sz="2400" i="1" dirty="0" smtClean="0"/>
              <a:t>Veronika Králíková </a:t>
            </a:r>
            <a:r>
              <a:rPr lang="cs-CZ" i="1" dirty="0"/>
              <a:t>(veronika.kralikova@mendelu.cz)</a:t>
            </a:r>
            <a:endParaRPr lang="cs-CZ" dirty="0"/>
          </a:p>
          <a:p>
            <a:pPr marL="0" indent="0" algn="ctr">
              <a:buNone/>
            </a:pP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030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77798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ál 27"/>
          <p:cNvSpPr/>
          <p:nvPr/>
        </p:nvSpPr>
        <p:spPr>
          <a:xfrm>
            <a:off x="564296" y="2319227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579491" y="3204603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64296" y="4008217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5144976" y="1674050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5144976" y="2673938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5166971" y="3699060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583464" y="1419281"/>
            <a:ext cx="679868" cy="634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Google Shape;185;p23"/>
          <p:cNvGrpSpPr/>
          <p:nvPr/>
        </p:nvGrpSpPr>
        <p:grpSpPr>
          <a:xfrm>
            <a:off x="1297850" y="1761377"/>
            <a:ext cx="7263271" cy="2634352"/>
            <a:chOff x="-2751477" y="3646132"/>
            <a:chExt cx="5614774" cy="2634352"/>
          </a:xfrm>
        </p:grpSpPr>
        <p:sp>
          <p:nvSpPr>
            <p:cNvPr id="3" name="Google Shape;186;p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87;p23"/>
            <p:cNvSpPr txBox="1"/>
            <p:nvPr/>
          </p:nvSpPr>
          <p:spPr>
            <a:xfrm>
              <a:off x="-2751477" y="5958292"/>
              <a:ext cx="2675816" cy="32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/>
                <a:t>Zastupování někoho při zkoušení</a:t>
              </a:r>
              <a:endParaRPr sz="14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188;p23"/>
          <p:cNvSpPr txBox="1"/>
          <p:nvPr/>
        </p:nvSpPr>
        <p:spPr>
          <a:xfrm>
            <a:off x="5945736" y="2849905"/>
            <a:ext cx="26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Plagiátorství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89;p23"/>
          <p:cNvGrpSpPr/>
          <p:nvPr/>
        </p:nvGrpSpPr>
        <p:grpSpPr>
          <a:xfrm>
            <a:off x="5896719" y="3838776"/>
            <a:ext cx="2713417" cy="646331"/>
            <a:chOff x="803640" y="3646132"/>
            <a:chExt cx="2097630" cy="646331"/>
          </a:xfrm>
        </p:grpSpPr>
        <p:sp>
          <p:nvSpPr>
            <p:cNvPr id="7" name="Google Shape;190;p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1;p23"/>
            <p:cNvSpPr txBox="1"/>
            <p:nvPr/>
          </p:nvSpPr>
          <p:spPr>
            <a:xfrm>
              <a:off x="841470" y="3665385"/>
              <a:ext cx="20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/>
                <a:t>Contract cheating</a:t>
              </a:r>
              <a:endParaRPr sz="14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94;p23"/>
          <p:cNvSpPr txBox="1"/>
          <p:nvPr/>
        </p:nvSpPr>
        <p:spPr>
          <a:xfrm>
            <a:off x="583464" y="2434990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5;p23"/>
          <p:cNvSpPr txBox="1"/>
          <p:nvPr/>
        </p:nvSpPr>
        <p:spPr>
          <a:xfrm>
            <a:off x="601264" y="3298252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96;p23"/>
          <p:cNvSpPr txBox="1"/>
          <p:nvPr/>
        </p:nvSpPr>
        <p:spPr>
          <a:xfrm>
            <a:off x="583465" y="4073537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23"/>
          <p:cNvSpPr txBox="1"/>
          <p:nvPr/>
        </p:nvSpPr>
        <p:spPr>
          <a:xfrm>
            <a:off x="5203967" y="3779279"/>
            <a:ext cx="642872" cy="5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2400" b="1" dirty="0"/>
              <a:t>7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9;p23"/>
          <p:cNvSpPr txBox="1">
            <a:spLocks/>
          </p:cNvSpPr>
          <p:nvPr/>
        </p:nvSpPr>
        <p:spPr>
          <a:xfrm>
            <a:off x="7175" y="738118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mtClean="0"/>
              <a:t>Westacott (2008), Mareš (2005)</a:t>
            </a:r>
            <a:endParaRPr lang="cs-CZ"/>
          </a:p>
        </p:txBody>
      </p:sp>
      <p:sp>
        <p:nvSpPr>
          <p:cNvPr id="14" name="Google Shape;200;p23"/>
          <p:cNvSpPr txBox="1"/>
          <p:nvPr/>
        </p:nvSpPr>
        <p:spPr>
          <a:xfrm>
            <a:off x="5896719" y="1841780"/>
            <a:ext cx="3104061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Spoluúčast, podpora neetického chování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02;p23"/>
          <p:cNvSpPr txBox="1"/>
          <p:nvPr/>
        </p:nvSpPr>
        <p:spPr>
          <a:xfrm>
            <a:off x="5181972" y="2779391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2400" b="1"/>
              <a:t>6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04;p23"/>
          <p:cNvSpPr txBox="1"/>
          <p:nvPr/>
        </p:nvSpPr>
        <p:spPr>
          <a:xfrm>
            <a:off x="5146097" y="1771291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6;p23"/>
          <p:cNvGrpSpPr/>
          <p:nvPr/>
        </p:nvGrpSpPr>
        <p:grpSpPr>
          <a:xfrm>
            <a:off x="1286357" y="1595541"/>
            <a:ext cx="3472929" cy="839449"/>
            <a:chOff x="803640" y="3453014"/>
            <a:chExt cx="2059657" cy="839449"/>
          </a:xfrm>
        </p:grpSpPr>
        <p:sp>
          <p:nvSpPr>
            <p:cNvPr id="18" name="Google Shape;177;p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8;p23"/>
            <p:cNvSpPr txBox="1"/>
            <p:nvPr/>
          </p:nvSpPr>
          <p:spPr>
            <a:xfrm>
              <a:off x="803640" y="3453014"/>
              <a:ext cx="2059657" cy="217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/>
                <a:t>Opisování, komunikace s ostatními v průběhu zkoušení</a:t>
              </a:r>
              <a:endParaRPr sz="14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179;p23"/>
          <p:cNvGrpSpPr/>
          <p:nvPr/>
        </p:nvGrpSpPr>
        <p:grpSpPr>
          <a:xfrm>
            <a:off x="1286370" y="2407708"/>
            <a:ext cx="3472916" cy="749996"/>
            <a:chOff x="803649" y="3302270"/>
            <a:chExt cx="2059500" cy="990209"/>
          </a:xfrm>
        </p:grpSpPr>
        <p:sp>
          <p:nvSpPr>
            <p:cNvPr id="21" name="Google Shape;180;p23"/>
            <p:cNvSpPr txBox="1"/>
            <p:nvPr/>
          </p:nvSpPr>
          <p:spPr>
            <a:xfrm>
              <a:off x="803649" y="3830779"/>
              <a:ext cx="205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1;p23"/>
            <p:cNvSpPr txBox="1"/>
            <p:nvPr/>
          </p:nvSpPr>
          <p:spPr>
            <a:xfrm>
              <a:off x="803649" y="3302270"/>
              <a:ext cx="2059500" cy="368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/>
                <a:t>Používání nepovolených pomůcek, nedodržení pokynů</a:t>
              </a:r>
              <a:endParaRPr sz="14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93;p23"/>
          <p:cNvSpPr txBox="1"/>
          <p:nvPr/>
        </p:nvSpPr>
        <p:spPr>
          <a:xfrm>
            <a:off x="620432" y="1502713"/>
            <a:ext cx="6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98;p23"/>
          <p:cNvSpPr txBox="1">
            <a:spLocks/>
          </p:cNvSpPr>
          <p:nvPr/>
        </p:nvSpPr>
        <p:spPr>
          <a:xfrm>
            <a:off x="0" y="11781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cs-CZ" sz="4000" smtClean="0">
                <a:solidFill>
                  <a:schemeClr val="tx1"/>
                </a:solidFill>
              </a:rPr>
              <a:t>Druhy podvádění na VŠ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Google Shape;182;p23"/>
          <p:cNvSpPr txBox="1"/>
          <p:nvPr/>
        </p:nvSpPr>
        <p:spPr>
          <a:xfrm>
            <a:off x="1297850" y="3350822"/>
            <a:ext cx="3274150" cy="55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Padělání dat a dalších údajů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27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Plagiátorství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Prezentování </a:t>
            </a:r>
            <a:r>
              <a:rPr lang="cs-CZ" dirty="0"/>
              <a:t>práce či myšlenky převzaté z jiného zdroje, bez uvedení odkazu na tento zdroj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82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 smtClean="0"/>
              <a:t>cheating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/>
              <a:t>cheating</a:t>
            </a:r>
            <a:r>
              <a:rPr lang="cs-CZ" dirty="0"/>
              <a:t> je druh podvádění, kde si student nechá vypracovat práci od někoho jiného (firma, kamarád, spolužák,...) a vydává ji následně za svoji. Tato práce může být vyhotovena zdarma, výměnou za jinou práci či za peníze.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0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2;p26"/>
          <p:cNvSpPr/>
          <p:nvPr/>
        </p:nvSpPr>
        <p:spPr>
          <a:xfrm>
            <a:off x="268820" y="2819868"/>
            <a:ext cx="658800" cy="18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2570" y="22960"/>
                </a:moveTo>
                <a:lnTo>
                  <a:pt x="97429" y="22960"/>
                </a:lnTo>
                <a:cubicBezTo>
                  <a:pt x="109894" y="22960"/>
                  <a:pt x="119999" y="26797"/>
                  <a:pt x="119999" y="31530"/>
                </a:cubicBezTo>
                <a:lnTo>
                  <a:pt x="119999" y="39560"/>
                </a:lnTo>
                <a:lnTo>
                  <a:pt x="120000" y="39560"/>
                </a:lnTo>
                <a:lnTo>
                  <a:pt x="120000" y="63121"/>
                </a:lnTo>
                <a:cubicBezTo>
                  <a:pt x="120000" y="65553"/>
                  <a:pt x="114806" y="67525"/>
                  <a:pt x="108399" y="67525"/>
                </a:cubicBezTo>
                <a:cubicBezTo>
                  <a:pt x="101992" y="67525"/>
                  <a:pt x="96799" y="65553"/>
                  <a:pt x="96799" y="63121"/>
                </a:cubicBezTo>
                <a:lnTo>
                  <a:pt x="96799" y="42531"/>
                </a:lnTo>
                <a:lnTo>
                  <a:pt x="93347" y="42531"/>
                </a:lnTo>
                <a:cubicBezTo>
                  <a:pt x="93158" y="66519"/>
                  <a:pt x="92969" y="90507"/>
                  <a:pt x="92780" y="114494"/>
                </a:cubicBezTo>
                <a:cubicBezTo>
                  <a:pt x="92780" y="117535"/>
                  <a:pt x="86289" y="120000"/>
                  <a:pt x="78281" y="120000"/>
                </a:cubicBezTo>
                <a:cubicBezTo>
                  <a:pt x="70274" y="120000"/>
                  <a:pt x="63783" y="117535"/>
                  <a:pt x="63783" y="114494"/>
                </a:cubicBezTo>
                <a:lnTo>
                  <a:pt x="63783" y="70497"/>
                </a:lnTo>
                <a:lnTo>
                  <a:pt x="55083" y="70497"/>
                </a:lnTo>
                <a:lnTo>
                  <a:pt x="55083" y="114494"/>
                </a:lnTo>
                <a:cubicBezTo>
                  <a:pt x="55083" y="117535"/>
                  <a:pt x="48592" y="119999"/>
                  <a:pt x="40584" y="119999"/>
                </a:cubicBezTo>
                <a:cubicBezTo>
                  <a:pt x="32577" y="119999"/>
                  <a:pt x="26086" y="117535"/>
                  <a:pt x="26086" y="114494"/>
                </a:cubicBezTo>
                <a:cubicBezTo>
                  <a:pt x="26274" y="90507"/>
                  <a:pt x="26463" y="66519"/>
                  <a:pt x="26652" y="42531"/>
                </a:cubicBezTo>
                <a:lnTo>
                  <a:pt x="23200" y="42531"/>
                </a:lnTo>
                <a:lnTo>
                  <a:pt x="23200" y="63121"/>
                </a:lnTo>
                <a:cubicBezTo>
                  <a:pt x="23200" y="65553"/>
                  <a:pt x="18007" y="67525"/>
                  <a:pt x="11600" y="67525"/>
                </a:cubicBezTo>
                <a:cubicBezTo>
                  <a:pt x="5193" y="67525"/>
                  <a:pt x="0" y="65553"/>
                  <a:pt x="0" y="63121"/>
                </a:cubicBezTo>
                <a:lnTo>
                  <a:pt x="0" y="42531"/>
                </a:lnTo>
                <a:lnTo>
                  <a:pt x="0" y="42531"/>
                </a:lnTo>
                <a:lnTo>
                  <a:pt x="0" y="31530"/>
                </a:lnTo>
                <a:cubicBezTo>
                  <a:pt x="0" y="26797"/>
                  <a:pt x="10105" y="22960"/>
                  <a:pt x="22570" y="22960"/>
                </a:cubicBezTo>
                <a:close/>
                <a:moveTo>
                  <a:pt x="60000" y="0"/>
                </a:moveTo>
                <a:cubicBezTo>
                  <a:pt x="75005" y="0"/>
                  <a:pt x="87170" y="4618"/>
                  <a:pt x="87170" y="10316"/>
                </a:cubicBezTo>
                <a:cubicBezTo>
                  <a:pt x="87170" y="16013"/>
                  <a:pt x="75005" y="20632"/>
                  <a:pt x="60000" y="20632"/>
                </a:cubicBezTo>
                <a:cubicBezTo>
                  <a:pt x="44994" y="20632"/>
                  <a:pt x="32829" y="16013"/>
                  <a:pt x="32829" y="10316"/>
                </a:cubicBezTo>
                <a:cubicBezTo>
                  <a:pt x="32829" y="4618"/>
                  <a:pt x="44994" y="0"/>
                  <a:pt x="6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3;p26"/>
          <p:cNvSpPr/>
          <p:nvPr/>
        </p:nvSpPr>
        <p:spPr>
          <a:xfrm rot="10800000">
            <a:off x="2324170" y="2811325"/>
            <a:ext cx="821400" cy="190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418" y="97416"/>
                </a:moveTo>
                <a:lnTo>
                  <a:pt x="40252" y="97416"/>
                </a:lnTo>
                <a:cubicBezTo>
                  <a:pt x="32044" y="97060"/>
                  <a:pt x="32390" y="97747"/>
                  <a:pt x="30168" y="95279"/>
                </a:cubicBezTo>
                <a:lnTo>
                  <a:pt x="536" y="58851"/>
                </a:lnTo>
                <a:cubicBezTo>
                  <a:pt x="-1066" y="56881"/>
                  <a:pt x="1041" y="54674"/>
                  <a:pt x="5245" y="53923"/>
                </a:cubicBezTo>
                <a:cubicBezTo>
                  <a:pt x="9448" y="53172"/>
                  <a:pt x="14155" y="54160"/>
                  <a:pt x="15757" y="56130"/>
                </a:cubicBezTo>
                <a:lnTo>
                  <a:pt x="32630" y="76872"/>
                </a:lnTo>
                <a:lnTo>
                  <a:pt x="35918" y="76872"/>
                </a:lnTo>
                <a:lnTo>
                  <a:pt x="14628" y="36680"/>
                </a:lnTo>
                <a:lnTo>
                  <a:pt x="35669" y="36680"/>
                </a:lnTo>
                <a:lnTo>
                  <a:pt x="35669" y="5101"/>
                </a:lnTo>
                <a:cubicBezTo>
                  <a:pt x="35669" y="2283"/>
                  <a:pt x="40541" y="0"/>
                  <a:pt x="46551" y="0"/>
                </a:cubicBezTo>
                <a:cubicBezTo>
                  <a:pt x="52560" y="0"/>
                  <a:pt x="57432" y="2283"/>
                  <a:pt x="57432" y="5101"/>
                </a:cubicBezTo>
                <a:lnTo>
                  <a:pt x="57432" y="36680"/>
                </a:lnTo>
                <a:lnTo>
                  <a:pt x="62577" y="36680"/>
                </a:lnTo>
                <a:lnTo>
                  <a:pt x="62577" y="5101"/>
                </a:lnTo>
                <a:cubicBezTo>
                  <a:pt x="62577" y="2283"/>
                  <a:pt x="67449" y="0"/>
                  <a:pt x="73459" y="0"/>
                </a:cubicBezTo>
                <a:cubicBezTo>
                  <a:pt x="79469" y="0"/>
                  <a:pt x="84341" y="2283"/>
                  <a:pt x="84341" y="5101"/>
                </a:cubicBezTo>
                <a:lnTo>
                  <a:pt x="84341" y="36680"/>
                </a:lnTo>
                <a:lnTo>
                  <a:pt x="105471" y="36680"/>
                </a:lnTo>
                <a:lnTo>
                  <a:pt x="84182" y="76872"/>
                </a:lnTo>
                <a:lnTo>
                  <a:pt x="87369" y="76872"/>
                </a:lnTo>
                <a:lnTo>
                  <a:pt x="104242" y="56130"/>
                </a:lnTo>
                <a:cubicBezTo>
                  <a:pt x="105844" y="54160"/>
                  <a:pt x="110551" y="53172"/>
                  <a:pt x="114754" y="53923"/>
                </a:cubicBezTo>
                <a:cubicBezTo>
                  <a:pt x="118958" y="54674"/>
                  <a:pt x="121066" y="56881"/>
                  <a:pt x="119463" y="58851"/>
                </a:cubicBezTo>
                <a:lnTo>
                  <a:pt x="89831" y="95279"/>
                </a:lnTo>
                <a:cubicBezTo>
                  <a:pt x="87203" y="97747"/>
                  <a:pt x="87682" y="97060"/>
                  <a:pt x="79418" y="97416"/>
                </a:cubicBezTo>
                <a:close/>
                <a:moveTo>
                  <a:pt x="59835" y="120000"/>
                </a:moveTo>
                <a:cubicBezTo>
                  <a:pt x="48268" y="120000"/>
                  <a:pt x="38891" y="115604"/>
                  <a:pt x="38891" y="110181"/>
                </a:cubicBezTo>
                <a:cubicBezTo>
                  <a:pt x="38891" y="104759"/>
                  <a:pt x="48268" y="100363"/>
                  <a:pt x="59835" y="100363"/>
                </a:cubicBezTo>
                <a:cubicBezTo>
                  <a:pt x="71402" y="100363"/>
                  <a:pt x="80780" y="104759"/>
                  <a:pt x="80780" y="110181"/>
                </a:cubicBezTo>
                <a:cubicBezTo>
                  <a:pt x="80780" y="115604"/>
                  <a:pt x="71402" y="120000"/>
                  <a:pt x="59835" y="12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5;p26"/>
          <p:cNvSpPr/>
          <p:nvPr/>
        </p:nvSpPr>
        <p:spPr>
          <a:xfrm rot="10800000">
            <a:off x="7828941" y="3050927"/>
            <a:ext cx="834900" cy="166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768" y="34839"/>
                </a:moveTo>
                <a:lnTo>
                  <a:pt x="143" y="24200"/>
                </a:lnTo>
                <a:lnTo>
                  <a:pt x="0" y="24200"/>
                </a:lnTo>
                <a:lnTo>
                  <a:pt x="121" y="24151"/>
                </a:lnTo>
                <a:lnTo>
                  <a:pt x="51" y="23989"/>
                </a:lnTo>
                <a:lnTo>
                  <a:pt x="522" y="23989"/>
                </a:lnTo>
                <a:lnTo>
                  <a:pt x="60000" y="0"/>
                </a:lnTo>
                <a:lnTo>
                  <a:pt x="76021" y="6462"/>
                </a:lnTo>
                <a:close/>
                <a:moveTo>
                  <a:pt x="11721" y="50831"/>
                </a:moveTo>
                <a:lnTo>
                  <a:pt x="7130" y="40271"/>
                </a:lnTo>
                <a:lnTo>
                  <a:pt x="83971" y="9668"/>
                </a:lnTo>
                <a:lnTo>
                  <a:pt x="100403" y="16296"/>
                </a:lnTo>
                <a:lnTo>
                  <a:pt x="99211" y="15987"/>
                </a:lnTo>
                <a:close/>
                <a:moveTo>
                  <a:pt x="18611" y="66681"/>
                </a:moveTo>
                <a:lnTo>
                  <a:pt x="14082" y="56263"/>
                </a:lnTo>
                <a:lnTo>
                  <a:pt x="107376" y="19108"/>
                </a:lnTo>
                <a:lnTo>
                  <a:pt x="119477" y="23989"/>
                </a:lnTo>
                <a:lnTo>
                  <a:pt x="119948" y="23989"/>
                </a:lnTo>
                <a:lnTo>
                  <a:pt x="119878" y="24151"/>
                </a:lnTo>
                <a:lnTo>
                  <a:pt x="120000" y="24200"/>
                </a:lnTo>
                <a:lnTo>
                  <a:pt x="119856" y="24200"/>
                </a:lnTo>
                <a:lnTo>
                  <a:pt x="118721" y="26811"/>
                </a:lnTo>
                <a:close/>
                <a:moveTo>
                  <a:pt x="25131" y="81678"/>
                </a:moveTo>
                <a:lnTo>
                  <a:pt x="20973" y="72113"/>
                </a:lnTo>
                <a:lnTo>
                  <a:pt x="115370" y="34518"/>
                </a:lnTo>
                <a:lnTo>
                  <a:pt x="109470" y="48089"/>
                </a:lnTo>
                <a:close/>
                <a:moveTo>
                  <a:pt x="38084" y="94971"/>
                </a:moveTo>
                <a:lnTo>
                  <a:pt x="30910" y="94971"/>
                </a:lnTo>
                <a:lnTo>
                  <a:pt x="27347" y="86774"/>
                </a:lnTo>
                <a:lnTo>
                  <a:pt x="27947" y="86930"/>
                </a:lnTo>
                <a:lnTo>
                  <a:pt x="106120" y="55797"/>
                </a:lnTo>
                <a:lnTo>
                  <a:pt x="99769" y="70404"/>
                </a:lnTo>
                <a:close/>
                <a:moveTo>
                  <a:pt x="89089" y="94971"/>
                </a:moveTo>
                <a:lnTo>
                  <a:pt x="54085" y="94971"/>
                </a:lnTo>
                <a:lnTo>
                  <a:pt x="96419" y="78111"/>
                </a:lnTo>
                <a:close/>
                <a:moveTo>
                  <a:pt x="102888" y="120000"/>
                </a:moveTo>
                <a:lnTo>
                  <a:pt x="17111" y="120000"/>
                </a:lnTo>
                <a:lnTo>
                  <a:pt x="31850" y="98664"/>
                </a:lnTo>
                <a:lnTo>
                  <a:pt x="88149" y="98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6;p26"/>
          <p:cNvSpPr/>
          <p:nvPr/>
        </p:nvSpPr>
        <p:spPr>
          <a:xfrm>
            <a:off x="6259630" y="3433446"/>
            <a:ext cx="1272000" cy="79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923" y="63498"/>
                </a:moveTo>
                <a:lnTo>
                  <a:pt x="60923" y="75528"/>
                </a:lnTo>
                <a:cubicBezTo>
                  <a:pt x="61355" y="75338"/>
                  <a:pt x="61768" y="74995"/>
                  <a:pt x="62140" y="74513"/>
                </a:cubicBezTo>
                <a:cubicBezTo>
                  <a:pt x="63232" y="73100"/>
                  <a:pt x="63798" y="70724"/>
                  <a:pt x="63609" y="68339"/>
                </a:cubicBezTo>
                <a:cubicBezTo>
                  <a:pt x="63382" y="65228"/>
                  <a:pt x="62308" y="64178"/>
                  <a:pt x="60923" y="63498"/>
                </a:cubicBezTo>
                <a:close/>
                <a:moveTo>
                  <a:pt x="95035" y="46472"/>
                </a:moveTo>
                <a:cubicBezTo>
                  <a:pt x="90849" y="46472"/>
                  <a:pt x="87457" y="52528"/>
                  <a:pt x="87457" y="60000"/>
                </a:cubicBezTo>
                <a:cubicBezTo>
                  <a:pt x="87457" y="67471"/>
                  <a:pt x="90849" y="73527"/>
                  <a:pt x="95035" y="73527"/>
                </a:cubicBezTo>
                <a:cubicBezTo>
                  <a:pt x="99220" y="73527"/>
                  <a:pt x="102613" y="67471"/>
                  <a:pt x="102613" y="60000"/>
                </a:cubicBezTo>
                <a:cubicBezTo>
                  <a:pt x="102613" y="52528"/>
                  <a:pt x="99220" y="46472"/>
                  <a:pt x="95035" y="46472"/>
                </a:cubicBezTo>
                <a:close/>
                <a:moveTo>
                  <a:pt x="24964" y="46472"/>
                </a:moveTo>
                <a:cubicBezTo>
                  <a:pt x="20779" y="46472"/>
                  <a:pt x="17386" y="52528"/>
                  <a:pt x="17386" y="60000"/>
                </a:cubicBezTo>
                <a:cubicBezTo>
                  <a:pt x="17386" y="67471"/>
                  <a:pt x="20779" y="73527"/>
                  <a:pt x="24964" y="73527"/>
                </a:cubicBezTo>
                <a:cubicBezTo>
                  <a:pt x="29150" y="73527"/>
                  <a:pt x="32542" y="67471"/>
                  <a:pt x="32542" y="60000"/>
                </a:cubicBezTo>
                <a:cubicBezTo>
                  <a:pt x="32542" y="52528"/>
                  <a:pt x="29150" y="46472"/>
                  <a:pt x="24964" y="46472"/>
                </a:cubicBezTo>
                <a:close/>
                <a:moveTo>
                  <a:pt x="59136" y="44441"/>
                </a:moveTo>
                <a:cubicBezTo>
                  <a:pt x="58684" y="44630"/>
                  <a:pt x="58251" y="44983"/>
                  <a:pt x="57862" y="45486"/>
                </a:cubicBezTo>
                <a:cubicBezTo>
                  <a:pt x="56770" y="46900"/>
                  <a:pt x="56205" y="49275"/>
                  <a:pt x="56393" y="51660"/>
                </a:cubicBezTo>
                <a:cubicBezTo>
                  <a:pt x="56755" y="54841"/>
                  <a:pt x="57818" y="56250"/>
                  <a:pt x="59136" y="57163"/>
                </a:cubicBezTo>
                <a:close/>
                <a:moveTo>
                  <a:pt x="59136" y="36881"/>
                </a:moveTo>
                <a:lnTo>
                  <a:pt x="60923" y="36881"/>
                </a:lnTo>
                <a:lnTo>
                  <a:pt x="60923" y="39094"/>
                </a:lnTo>
                <a:cubicBezTo>
                  <a:pt x="61603" y="39259"/>
                  <a:pt x="62273" y="39620"/>
                  <a:pt x="62907" y="40176"/>
                </a:cubicBezTo>
                <a:cubicBezTo>
                  <a:pt x="65101" y="42097"/>
                  <a:pt x="66520" y="46024"/>
                  <a:pt x="66597" y="50383"/>
                </a:cubicBezTo>
                <a:lnTo>
                  <a:pt x="63643" y="50548"/>
                </a:lnTo>
                <a:cubicBezTo>
                  <a:pt x="63601" y="48141"/>
                  <a:pt x="62817" y="45973"/>
                  <a:pt x="61606" y="44912"/>
                </a:cubicBezTo>
                <a:cubicBezTo>
                  <a:pt x="61386" y="44719"/>
                  <a:pt x="61158" y="44568"/>
                  <a:pt x="60923" y="44474"/>
                </a:cubicBezTo>
                <a:lnTo>
                  <a:pt x="60923" y="58195"/>
                </a:lnTo>
                <a:cubicBezTo>
                  <a:pt x="63258" y="59396"/>
                  <a:pt x="65751" y="60768"/>
                  <a:pt x="66536" y="67688"/>
                </a:cubicBezTo>
                <a:cubicBezTo>
                  <a:pt x="66863" y="71977"/>
                  <a:pt x="65840" y="76240"/>
                  <a:pt x="63875" y="78784"/>
                </a:cubicBezTo>
                <a:cubicBezTo>
                  <a:pt x="62987" y="79933"/>
                  <a:pt x="61971" y="80647"/>
                  <a:pt x="60923" y="80907"/>
                </a:cubicBezTo>
                <a:lnTo>
                  <a:pt x="60923" y="83118"/>
                </a:lnTo>
                <a:lnTo>
                  <a:pt x="59136" y="83118"/>
                </a:lnTo>
                <a:lnTo>
                  <a:pt x="59136" y="80921"/>
                </a:lnTo>
                <a:cubicBezTo>
                  <a:pt x="58437" y="80761"/>
                  <a:pt x="57748" y="80395"/>
                  <a:pt x="57095" y="79823"/>
                </a:cubicBezTo>
                <a:cubicBezTo>
                  <a:pt x="54901" y="77902"/>
                  <a:pt x="53482" y="73975"/>
                  <a:pt x="53405" y="69616"/>
                </a:cubicBezTo>
                <a:lnTo>
                  <a:pt x="56359" y="69451"/>
                </a:lnTo>
                <a:cubicBezTo>
                  <a:pt x="56401" y="71858"/>
                  <a:pt x="57185" y="74027"/>
                  <a:pt x="58396" y="75087"/>
                </a:cubicBezTo>
                <a:cubicBezTo>
                  <a:pt x="58635" y="75296"/>
                  <a:pt x="58882" y="75455"/>
                  <a:pt x="59136" y="75551"/>
                </a:cubicBezTo>
                <a:lnTo>
                  <a:pt x="59136" y="62708"/>
                </a:lnTo>
                <a:cubicBezTo>
                  <a:pt x="56889" y="61720"/>
                  <a:pt x="54449" y="60030"/>
                  <a:pt x="53467" y="52396"/>
                </a:cubicBezTo>
                <a:cubicBezTo>
                  <a:pt x="53126" y="48077"/>
                  <a:pt x="54150" y="43775"/>
                  <a:pt x="56128" y="41215"/>
                </a:cubicBezTo>
                <a:cubicBezTo>
                  <a:pt x="57032" y="40045"/>
                  <a:pt x="58068" y="39326"/>
                  <a:pt x="59136" y="39079"/>
                </a:cubicBezTo>
                <a:close/>
                <a:moveTo>
                  <a:pt x="60000" y="29003"/>
                </a:moveTo>
                <a:cubicBezTo>
                  <a:pt x="50410" y="29003"/>
                  <a:pt x="42636" y="42881"/>
                  <a:pt x="42636" y="60000"/>
                </a:cubicBezTo>
                <a:cubicBezTo>
                  <a:pt x="42636" y="77118"/>
                  <a:pt x="50410" y="90996"/>
                  <a:pt x="60000" y="90996"/>
                </a:cubicBezTo>
                <a:cubicBezTo>
                  <a:pt x="69589" y="90996"/>
                  <a:pt x="77363" y="77118"/>
                  <a:pt x="77363" y="60000"/>
                </a:cubicBezTo>
                <a:cubicBezTo>
                  <a:pt x="77363" y="42881"/>
                  <a:pt x="69589" y="29003"/>
                  <a:pt x="60000" y="29003"/>
                </a:cubicBezTo>
                <a:close/>
                <a:moveTo>
                  <a:pt x="7485" y="12459"/>
                </a:moveTo>
                <a:lnTo>
                  <a:pt x="112514" y="12459"/>
                </a:lnTo>
                <a:lnTo>
                  <a:pt x="112514" y="107540"/>
                </a:lnTo>
                <a:lnTo>
                  <a:pt x="7485" y="107540"/>
                </a:lnTo>
                <a:close/>
                <a:moveTo>
                  <a:pt x="4744" y="6958"/>
                </a:moveTo>
                <a:lnTo>
                  <a:pt x="4744" y="113041"/>
                </a:lnTo>
                <a:lnTo>
                  <a:pt x="115255" y="113041"/>
                </a:lnTo>
                <a:lnTo>
                  <a:pt x="115255" y="6958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7;p26"/>
          <p:cNvSpPr/>
          <p:nvPr/>
        </p:nvSpPr>
        <p:spPr>
          <a:xfrm>
            <a:off x="4724778" y="2988300"/>
            <a:ext cx="1318200" cy="139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197" y="33738"/>
                </a:moveTo>
                <a:cubicBezTo>
                  <a:pt x="66673" y="32891"/>
                  <a:pt x="70460" y="33878"/>
                  <a:pt x="73020" y="36297"/>
                </a:cubicBezTo>
                <a:lnTo>
                  <a:pt x="72194" y="37002"/>
                </a:lnTo>
                <a:cubicBezTo>
                  <a:pt x="69932" y="34869"/>
                  <a:pt x="66595" y="33990"/>
                  <a:pt x="63533" y="34720"/>
                </a:cubicBezTo>
                <a:cubicBezTo>
                  <a:pt x="60275" y="35498"/>
                  <a:pt x="57921" y="37955"/>
                  <a:pt x="57532" y="40985"/>
                </a:cubicBezTo>
                <a:lnTo>
                  <a:pt x="56410" y="40824"/>
                </a:lnTo>
                <a:cubicBezTo>
                  <a:pt x="56524" y="39969"/>
                  <a:pt x="56776" y="39155"/>
                  <a:pt x="57147" y="38401"/>
                </a:cubicBezTo>
                <a:cubicBezTo>
                  <a:pt x="57426" y="37835"/>
                  <a:pt x="57770" y="37302"/>
                  <a:pt x="58175" y="36811"/>
                </a:cubicBezTo>
                <a:close/>
                <a:moveTo>
                  <a:pt x="65022" y="24457"/>
                </a:moveTo>
                <a:cubicBezTo>
                  <a:pt x="66763" y="24168"/>
                  <a:pt x="68603" y="24290"/>
                  <a:pt x="70344" y="24857"/>
                </a:cubicBezTo>
                <a:lnTo>
                  <a:pt x="69952" y="25822"/>
                </a:lnTo>
                <a:cubicBezTo>
                  <a:pt x="66876" y="24824"/>
                  <a:pt x="63456" y="25382"/>
                  <a:pt x="61074" y="27271"/>
                </a:cubicBezTo>
                <a:cubicBezTo>
                  <a:pt x="58541" y="29281"/>
                  <a:pt x="57644" y="32430"/>
                  <a:pt x="58787" y="35299"/>
                </a:cubicBezTo>
                <a:lnTo>
                  <a:pt x="57703" y="35608"/>
                </a:lnTo>
                <a:cubicBezTo>
                  <a:pt x="56748" y="33175"/>
                  <a:pt x="57080" y="30566"/>
                  <a:pt x="58506" y="28452"/>
                </a:cubicBezTo>
                <a:lnTo>
                  <a:pt x="60290" y="26527"/>
                </a:lnTo>
                <a:cubicBezTo>
                  <a:pt x="61638" y="25447"/>
                  <a:pt x="63280" y="24746"/>
                  <a:pt x="65022" y="24457"/>
                </a:cubicBezTo>
                <a:close/>
                <a:moveTo>
                  <a:pt x="63017" y="7932"/>
                </a:moveTo>
                <a:cubicBezTo>
                  <a:pt x="61189" y="8222"/>
                  <a:pt x="59494" y="9106"/>
                  <a:pt x="58307" y="10516"/>
                </a:cubicBezTo>
                <a:lnTo>
                  <a:pt x="58092" y="10396"/>
                </a:lnTo>
                <a:lnTo>
                  <a:pt x="57832" y="10777"/>
                </a:lnTo>
                <a:lnTo>
                  <a:pt x="56007" y="9231"/>
                </a:lnTo>
                <a:cubicBezTo>
                  <a:pt x="51958" y="6971"/>
                  <a:pt x="46650" y="8108"/>
                  <a:pt x="44152" y="11772"/>
                </a:cubicBezTo>
                <a:cubicBezTo>
                  <a:pt x="43997" y="12000"/>
                  <a:pt x="43856" y="12232"/>
                  <a:pt x="43849" y="12516"/>
                </a:cubicBezTo>
                <a:cubicBezTo>
                  <a:pt x="42647" y="17155"/>
                  <a:pt x="44558" y="21629"/>
                  <a:pt x="48390" y="23020"/>
                </a:cubicBezTo>
                <a:lnTo>
                  <a:pt x="48002" y="24003"/>
                </a:lnTo>
                <a:cubicBezTo>
                  <a:pt x="44010" y="22575"/>
                  <a:pt x="41814" y="18301"/>
                  <a:pt x="42506" y="13653"/>
                </a:cubicBezTo>
                <a:cubicBezTo>
                  <a:pt x="38786" y="12115"/>
                  <a:pt x="34329" y="13374"/>
                  <a:pt x="32103" y="16639"/>
                </a:cubicBezTo>
                <a:cubicBezTo>
                  <a:pt x="30339" y="19227"/>
                  <a:pt x="30673" y="21661"/>
                  <a:pt x="32021" y="24062"/>
                </a:cubicBezTo>
                <a:cubicBezTo>
                  <a:pt x="31109" y="24695"/>
                  <a:pt x="30332" y="25500"/>
                  <a:pt x="29697" y="26432"/>
                </a:cubicBezTo>
                <a:cubicBezTo>
                  <a:pt x="26484" y="31145"/>
                  <a:pt x="28101" y="37322"/>
                  <a:pt x="33308" y="40230"/>
                </a:cubicBezTo>
                <a:cubicBezTo>
                  <a:pt x="35050" y="41203"/>
                  <a:pt x="36973" y="41686"/>
                  <a:pt x="38867" y="41490"/>
                </a:cubicBezTo>
                <a:cubicBezTo>
                  <a:pt x="39223" y="38710"/>
                  <a:pt x="40200" y="35979"/>
                  <a:pt x="41801" y="33471"/>
                </a:cubicBezTo>
                <a:lnTo>
                  <a:pt x="42953" y="34073"/>
                </a:lnTo>
                <a:cubicBezTo>
                  <a:pt x="41365" y="36560"/>
                  <a:pt x="40428" y="39280"/>
                  <a:pt x="40328" y="42057"/>
                </a:cubicBezTo>
                <a:cubicBezTo>
                  <a:pt x="41590" y="45393"/>
                  <a:pt x="44880" y="47620"/>
                  <a:pt x="48581" y="47993"/>
                </a:cubicBezTo>
                <a:lnTo>
                  <a:pt x="48781" y="50184"/>
                </a:lnTo>
                <a:cubicBezTo>
                  <a:pt x="49902" y="53692"/>
                  <a:pt x="53697" y="55843"/>
                  <a:pt x="57548" y="55195"/>
                </a:cubicBezTo>
                <a:lnTo>
                  <a:pt x="57618" y="55415"/>
                </a:lnTo>
                <a:lnTo>
                  <a:pt x="58093" y="55291"/>
                </a:lnTo>
                <a:lnTo>
                  <a:pt x="58299" y="57545"/>
                </a:lnTo>
                <a:cubicBezTo>
                  <a:pt x="59622" y="61681"/>
                  <a:pt x="64398" y="64064"/>
                  <a:pt x="68969" y="62867"/>
                </a:cubicBezTo>
                <a:cubicBezTo>
                  <a:pt x="69252" y="62793"/>
                  <a:pt x="69528" y="62707"/>
                  <a:pt x="69745" y="62501"/>
                </a:cubicBezTo>
                <a:cubicBezTo>
                  <a:pt x="73875" y="59920"/>
                  <a:pt x="75799" y="55732"/>
                  <a:pt x="74305" y="52470"/>
                </a:cubicBezTo>
                <a:cubicBezTo>
                  <a:pt x="72182" y="54201"/>
                  <a:pt x="69232" y="54994"/>
                  <a:pt x="66278" y="54607"/>
                </a:cubicBezTo>
                <a:lnTo>
                  <a:pt x="66449" y="53590"/>
                </a:lnTo>
                <a:cubicBezTo>
                  <a:pt x="69683" y="54011"/>
                  <a:pt x="72911" y="52845"/>
                  <a:pt x="74826" y="50563"/>
                </a:cubicBezTo>
                <a:cubicBezTo>
                  <a:pt x="76864" y="48135"/>
                  <a:pt x="77047" y="44888"/>
                  <a:pt x="75292" y="42283"/>
                </a:cubicBezTo>
                <a:lnTo>
                  <a:pt x="76286" y="41785"/>
                </a:lnTo>
                <a:cubicBezTo>
                  <a:pt x="78250" y="44732"/>
                  <a:pt x="78044" y="48400"/>
                  <a:pt x="75759" y="51150"/>
                </a:cubicBezTo>
                <a:lnTo>
                  <a:pt x="75238" y="51624"/>
                </a:lnTo>
                <a:cubicBezTo>
                  <a:pt x="77047" y="55074"/>
                  <a:pt x="75491" y="59492"/>
                  <a:pt x="71584" y="62474"/>
                </a:cubicBezTo>
                <a:cubicBezTo>
                  <a:pt x="73199" y="65874"/>
                  <a:pt x="77435" y="67650"/>
                  <a:pt x="81508" y="66584"/>
                </a:cubicBezTo>
                <a:cubicBezTo>
                  <a:pt x="84237" y="65869"/>
                  <a:pt x="85772" y="64325"/>
                  <a:pt x="86600" y="62271"/>
                </a:cubicBezTo>
                <a:cubicBezTo>
                  <a:pt x="89749" y="63535"/>
                  <a:pt x="93355" y="63118"/>
                  <a:pt x="96054" y="61335"/>
                </a:cubicBezTo>
                <a:lnTo>
                  <a:pt x="97404" y="61772"/>
                </a:lnTo>
                <a:cubicBezTo>
                  <a:pt x="101702" y="61786"/>
                  <a:pt x="104994" y="61541"/>
                  <a:pt x="107068" y="58499"/>
                </a:cubicBezTo>
                <a:cubicBezTo>
                  <a:pt x="108858" y="55874"/>
                  <a:pt x="108720" y="52666"/>
                  <a:pt x="106905" y="50292"/>
                </a:cubicBezTo>
                <a:cubicBezTo>
                  <a:pt x="104977" y="52361"/>
                  <a:pt x="102417" y="53557"/>
                  <a:pt x="99835" y="53556"/>
                </a:cubicBezTo>
                <a:lnTo>
                  <a:pt x="99783" y="52395"/>
                </a:lnTo>
                <a:cubicBezTo>
                  <a:pt x="103249" y="52539"/>
                  <a:pt x="106727" y="50106"/>
                  <a:pt x="108424" y="46320"/>
                </a:cubicBezTo>
                <a:cubicBezTo>
                  <a:pt x="109448" y="43373"/>
                  <a:pt x="108650" y="40160"/>
                  <a:pt x="106333" y="37904"/>
                </a:cubicBezTo>
                <a:cubicBezTo>
                  <a:pt x="104250" y="40505"/>
                  <a:pt x="100678" y="41885"/>
                  <a:pt x="97047" y="41498"/>
                </a:cubicBezTo>
                <a:lnTo>
                  <a:pt x="97189" y="40478"/>
                </a:lnTo>
                <a:cubicBezTo>
                  <a:pt x="100434" y="40821"/>
                  <a:pt x="103627" y="39578"/>
                  <a:pt x="105475" y="37251"/>
                </a:cubicBezTo>
                <a:lnTo>
                  <a:pt x="105643" y="36955"/>
                </a:lnTo>
                <a:cubicBezTo>
                  <a:pt x="105598" y="34146"/>
                  <a:pt x="103931" y="31485"/>
                  <a:pt x="101086" y="29897"/>
                </a:cubicBezTo>
                <a:cubicBezTo>
                  <a:pt x="100043" y="29314"/>
                  <a:pt x="98929" y="28925"/>
                  <a:pt x="97777" y="28840"/>
                </a:cubicBezTo>
                <a:cubicBezTo>
                  <a:pt x="95687" y="33181"/>
                  <a:pt x="91452" y="35893"/>
                  <a:pt x="87331" y="35570"/>
                </a:cubicBezTo>
                <a:cubicBezTo>
                  <a:pt x="87272" y="36540"/>
                  <a:pt x="86897" y="37488"/>
                  <a:pt x="86247" y="38326"/>
                </a:cubicBezTo>
                <a:cubicBezTo>
                  <a:pt x="84916" y="40039"/>
                  <a:pt x="82635" y="41026"/>
                  <a:pt x="80235" y="40925"/>
                </a:cubicBezTo>
                <a:lnTo>
                  <a:pt x="80289" y="39928"/>
                </a:lnTo>
                <a:cubicBezTo>
                  <a:pt x="82291" y="40012"/>
                  <a:pt x="84196" y="39201"/>
                  <a:pt x="85314" y="37790"/>
                </a:cubicBezTo>
                <a:cubicBezTo>
                  <a:pt x="85888" y="37066"/>
                  <a:pt x="86211" y="36239"/>
                  <a:pt x="86256" y="35397"/>
                </a:cubicBezTo>
                <a:lnTo>
                  <a:pt x="85763" y="35318"/>
                </a:lnTo>
                <a:lnTo>
                  <a:pt x="86053" y="34443"/>
                </a:lnTo>
                <a:cubicBezTo>
                  <a:pt x="86142" y="33809"/>
                  <a:pt x="85909" y="33210"/>
                  <a:pt x="85539" y="32656"/>
                </a:cubicBezTo>
                <a:cubicBezTo>
                  <a:pt x="84546" y="31169"/>
                  <a:pt x="82713" y="30228"/>
                  <a:pt x="80706" y="30175"/>
                </a:cubicBezTo>
                <a:lnTo>
                  <a:pt x="80738" y="29177"/>
                </a:lnTo>
                <a:cubicBezTo>
                  <a:pt x="83142" y="29241"/>
                  <a:pt x="85335" y="30384"/>
                  <a:pt x="86514" y="32187"/>
                </a:cubicBezTo>
                <a:cubicBezTo>
                  <a:pt x="86964" y="32876"/>
                  <a:pt x="87241" y="33621"/>
                  <a:pt x="87284" y="34385"/>
                </a:cubicBezTo>
                <a:cubicBezTo>
                  <a:pt x="90884" y="34888"/>
                  <a:pt x="94654" y="32499"/>
                  <a:pt x="96502" y="28590"/>
                </a:cubicBezTo>
                <a:cubicBezTo>
                  <a:pt x="98077" y="24629"/>
                  <a:pt x="96427" y="20080"/>
                  <a:pt x="92309" y="17780"/>
                </a:cubicBezTo>
                <a:cubicBezTo>
                  <a:pt x="90696" y="16880"/>
                  <a:pt x="88913" y="16440"/>
                  <a:pt x="87162" y="16633"/>
                </a:cubicBezTo>
                <a:cubicBezTo>
                  <a:pt x="87519" y="19398"/>
                  <a:pt x="86556" y="21980"/>
                  <a:pt x="84364" y="23625"/>
                </a:cubicBezTo>
                <a:lnTo>
                  <a:pt x="83628" y="22822"/>
                </a:lnTo>
                <a:cubicBezTo>
                  <a:pt x="86067" y="20992"/>
                  <a:pt x="86736" y="17798"/>
                  <a:pt x="85565" y="14623"/>
                </a:cubicBezTo>
                <a:cubicBezTo>
                  <a:pt x="84876" y="12777"/>
                  <a:pt x="83464" y="11147"/>
                  <a:pt x="81479" y="10038"/>
                </a:cubicBezTo>
                <a:cubicBezTo>
                  <a:pt x="77908" y="8044"/>
                  <a:pt x="73499" y="8310"/>
                  <a:pt x="70296" y="10403"/>
                </a:cubicBezTo>
                <a:lnTo>
                  <a:pt x="68522" y="8901"/>
                </a:lnTo>
                <a:cubicBezTo>
                  <a:pt x="66805" y="7942"/>
                  <a:pt x="64845" y="7641"/>
                  <a:pt x="63017" y="7932"/>
                </a:cubicBezTo>
                <a:close/>
                <a:moveTo>
                  <a:pt x="67083" y="19"/>
                </a:moveTo>
                <a:cubicBezTo>
                  <a:pt x="105612" y="741"/>
                  <a:pt x="137680" y="40013"/>
                  <a:pt x="108962" y="71704"/>
                </a:cubicBezTo>
                <a:cubicBezTo>
                  <a:pt x="99549" y="80006"/>
                  <a:pt x="98273" y="91990"/>
                  <a:pt x="106570" y="119350"/>
                </a:cubicBezTo>
                <a:lnTo>
                  <a:pt x="42673" y="120000"/>
                </a:lnTo>
                <a:lnTo>
                  <a:pt x="38366" y="102657"/>
                </a:lnTo>
                <a:cubicBezTo>
                  <a:pt x="26948" y="106100"/>
                  <a:pt x="14328" y="105067"/>
                  <a:pt x="10127" y="101374"/>
                </a:cubicBezTo>
                <a:cubicBezTo>
                  <a:pt x="8066" y="99317"/>
                  <a:pt x="8946" y="92907"/>
                  <a:pt x="11563" y="87947"/>
                </a:cubicBezTo>
                <a:cubicBezTo>
                  <a:pt x="12399" y="86094"/>
                  <a:pt x="8156" y="85449"/>
                  <a:pt x="7255" y="82749"/>
                </a:cubicBezTo>
                <a:cubicBezTo>
                  <a:pt x="6840" y="80241"/>
                  <a:pt x="9633" y="80150"/>
                  <a:pt x="10823" y="78851"/>
                </a:cubicBezTo>
                <a:lnTo>
                  <a:pt x="6515" y="76092"/>
                </a:lnTo>
                <a:cubicBezTo>
                  <a:pt x="4458" y="74176"/>
                  <a:pt x="9082" y="70568"/>
                  <a:pt x="10366" y="67806"/>
                </a:cubicBezTo>
                <a:cubicBezTo>
                  <a:pt x="5869" y="66534"/>
                  <a:pt x="2465" y="64796"/>
                  <a:pt x="108" y="62731"/>
                </a:cubicBezTo>
                <a:cubicBezTo>
                  <a:pt x="-905" y="59306"/>
                  <a:pt x="5397" y="54531"/>
                  <a:pt x="10940" y="48301"/>
                </a:cubicBezTo>
                <a:cubicBezTo>
                  <a:pt x="16751" y="42100"/>
                  <a:pt x="11901" y="37372"/>
                  <a:pt x="16352" y="24057"/>
                </a:cubicBezTo>
                <a:cubicBezTo>
                  <a:pt x="23422" y="7583"/>
                  <a:pt x="40160" y="-453"/>
                  <a:pt x="67083" y="19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8;p26"/>
          <p:cNvSpPr/>
          <p:nvPr/>
        </p:nvSpPr>
        <p:spPr>
          <a:xfrm rot="-5400000">
            <a:off x="1100309" y="3231083"/>
            <a:ext cx="1051200" cy="97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9;p26"/>
          <p:cNvSpPr txBox="1"/>
          <p:nvPr/>
        </p:nvSpPr>
        <p:spPr>
          <a:xfrm>
            <a:off x="5032975" y="2186675"/>
            <a:ext cx="4239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Práce psané firmami na objednávku</a:t>
            </a:r>
            <a:endParaRPr sz="1800" b="1"/>
          </a:p>
        </p:txBody>
      </p:sp>
      <p:sp>
        <p:nvSpPr>
          <p:cNvPr id="10" name="Google Shape;231;p26"/>
          <p:cNvSpPr txBox="1">
            <a:spLocks/>
          </p:cNvSpPr>
          <p:nvPr/>
        </p:nvSpPr>
        <p:spPr>
          <a:xfrm>
            <a:off x="18819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Formy contract cheatingu</a:t>
            </a:r>
            <a:endParaRPr lang="cs-CZ" dirty="0"/>
          </a:p>
        </p:txBody>
      </p:sp>
      <p:sp>
        <p:nvSpPr>
          <p:cNvPr id="11" name="Google Shape;234;p26"/>
          <p:cNvSpPr txBox="1"/>
          <p:nvPr/>
        </p:nvSpPr>
        <p:spPr>
          <a:xfrm>
            <a:off x="18819" y="2186675"/>
            <a:ext cx="4610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Práce psané kamarády/spolužáky</a:t>
            </a:r>
            <a:endParaRPr sz="1800" b="1"/>
          </a:p>
        </p:txBody>
      </p:sp>
      <p:sp>
        <p:nvSpPr>
          <p:cNvPr id="12" name="Google Shape;240;p26"/>
          <p:cNvSpPr txBox="1"/>
          <p:nvPr/>
        </p:nvSpPr>
        <p:spPr>
          <a:xfrm>
            <a:off x="831594" y="806650"/>
            <a:ext cx="20937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2A40D"/>
                </a:solidFill>
              </a:rPr>
              <a:t>60%</a:t>
            </a:r>
            <a:endParaRPr sz="7200" b="1" dirty="0">
              <a:solidFill>
                <a:srgbClr val="F2A40D"/>
              </a:solidFill>
            </a:endParaRPr>
          </a:p>
        </p:txBody>
      </p:sp>
      <p:sp>
        <p:nvSpPr>
          <p:cNvPr id="13" name="Google Shape;241;p26"/>
          <p:cNvSpPr txBox="1"/>
          <p:nvPr/>
        </p:nvSpPr>
        <p:spPr>
          <a:xfrm>
            <a:off x="5871694" y="806638"/>
            <a:ext cx="26931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2A40D"/>
                </a:solidFill>
              </a:rPr>
              <a:t>40%</a:t>
            </a:r>
            <a:endParaRPr sz="7200" b="1" dirty="0">
              <a:solidFill>
                <a:srgbClr val="F2A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>
            <a:spLocks noGrp="1"/>
          </p:cNvSpPr>
          <p:nvPr>
            <p:ph type="pic" idx="2"/>
          </p:nvPr>
        </p:nvSpPr>
        <p:spPr>
          <a:xfrm>
            <a:off x="4513480" y="1626257"/>
            <a:ext cx="3465300" cy="25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 cheating a firmy</a:t>
            </a:r>
            <a:endParaRPr/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3">
            <a:alphaModFix/>
          </a:blip>
          <a:srcRect r="8240"/>
          <a:stretch/>
        </p:blipFill>
        <p:spPr>
          <a:xfrm>
            <a:off x="4513475" y="1626250"/>
            <a:ext cx="3465302" cy="2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 txBox="1"/>
          <p:nvPr/>
        </p:nvSpPr>
        <p:spPr>
          <a:xfrm>
            <a:off x="377350" y="946225"/>
            <a:ext cx="36288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Nemalé množství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Hájí se tím, že zpracovávají pouze podklady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Nikdo nezná zpracovatele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Rozdílná kvalita prací 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Návštěvy ze sítě MENDELU</a:t>
            </a:r>
            <a:endParaRPr sz="1800" b="1"/>
          </a:p>
        </p:txBody>
      </p:sp>
      <p:sp>
        <p:nvSpPr>
          <p:cNvPr id="250" name="Google Shape;250;p27"/>
          <p:cNvSpPr txBox="1"/>
          <p:nvPr/>
        </p:nvSpPr>
        <p:spPr>
          <a:xfrm>
            <a:off x="1029510" y="3277652"/>
            <a:ext cx="2324479" cy="45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Je pro vyhotovení podkladů potřeba znát velikost písma, řádkování nebo rod?</a:t>
            </a:r>
            <a:endParaRPr sz="1600" dirty="0"/>
          </a:p>
        </p:txBody>
      </p:sp>
      <p:sp>
        <p:nvSpPr>
          <p:cNvPr id="251" name="Google Shape;251;p27"/>
          <p:cNvSpPr/>
          <p:nvPr/>
        </p:nvSpPr>
        <p:spPr>
          <a:xfrm rot="10800000">
            <a:off x="585325" y="3503498"/>
            <a:ext cx="422700" cy="73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281" y="75593"/>
                </a:moveTo>
                <a:lnTo>
                  <a:pt x="19652" y="75593"/>
                </a:lnTo>
                <a:cubicBezTo>
                  <a:pt x="7411" y="72553"/>
                  <a:pt x="12" y="68130"/>
                  <a:pt x="0" y="63339"/>
                </a:cubicBezTo>
                <a:lnTo>
                  <a:pt x="53306" y="63035"/>
                </a:lnTo>
                <a:lnTo>
                  <a:pt x="53306" y="13519"/>
                </a:lnTo>
                <a:lnTo>
                  <a:pt x="53306" y="13349"/>
                </a:lnTo>
                <a:lnTo>
                  <a:pt x="53390" y="13349"/>
                </a:lnTo>
                <a:lnTo>
                  <a:pt x="60000" y="0"/>
                </a:lnTo>
                <a:lnTo>
                  <a:pt x="66609" y="13349"/>
                </a:lnTo>
                <a:lnTo>
                  <a:pt x="66693" y="13349"/>
                </a:lnTo>
                <a:lnTo>
                  <a:pt x="66693" y="13519"/>
                </a:lnTo>
                <a:lnTo>
                  <a:pt x="66693" y="62958"/>
                </a:lnTo>
                <a:lnTo>
                  <a:pt x="119950" y="62655"/>
                </a:lnTo>
                <a:cubicBezTo>
                  <a:pt x="120684" y="67694"/>
                  <a:pt x="113183" y="72411"/>
                  <a:pt x="100281" y="75593"/>
                </a:cubicBezTo>
                <a:close/>
                <a:moveTo>
                  <a:pt x="87452" y="109221"/>
                </a:moveTo>
                <a:lnTo>
                  <a:pt x="32547" y="109221"/>
                </a:lnTo>
                <a:lnTo>
                  <a:pt x="18634" y="78259"/>
                </a:lnTo>
                <a:lnTo>
                  <a:pt x="101364" y="78259"/>
                </a:lnTo>
                <a:close/>
                <a:moveTo>
                  <a:pt x="85968" y="120000"/>
                </a:moveTo>
                <a:lnTo>
                  <a:pt x="34030" y="120000"/>
                </a:lnTo>
                <a:cubicBezTo>
                  <a:pt x="29594" y="120000"/>
                  <a:pt x="25998" y="118183"/>
                  <a:pt x="25998" y="115943"/>
                </a:cubicBezTo>
                <a:cubicBezTo>
                  <a:pt x="25998" y="113703"/>
                  <a:pt x="29594" y="111887"/>
                  <a:pt x="34030" y="111887"/>
                </a:cubicBezTo>
                <a:lnTo>
                  <a:pt x="85968" y="111887"/>
                </a:lnTo>
                <a:cubicBezTo>
                  <a:pt x="90404" y="111887"/>
                  <a:pt x="94001" y="113703"/>
                  <a:pt x="94001" y="115943"/>
                </a:cubicBezTo>
                <a:cubicBezTo>
                  <a:pt x="94001" y="118183"/>
                  <a:pt x="90404" y="120000"/>
                  <a:pt x="85968" y="120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4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4872859" y="2000387"/>
            <a:ext cx="3705951" cy="360000"/>
          </a:xfrm>
          <a:prstGeom prst="rect">
            <a:avLst/>
          </a:prstGeom>
          <a:solidFill>
            <a:srgbClr val="F2A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rgbClr val="F2A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rgbClr val="F2A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28"/>
          <p:cNvGrpSpPr/>
          <p:nvPr/>
        </p:nvGrpSpPr>
        <p:grpSpPr>
          <a:xfrm>
            <a:off x="4058859" y="987782"/>
            <a:ext cx="1052368" cy="3696329"/>
            <a:chOff x="4058859" y="987782"/>
            <a:chExt cx="1052368" cy="3696329"/>
          </a:xfrm>
        </p:grpSpPr>
        <p:sp>
          <p:nvSpPr>
            <p:cNvPr id="260" name="Google Shape;260;p2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9312"/>
                  </a:lnTo>
                  <a:lnTo>
                    <a:pt x="119932" y="19312"/>
                  </a:lnTo>
                  <a:lnTo>
                    <a:pt x="59999" y="120000"/>
                  </a:lnTo>
                  <a:lnTo>
                    <a:pt x="67" y="19312"/>
                  </a:lnTo>
                  <a:lnTo>
                    <a:pt x="0" y="19312"/>
                  </a:lnTo>
                  <a:lnTo>
                    <a:pt x="0" y="19199"/>
                  </a:lnTo>
                  <a:close/>
                </a:path>
              </a:pathLst>
            </a:custGeom>
            <a:gradFill>
              <a:gsLst>
                <a:gs pos="0">
                  <a:srgbClr val="F9B57C"/>
                </a:gs>
                <a:gs pos="100000">
                  <a:srgbClr val="F9B57C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4012"/>
                  </a:lnTo>
                  <a:lnTo>
                    <a:pt x="63584" y="119999"/>
                  </a:lnTo>
                  <a:lnTo>
                    <a:pt x="89" y="19095"/>
                  </a:lnTo>
                  <a:lnTo>
                    <a:pt x="0" y="19095"/>
                  </a:lnTo>
                  <a:lnTo>
                    <a:pt x="0" y="189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C9A0"/>
                </a:gs>
                <a:gs pos="100000">
                  <a:srgbClr val="FBC9A0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708" y="0"/>
                  </a:lnTo>
                  <a:lnTo>
                    <a:pt x="120000" y="3787"/>
                  </a:lnTo>
                  <a:lnTo>
                    <a:pt x="120000" y="120000"/>
                  </a:lnTo>
                  <a:lnTo>
                    <a:pt x="117742" y="120000"/>
                  </a:lnTo>
                  <a:cubicBezTo>
                    <a:pt x="111637" y="116604"/>
                    <a:pt x="88069" y="114098"/>
                    <a:pt x="60000" y="114098"/>
                  </a:cubicBezTo>
                  <a:cubicBezTo>
                    <a:pt x="31930" y="114098"/>
                    <a:pt x="8363" y="116604"/>
                    <a:pt x="2258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BCEAED"/>
                </a:gs>
                <a:gs pos="100000">
                  <a:srgbClr val="BCEAED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2125" y="4092"/>
                  </a:lnTo>
                  <a:lnTo>
                    <a:pt x="120000" y="279"/>
                  </a:lnTo>
                  <a:lnTo>
                    <a:pt x="120000" y="120000"/>
                  </a:lnTo>
                  <a:lnTo>
                    <a:pt x="117742" y="120000"/>
                  </a:lnTo>
                  <a:cubicBezTo>
                    <a:pt x="111637" y="116499"/>
                    <a:pt x="88069" y="113915"/>
                    <a:pt x="60000" y="113915"/>
                  </a:cubicBezTo>
                  <a:cubicBezTo>
                    <a:pt x="31930" y="113915"/>
                    <a:pt x="8363" y="116499"/>
                    <a:pt x="2258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0DCE2"/>
                </a:gs>
                <a:gs pos="100000">
                  <a:srgbClr val="90DCE2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7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17742" y="120000"/>
                  </a:lnTo>
                  <a:cubicBezTo>
                    <a:pt x="111637" y="116604"/>
                    <a:pt x="88069" y="114098"/>
                    <a:pt x="60000" y="114098"/>
                  </a:cubicBezTo>
                  <a:cubicBezTo>
                    <a:pt x="31930" y="114098"/>
                    <a:pt x="8363" y="116604"/>
                    <a:pt x="2258" y="120000"/>
                  </a:cubicBezTo>
                  <a:lnTo>
                    <a:pt x="0" y="120000"/>
                  </a:lnTo>
                  <a:lnTo>
                    <a:pt x="0" y="3754"/>
                  </a:lnTo>
                  <a:close/>
                </a:path>
              </a:pathLst>
            </a:custGeom>
            <a:solidFill>
              <a:srgbClr val="32AE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 rot="-54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114" y="23995"/>
                  </a:moveTo>
                  <a:lnTo>
                    <a:pt x="26681" y="59999"/>
                  </a:lnTo>
                  <a:lnTo>
                    <a:pt x="52114" y="96003"/>
                  </a:lnTo>
                  <a:lnTo>
                    <a:pt x="25433" y="96003"/>
                  </a:lnTo>
                  <a:lnTo>
                    <a:pt x="0" y="59999"/>
                  </a:lnTo>
                  <a:lnTo>
                    <a:pt x="25433" y="23995"/>
                  </a:lnTo>
                  <a:close/>
                  <a:moveTo>
                    <a:pt x="119999" y="60000"/>
                  </a:moveTo>
                  <a:lnTo>
                    <a:pt x="76696" y="120000"/>
                  </a:lnTo>
                  <a:lnTo>
                    <a:pt x="71450" y="112731"/>
                  </a:lnTo>
                  <a:lnTo>
                    <a:pt x="44503" y="112731"/>
                  </a:lnTo>
                  <a:cubicBezTo>
                    <a:pt x="43660" y="114688"/>
                    <a:pt x="41587" y="116065"/>
                    <a:pt x="39167" y="116065"/>
                  </a:cubicBezTo>
                  <a:cubicBezTo>
                    <a:pt x="37038" y="116065"/>
                    <a:pt x="35178" y="115000"/>
                    <a:pt x="34259" y="113372"/>
                  </a:cubicBezTo>
                  <a:lnTo>
                    <a:pt x="12122" y="117398"/>
                  </a:lnTo>
                  <a:lnTo>
                    <a:pt x="12122" y="104063"/>
                  </a:lnTo>
                  <a:lnTo>
                    <a:pt x="34259" y="108089"/>
                  </a:lnTo>
                  <a:cubicBezTo>
                    <a:pt x="35178" y="106461"/>
                    <a:pt x="37038" y="105397"/>
                    <a:pt x="39167" y="105397"/>
                  </a:cubicBezTo>
                  <a:cubicBezTo>
                    <a:pt x="41587" y="105397"/>
                    <a:pt x="43660" y="106773"/>
                    <a:pt x="44503" y="108730"/>
                  </a:cubicBezTo>
                  <a:lnTo>
                    <a:pt x="68563" y="108730"/>
                  </a:lnTo>
                  <a:lnTo>
                    <a:pt x="33393" y="60000"/>
                  </a:lnTo>
                  <a:lnTo>
                    <a:pt x="7669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28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683568" y="3490403"/>
            <a:ext cx="3705951" cy="36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5081675" y="2026498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Je anonymní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5081675" y="2743103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Je těžké jej odhalit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5081675" y="3523624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Nejtěžší je jej dokázat!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1691680" y="2045722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Je relativně levný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1655505" y="2770464"/>
            <a:ext cx="237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Je dostupný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Celý proces je rychlý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5111228" y="2393629"/>
            <a:ext cx="3277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</a:rPr>
              <a:t>Firma jako zprostředkovatel.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5111228" y="3150268"/>
            <a:ext cx="3277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</a:rPr>
              <a:t>Práce bývají originální.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5111228" y="3906907"/>
            <a:ext cx="3277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786278" y="2407529"/>
            <a:ext cx="3277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</a:rPr>
              <a:t>Ceny okolo 200 Kč/NS.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661675" y="3164175"/>
            <a:ext cx="340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</a:rPr>
              <a:t>Na googlu nalezeno více než 100 společností.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786278" y="3920807"/>
            <a:ext cx="3277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</a:rPr>
              <a:t>Lze dodat práci i do několika hodin.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Problémy contract cheatingu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19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7;p29"/>
          <p:cNvSpPr txBox="1">
            <a:spLocks/>
          </p:cNvSpPr>
          <p:nvPr/>
        </p:nvSpPr>
        <p:spPr>
          <a:xfrm>
            <a:off x="55675" y="711975"/>
            <a:ext cx="7391727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3600" dirty="0" smtClean="0"/>
              <a:t>Kolik studentů se přiznalo k tomu, že si nechali vypracovat práci a vydávali ji za vlastní?</a:t>
            </a:r>
            <a:endParaRPr lang="cs-CZ" sz="3600" dirty="0"/>
          </a:p>
        </p:txBody>
      </p:sp>
      <p:sp>
        <p:nvSpPr>
          <p:cNvPr id="3" name="Google Shape;288;p29"/>
          <p:cNvSpPr txBox="1"/>
          <p:nvPr/>
        </p:nvSpPr>
        <p:spPr>
          <a:xfrm>
            <a:off x="382575" y="4279150"/>
            <a:ext cx="32619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Králíková (2017)</a:t>
            </a:r>
            <a:endParaRPr dirty="0"/>
          </a:p>
        </p:txBody>
      </p:sp>
      <p:sp>
        <p:nvSpPr>
          <p:cNvPr id="4" name="Google Shape;290;p29"/>
          <p:cNvSpPr txBox="1"/>
          <p:nvPr/>
        </p:nvSpPr>
        <p:spPr>
          <a:xfrm>
            <a:off x="382575" y="2201050"/>
            <a:ext cx="26055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4BACC6"/>
                </a:solidFill>
              </a:rPr>
              <a:t>8%</a:t>
            </a:r>
            <a:endParaRPr sz="72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BACC6"/>
                </a:solidFill>
              </a:rPr>
              <a:t>n=1017</a:t>
            </a:r>
            <a:endParaRPr sz="3600" b="1" dirty="0">
              <a:solidFill>
                <a:srgbClr val="4BACC6"/>
              </a:solidFill>
            </a:endParaRPr>
          </a:p>
        </p:txBody>
      </p:sp>
      <p:sp>
        <p:nvSpPr>
          <p:cNvPr id="5" name="Google Shape;291;p29"/>
          <p:cNvSpPr txBox="1"/>
          <p:nvPr/>
        </p:nvSpPr>
        <p:spPr>
          <a:xfrm>
            <a:off x="6031650" y="1649625"/>
            <a:ext cx="3261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4BACC6"/>
                </a:solidFill>
              </a:rPr>
              <a:t>19,7%</a:t>
            </a:r>
            <a:endParaRPr sz="72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BACC6"/>
                </a:solidFill>
              </a:rPr>
              <a:t>n=541</a:t>
            </a:r>
            <a:endParaRPr sz="3600" b="1" dirty="0">
              <a:solidFill>
                <a:srgbClr val="4BACC6"/>
              </a:solidFill>
            </a:endParaRPr>
          </a:p>
        </p:txBody>
      </p:sp>
      <p:sp>
        <p:nvSpPr>
          <p:cNvPr id="6" name="Google Shape;292;p29"/>
          <p:cNvSpPr/>
          <p:nvPr/>
        </p:nvSpPr>
        <p:spPr>
          <a:xfrm>
            <a:off x="3374362" y="1963575"/>
            <a:ext cx="992400" cy="23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2570" y="22960"/>
                </a:moveTo>
                <a:lnTo>
                  <a:pt x="97429" y="22960"/>
                </a:lnTo>
                <a:cubicBezTo>
                  <a:pt x="109894" y="22960"/>
                  <a:pt x="119999" y="26797"/>
                  <a:pt x="119999" y="31530"/>
                </a:cubicBezTo>
                <a:lnTo>
                  <a:pt x="119999" y="39560"/>
                </a:lnTo>
                <a:lnTo>
                  <a:pt x="120000" y="39560"/>
                </a:lnTo>
                <a:lnTo>
                  <a:pt x="120000" y="63121"/>
                </a:lnTo>
                <a:cubicBezTo>
                  <a:pt x="120000" y="65553"/>
                  <a:pt x="114806" y="67525"/>
                  <a:pt x="108399" y="67525"/>
                </a:cubicBezTo>
                <a:cubicBezTo>
                  <a:pt x="101992" y="67525"/>
                  <a:pt x="96799" y="65553"/>
                  <a:pt x="96799" y="63121"/>
                </a:cubicBezTo>
                <a:lnTo>
                  <a:pt x="96799" y="42531"/>
                </a:lnTo>
                <a:lnTo>
                  <a:pt x="93347" y="42531"/>
                </a:lnTo>
                <a:cubicBezTo>
                  <a:pt x="93158" y="66519"/>
                  <a:pt x="92969" y="90507"/>
                  <a:pt x="92780" y="114494"/>
                </a:cubicBezTo>
                <a:cubicBezTo>
                  <a:pt x="92780" y="117535"/>
                  <a:pt x="86289" y="120000"/>
                  <a:pt x="78281" y="120000"/>
                </a:cubicBezTo>
                <a:cubicBezTo>
                  <a:pt x="70274" y="120000"/>
                  <a:pt x="63783" y="117535"/>
                  <a:pt x="63783" y="114494"/>
                </a:cubicBezTo>
                <a:lnTo>
                  <a:pt x="63783" y="70497"/>
                </a:lnTo>
                <a:lnTo>
                  <a:pt x="55083" y="70497"/>
                </a:lnTo>
                <a:lnTo>
                  <a:pt x="55083" y="114494"/>
                </a:lnTo>
                <a:cubicBezTo>
                  <a:pt x="55083" y="117535"/>
                  <a:pt x="48592" y="119999"/>
                  <a:pt x="40584" y="119999"/>
                </a:cubicBezTo>
                <a:cubicBezTo>
                  <a:pt x="32577" y="119999"/>
                  <a:pt x="26086" y="117535"/>
                  <a:pt x="26086" y="114494"/>
                </a:cubicBezTo>
                <a:cubicBezTo>
                  <a:pt x="26274" y="90507"/>
                  <a:pt x="26463" y="66519"/>
                  <a:pt x="26652" y="42531"/>
                </a:cubicBezTo>
                <a:lnTo>
                  <a:pt x="23200" y="42531"/>
                </a:lnTo>
                <a:lnTo>
                  <a:pt x="23200" y="63121"/>
                </a:lnTo>
                <a:cubicBezTo>
                  <a:pt x="23200" y="65553"/>
                  <a:pt x="18007" y="67525"/>
                  <a:pt x="11600" y="67525"/>
                </a:cubicBezTo>
                <a:cubicBezTo>
                  <a:pt x="5193" y="67525"/>
                  <a:pt x="0" y="65553"/>
                  <a:pt x="0" y="63121"/>
                </a:cubicBezTo>
                <a:lnTo>
                  <a:pt x="0" y="42531"/>
                </a:lnTo>
                <a:lnTo>
                  <a:pt x="0" y="42531"/>
                </a:lnTo>
                <a:lnTo>
                  <a:pt x="0" y="31530"/>
                </a:lnTo>
                <a:cubicBezTo>
                  <a:pt x="0" y="26797"/>
                  <a:pt x="10105" y="22960"/>
                  <a:pt x="22570" y="22960"/>
                </a:cubicBezTo>
                <a:close/>
                <a:moveTo>
                  <a:pt x="60000" y="0"/>
                </a:moveTo>
                <a:cubicBezTo>
                  <a:pt x="75005" y="0"/>
                  <a:pt x="87170" y="4618"/>
                  <a:pt x="87170" y="10316"/>
                </a:cubicBezTo>
                <a:cubicBezTo>
                  <a:pt x="87170" y="16013"/>
                  <a:pt x="75005" y="20632"/>
                  <a:pt x="60000" y="20632"/>
                </a:cubicBezTo>
                <a:cubicBezTo>
                  <a:pt x="44994" y="20632"/>
                  <a:pt x="32829" y="16013"/>
                  <a:pt x="32829" y="10316"/>
                </a:cubicBezTo>
                <a:cubicBezTo>
                  <a:pt x="32829" y="4618"/>
                  <a:pt x="44994" y="0"/>
                  <a:pt x="60000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  <a:effectLst>
            <a:outerShdw blurRad="57150" dist="323850" dir="13380000" algn="bl" rotWithShape="0">
              <a:srgbClr val="000000">
                <a:alpha val="50000"/>
              </a:srgbClr>
            </a:outerShdw>
            <a:reflection stA="96000" endPos="30000"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6A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93;p29"/>
          <p:cNvSpPr/>
          <p:nvPr/>
        </p:nvSpPr>
        <p:spPr>
          <a:xfrm rot="10800000">
            <a:off x="4753050" y="2432175"/>
            <a:ext cx="804000" cy="191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418" y="97416"/>
                </a:moveTo>
                <a:lnTo>
                  <a:pt x="40252" y="97416"/>
                </a:lnTo>
                <a:cubicBezTo>
                  <a:pt x="32044" y="97060"/>
                  <a:pt x="32390" y="97747"/>
                  <a:pt x="30168" y="95279"/>
                </a:cubicBezTo>
                <a:lnTo>
                  <a:pt x="536" y="58851"/>
                </a:lnTo>
                <a:cubicBezTo>
                  <a:pt x="-1066" y="56881"/>
                  <a:pt x="1041" y="54674"/>
                  <a:pt x="5245" y="53923"/>
                </a:cubicBezTo>
                <a:cubicBezTo>
                  <a:pt x="9448" y="53172"/>
                  <a:pt x="14155" y="54160"/>
                  <a:pt x="15757" y="56130"/>
                </a:cubicBezTo>
                <a:lnTo>
                  <a:pt x="32630" y="76872"/>
                </a:lnTo>
                <a:lnTo>
                  <a:pt x="35918" y="76872"/>
                </a:lnTo>
                <a:lnTo>
                  <a:pt x="14628" y="36680"/>
                </a:lnTo>
                <a:lnTo>
                  <a:pt x="35669" y="36680"/>
                </a:lnTo>
                <a:lnTo>
                  <a:pt x="35669" y="5101"/>
                </a:lnTo>
                <a:cubicBezTo>
                  <a:pt x="35669" y="2283"/>
                  <a:pt x="40541" y="0"/>
                  <a:pt x="46551" y="0"/>
                </a:cubicBezTo>
                <a:cubicBezTo>
                  <a:pt x="52560" y="0"/>
                  <a:pt x="57432" y="2283"/>
                  <a:pt x="57432" y="5101"/>
                </a:cubicBezTo>
                <a:lnTo>
                  <a:pt x="57432" y="36680"/>
                </a:lnTo>
                <a:lnTo>
                  <a:pt x="62577" y="36680"/>
                </a:lnTo>
                <a:lnTo>
                  <a:pt x="62577" y="5101"/>
                </a:lnTo>
                <a:cubicBezTo>
                  <a:pt x="62577" y="2283"/>
                  <a:pt x="67449" y="0"/>
                  <a:pt x="73459" y="0"/>
                </a:cubicBezTo>
                <a:cubicBezTo>
                  <a:pt x="79469" y="0"/>
                  <a:pt x="84341" y="2283"/>
                  <a:pt x="84341" y="5101"/>
                </a:cubicBezTo>
                <a:lnTo>
                  <a:pt x="84341" y="36680"/>
                </a:lnTo>
                <a:lnTo>
                  <a:pt x="105471" y="36680"/>
                </a:lnTo>
                <a:lnTo>
                  <a:pt x="84182" y="76872"/>
                </a:lnTo>
                <a:lnTo>
                  <a:pt x="87369" y="76872"/>
                </a:lnTo>
                <a:lnTo>
                  <a:pt x="104242" y="56130"/>
                </a:lnTo>
                <a:cubicBezTo>
                  <a:pt x="105844" y="54160"/>
                  <a:pt x="110551" y="53172"/>
                  <a:pt x="114754" y="53923"/>
                </a:cubicBezTo>
                <a:cubicBezTo>
                  <a:pt x="118958" y="54674"/>
                  <a:pt x="121066" y="56881"/>
                  <a:pt x="119463" y="58851"/>
                </a:cubicBezTo>
                <a:lnTo>
                  <a:pt x="89831" y="95279"/>
                </a:lnTo>
                <a:cubicBezTo>
                  <a:pt x="87203" y="97747"/>
                  <a:pt x="87682" y="97060"/>
                  <a:pt x="79418" y="97416"/>
                </a:cubicBezTo>
                <a:close/>
                <a:moveTo>
                  <a:pt x="59835" y="120000"/>
                </a:moveTo>
                <a:cubicBezTo>
                  <a:pt x="48268" y="120000"/>
                  <a:pt x="38891" y="115604"/>
                  <a:pt x="38891" y="110181"/>
                </a:cubicBezTo>
                <a:cubicBezTo>
                  <a:pt x="38891" y="104759"/>
                  <a:pt x="48268" y="100363"/>
                  <a:pt x="59835" y="100363"/>
                </a:cubicBezTo>
                <a:cubicBezTo>
                  <a:pt x="71402" y="100363"/>
                  <a:pt x="80780" y="104759"/>
                  <a:pt x="80780" y="110181"/>
                </a:cubicBezTo>
                <a:cubicBezTo>
                  <a:pt x="80780" y="115604"/>
                  <a:pt x="71402" y="120000"/>
                  <a:pt x="59835" y="12000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  <a:effectLst>
            <a:outerShdw blurRad="57150" dist="323850" dir="13380000" algn="bl" rotWithShape="0">
              <a:srgbClr val="000000">
                <a:alpha val="50000"/>
              </a:srgbClr>
            </a:outerShdw>
            <a:reflection stA="96000" endPos="30000"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6A5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10381</TotalTime>
  <Words>1417</Words>
  <Application>Microsoft Office PowerPoint</Application>
  <PresentationFormat>Předvádění na obrazovce (16:9)</PresentationFormat>
  <Paragraphs>202</Paragraphs>
  <Slides>28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Cambria</vt:lpstr>
      <vt:lpstr>Roboto</vt:lpstr>
      <vt:lpstr>Roboto Slab</vt:lpstr>
      <vt:lpstr>enai</vt:lpstr>
      <vt:lpstr>Fancy layouts</vt:lpstr>
      <vt:lpstr>Contract cheating - workshop</vt:lpstr>
      <vt:lpstr>Struktura prezentace</vt:lpstr>
      <vt:lpstr>Prezentace aplikace PowerPoint</vt:lpstr>
      <vt:lpstr>Plagiátorství</vt:lpstr>
      <vt:lpstr>Contract cheating</vt:lpstr>
      <vt:lpstr>Prezentace aplikace PowerPoint</vt:lpstr>
      <vt:lpstr>Contract cheating a firmy</vt:lpstr>
      <vt:lpstr>Problémy contract cheatingu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bojovat s contract cheatingem?</vt:lpstr>
      <vt:lpstr>Vyučující - prevence</vt:lpstr>
      <vt:lpstr>“Authentic assessment”</vt:lpstr>
      <vt:lpstr>Vyučující - odhalování</vt:lpstr>
      <vt:lpstr>Budoucnost odhalování?  Stylometrická analýza</vt:lpstr>
      <vt:lpstr>Prezentace aplikace PowerPoint</vt:lpstr>
      <vt:lpstr>Tipy a triky - používejte zkoušení, které je:</vt:lpstr>
      <vt:lpstr>Zkoušení, která lze hůře outsourcovat</vt:lpstr>
      <vt:lpstr>Podezřelé jsou...</vt:lpstr>
      <vt:lpstr>Slovensko, oficiálním názvem Slovenská republika, je vnitrozemský stát ležící ve střední Evropě. Na východě sousedí s Ukrajinou, na jihu s Maďarskem, na jihozápadě s Rakouskem, na západě s Českem a na severu s Polskem. V roce 2017 zde žilo 5 441 899 lidí. Hlavním městem je Bratislava, úředním jazykem je slovenština.  Slovensko je parlamentní republikou s demokratickými institucemi. V hospodářství se vyznačuje převážně soběstačnou zemědělskou produkcí, modernizovaným průmyslem a rozvíjejícím se sektorem služeb, který převažuje jak v podílu hrubého domácího produktu, tak pracovní síly. Celkově je ekonomika Slovenska velmi úspěšná a patří mezi jedny z nejrychleji rostoucích v regionu. </vt:lpstr>
      <vt:lpstr>Nejméně patnáct afrických migrantů zemřelo v neděli, když se jejich loď, kterou se snažili dostat do Evropy, potopila u alžírského pobřeží. Pobřežní stráži a orgánům civilní ochrany se podařilo zachránit devatenáct ze čtyřiatřiceti osob na palubě. Uvedla to státní tisková agentura APS.  Informace o národnosti migrantů nejsou známé. Podle alžírských médií loď vyplula z Maroka. Potopila se u pobřeží druhého největšího alžírského města Oran, které se nachází 450 kilometrů západně od hlavního města Alžíru. </vt:lpstr>
      <vt:lpstr>Kniha je podle skutečné události o dívce která ve škole nebila vůbec populární. Jednou její otec našel zapadlou knihu v krabici kde bývalá modelka Betty Cornellová radí jak být velmi populární. Kniha mně začla bavit až v polovině zrovna když jsem to s ní chtěla vzdát tak mě začla bavit a jsem ráda že jsem ji nakonec dočetla.Každý měsíc je jiná kapitola například :jak se starat o pleť  jak se správně obléct na ples atd.Maya se všemi skvělími radami líbila a co se mi líbilo nejvíc?   Její odvaha, pustit se do něčeho takového je odvážné. Do kostela chodila v sukni po kotníky, v rukavičkách, v sandálech vhodných pro babičky, a kloboukem. Dále také nosila stahovací kalhotky, a každý den si sedala ke stolům s populárními lidmi. Díky tomu si kamarádů našla hodně. </vt:lpstr>
      <vt:lpstr>Prezentace aplikace PowerPoint</vt:lpstr>
      <vt:lpstr>Prezentace aplikace PowerPoint</vt:lpstr>
      <vt:lpstr>License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admin</cp:lastModifiedBy>
  <cp:revision>127</cp:revision>
  <dcterms:created xsi:type="dcterms:W3CDTF">2016-09-26T15:05:02Z</dcterms:created>
  <dcterms:modified xsi:type="dcterms:W3CDTF">2019-06-17T07:40:02Z</dcterms:modified>
</cp:coreProperties>
</file>