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sldIdLst>
    <p:sldId id="344" r:id="rId2"/>
    <p:sldId id="329" r:id="rId3"/>
    <p:sldId id="345" r:id="rId4"/>
    <p:sldId id="349" r:id="rId5"/>
    <p:sldId id="350" r:id="rId6"/>
    <p:sldId id="351" r:id="rId7"/>
    <p:sldId id="353" r:id="rId8"/>
    <p:sldId id="352" r:id="rId9"/>
    <p:sldId id="354" r:id="rId10"/>
    <p:sldId id="355" r:id="rId11"/>
    <p:sldId id="357" r:id="rId12"/>
    <p:sldId id="358" r:id="rId13"/>
    <p:sldId id="356" r:id="rId14"/>
    <p:sldId id="346" r:id="rId15"/>
    <p:sldId id="347" r:id="rId16"/>
    <p:sldId id="348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e example" id="{8009B8BC-B268-4F0C-AAE0-586D8923A8C0}">
          <p14:sldIdLst>
            <p14:sldId id="344"/>
            <p14:sldId id="329"/>
            <p14:sldId id="345"/>
            <p14:sldId id="349"/>
            <p14:sldId id="350"/>
            <p14:sldId id="351"/>
            <p14:sldId id="353"/>
            <p14:sldId id="352"/>
            <p14:sldId id="354"/>
            <p14:sldId id="355"/>
            <p14:sldId id="357"/>
            <p14:sldId id="358"/>
            <p14:sldId id="356"/>
            <p14:sldId id="346"/>
            <p14:sldId id="347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5" autoAdjust="0"/>
    <p:restoredTop sz="85442" autoAdjust="0"/>
  </p:normalViewPr>
  <p:slideViewPr>
    <p:cSldViewPr snapToGrid="0">
      <p:cViewPr varScale="1">
        <p:scale>
          <a:sx n="61" d="100"/>
          <a:sy n="61" d="100"/>
        </p:scale>
        <p:origin x="78" y="282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14. 6. 2019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‹N›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Please</a:t>
            </a:r>
            <a:r>
              <a:rPr lang="cs-CZ" dirty="0"/>
              <a:t> </a:t>
            </a:r>
            <a:r>
              <a:rPr lang="cs-CZ" baseline="0" dirty="0" err="1"/>
              <a:t>give</a:t>
            </a:r>
            <a:r>
              <a:rPr lang="cs-CZ" baseline="0" dirty="0"/>
              <a:t> a </a:t>
            </a:r>
            <a:r>
              <a:rPr lang="cs-CZ" baseline="0" dirty="0" err="1"/>
              <a:t>name</a:t>
            </a:r>
            <a:r>
              <a:rPr lang="cs-CZ" baseline="0" dirty="0"/>
              <a:t> to </a:t>
            </a:r>
            <a:r>
              <a:rPr lang="cs-CZ" baseline="0" dirty="0" err="1"/>
              <a:t>your</a:t>
            </a:r>
            <a:r>
              <a:rPr lang="cs-CZ" baseline="0" dirty="0"/>
              <a:t> story </a:t>
            </a:r>
            <a:r>
              <a:rPr lang="cs-CZ" baseline="0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81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27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499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71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Obligatory</a:t>
            </a:r>
            <a:r>
              <a:rPr lang="cs-CZ" baseline="0" dirty="0"/>
              <a:t> part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21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35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02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1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899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30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900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182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12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600439"/>
            <a:ext cx="6858000" cy="17907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460195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14. 6. 2019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14. 6. 2019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14. 6. 2019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14. 6. 2019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14. 6. 2019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14. 6. 2019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14. 6. 2019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14. 6. 2019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14. 6. 2019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14. 6. 2019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14. 6. 2019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14. 6. 2019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‹N›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uscoban09@gmail.com" TargetMode="External"/><Relationship Id="rId2" Type="http://schemas.openxmlformats.org/officeDocument/2006/relationships/hyperlink" Target="mailto:salimrazi@gmail.com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ustafa.coban@btu.edu.t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hyperlink" Target="http://www.academicintegrity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black-and-white-cartoon-donald-duck-spotlight-370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animation-cartoon-cartoon-character-disney-4241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One Hasty Decision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06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37" y="2348179"/>
            <a:ext cx="3408563" cy="203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176" y="664395"/>
            <a:ext cx="6537140" cy="3482999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err="1"/>
              <a:t>Dr.</a:t>
            </a:r>
            <a:r>
              <a:rPr lang="en-GB" sz="2400" dirty="0"/>
              <a:t> </a:t>
            </a:r>
            <a:r>
              <a:rPr lang="tr-TR" sz="2400" dirty="0"/>
              <a:t>Blue</a:t>
            </a:r>
            <a:r>
              <a:rPr lang="en-GB" sz="2400" dirty="0"/>
              <a:t> noticed that his article was already presented and published by </a:t>
            </a:r>
            <a:r>
              <a:rPr lang="en-GB" sz="2400" dirty="0" err="1"/>
              <a:t>Prof.</a:t>
            </a:r>
            <a:r>
              <a:rPr lang="en-GB" sz="2400" dirty="0"/>
              <a:t> </a:t>
            </a:r>
            <a:r>
              <a:rPr lang="tr-TR" sz="2400" dirty="0"/>
              <a:t>Greenwich</a:t>
            </a:r>
            <a:r>
              <a:rPr lang="en-GB" sz="2400" dirty="0"/>
              <a:t> in one of the prestigious conferences called ‘International Conference on </a:t>
            </a:r>
            <a:r>
              <a:rPr lang="tr-TR" sz="2400" dirty="0"/>
              <a:t>X and Y</a:t>
            </a:r>
            <a:r>
              <a:rPr lang="en-GB" sz="2400" dirty="0"/>
              <a:t> Economies’.</a:t>
            </a:r>
          </a:p>
          <a:p>
            <a:r>
              <a:rPr lang="en-GB" sz="2400" dirty="0"/>
              <a:t>As soon as </a:t>
            </a:r>
            <a:r>
              <a:rPr lang="en-GB" sz="2400" dirty="0" err="1"/>
              <a:t>Dr.</a:t>
            </a:r>
            <a:r>
              <a:rPr lang="en-GB" sz="2400" dirty="0"/>
              <a:t> </a:t>
            </a:r>
            <a:r>
              <a:rPr lang="tr-TR" sz="2400" dirty="0"/>
              <a:t>Blue</a:t>
            </a:r>
            <a:r>
              <a:rPr lang="en-GB" sz="2400" dirty="0"/>
              <a:t> noticed that </a:t>
            </a:r>
            <a:r>
              <a:rPr lang="en-GB" sz="2400" dirty="0" err="1"/>
              <a:t>Prof.</a:t>
            </a:r>
            <a:r>
              <a:rPr lang="en-GB" sz="2400" dirty="0"/>
              <a:t> </a:t>
            </a:r>
            <a:r>
              <a:rPr lang="tr-TR" sz="2400" dirty="0"/>
              <a:t>Greenwich</a:t>
            </a:r>
            <a:r>
              <a:rPr lang="en-GB" sz="2400" dirty="0"/>
              <a:t> had the article published in the conference book on pages </a:t>
            </a:r>
            <a:r>
              <a:rPr lang="tr-TR" sz="2400" dirty="0"/>
              <a:t>110</a:t>
            </a:r>
            <a:r>
              <a:rPr lang="en-GB" sz="2400" dirty="0"/>
              <a:t>-</a:t>
            </a:r>
            <a:r>
              <a:rPr lang="tr-TR" sz="2400" dirty="0"/>
              <a:t>125</a:t>
            </a:r>
            <a:r>
              <a:rPr lang="en-GB" sz="2400" dirty="0"/>
              <a:t>, </a:t>
            </a:r>
            <a:r>
              <a:rPr lang="en-GB" sz="2400" dirty="0" err="1"/>
              <a:t>Dr.</a:t>
            </a:r>
            <a:r>
              <a:rPr lang="en-GB" sz="2400" dirty="0"/>
              <a:t> </a:t>
            </a:r>
            <a:r>
              <a:rPr lang="cs-CZ" sz="2400" dirty="0"/>
              <a:t>Blue </a:t>
            </a:r>
            <a:r>
              <a:rPr lang="en-GB" sz="2400" dirty="0"/>
              <a:t>sued him for </a:t>
            </a:r>
            <a:r>
              <a:rPr lang="en-GB" sz="2400" dirty="0" err="1"/>
              <a:t>pecu</a:t>
            </a:r>
            <a:r>
              <a:rPr lang="cs-CZ" sz="2400" dirty="0"/>
              <a:t>n</a:t>
            </a:r>
            <a:r>
              <a:rPr lang="en-GB" sz="2400" dirty="0" err="1"/>
              <a:t>iary</a:t>
            </a:r>
            <a:r>
              <a:rPr lang="en-GB" sz="2400" dirty="0"/>
              <a:t> and non-</a:t>
            </a:r>
            <a:r>
              <a:rPr lang="en-GB" sz="2400" dirty="0" err="1"/>
              <a:t>pecun</a:t>
            </a:r>
            <a:r>
              <a:rPr lang="cs-CZ" sz="2400" dirty="0"/>
              <a:t>i</a:t>
            </a:r>
            <a:r>
              <a:rPr lang="en-GB" sz="2400" dirty="0" err="1"/>
              <a:t>ary</a:t>
            </a:r>
            <a:r>
              <a:rPr lang="en-GB" sz="2400" dirty="0"/>
              <a:t> damages.</a:t>
            </a:r>
          </a:p>
          <a:p>
            <a:r>
              <a:rPr lang="en-GB" sz="2400" dirty="0"/>
              <a:t>In addition, he wrote a petition to </a:t>
            </a:r>
            <a:r>
              <a:rPr lang="tr-TR" sz="2400" dirty="0"/>
              <a:t>Neverland</a:t>
            </a:r>
            <a:r>
              <a:rPr lang="en-GB" sz="2400" dirty="0"/>
              <a:t> Council of Higher Education and </a:t>
            </a:r>
            <a:r>
              <a:rPr lang="en-GB" sz="2400" dirty="0" err="1"/>
              <a:t>Prof.</a:t>
            </a:r>
            <a:r>
              <a:rPr lang="en-GB" sz="2400" dirty="0"/>
              <a:t> </a:t>
            </a:r>
            <a:r>
              <a:rPr lang="tr-TR" sz="2400" dirty="0"/>
              <a:t>Greenwich</a:t>
            </a:r>
            <a:r>
              <a:rPr lang="en-GB" sz="2400" dirty="0"/>
              <a:t>’s workplace, </a:t>
            </a:r>
            <a:r>
              <a:rPr lang="tr-TR" sz="2400" dirty="0"/>
              <a:t>Rabbit Habit</a:t>
            </a:r>
            <a:r>
              <a:rPr lang="en-GB" sz="2400" dirty="0"/>
              <a:t> University regarding that plagiarism issue.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0701" y="4317267"/>
            <a:ext cx="2513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 https://www.pexels.com</a:t>
            </a:r>
            <a:r>
              <a:rPr lang="tr-TR" sz="1000" dirty="0"/>
              <a:t> (CC0 license) </a:t>
            </a:r>
          </a:p>
        </p:txBody>
      </p:sp>
    </p:spTree>
    <p:extLst>
      <p:ext uri="{BB962C8B-B14F-4D97-AF65-F5344CB8AC3E}">
        <p14:creationId xmlns:p14="http://schemas.microsoft.com/office/powerpoint/2010/main" val="171413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8820" y="858668"/>
            <a:ext cx="5067580" cy="3412249"/>
          </a:xfrm>
        </p:spPr>
        <p:txBody>
          <a:bodyPr>
            <a:normAutofit/>
          </a:bodyPr>
          <a:lstStyle/>
          <a:p>
            <a:r>
              <a:rPr lang="en-GB" sz="2400" dirty="0"/>
              <a:t>During the trial, </a:t>
            </a:r>
            <a:r>
              <a:rPr lang="en-GB" sz="2400" dirty="0" err="1"/>
              <a:t>Prof.</a:t>
            </a:r>
            <a:r>
              <a:rPr lang="tr-TR" sz="2400" dirty="0"/>
              <a:t> Greenwich</a:t>
            </a:r>
            <a:r>
              <a:rPr lang="en-GB" sz="2400" dirty="0"/>
              <a:t> defended himself by stating that </a:t>
            </a:r>
            <a:r>
              <a:rPr lang="en-GB" sz="2400" i="1" dirty="0"/>
              <a:t>“he used </a:t>
            </a:r>
            <a:r>
              <a:rPr lang="en-GB" sz="2400" i="1" dirty="0" err="1"/>
              <a:t>Dr.</a:t>
            </a:r>
            <a:r>
              <a:rPr lang="en-GB" sz="2400" i="1" dirty="0"/>
              <a:t> </a:t>
            </a:r>
            <a:r>
              <a:rPr lang="tr-TR" sz="2400" i="1" dirty="0"/>
              <a:t>Blue</a:t>
            </a:r>
            <a:r>
              <a:rPr lang="en-GB" sz="2400" i="1" dirty="0"/>
              <a:t>’s sentences inadvertently and he had no time to paraphrase properly because the conference deadline was tight”</a:t>
            </a:r>
            <a:r>
              <a:rPr lang="en-GB" sz="2400" dirty="0"/>
              <a:t>.</a:t>
            </a:r>
          </a:p>
          <a:p>
            <a:r>
              <a:rPr lang="en-GB" sz="2400" dirty="0"/>
              <a:t>His final big excuse was that </a:t>
            </a:r>
            <a:r>
              <a:rPr lang="en-GB" sz="2400" i="1" dirty="0"/>
              <a:t>“one hasty decision made me act like that”</a:t>
            </a:r>
            <a:r>
              <a:rPr lang="en-GB" sz="2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92" y="2209124"/>
            <a:ext cx="3498808" cy="2332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5192" y="4541663"/>
            <a:ext cx="3498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 https://www.pexels.com</a:t>
            </a:r>
            <a:r>
              <a:rPr lang="tr-TR" sz="1000" dirty="0"/>
              <a:t> (CC0 license) </a:t>
            </a:r>
          </a:p>
        </p:txBody>
      </p:sp>
    </p:spTree>
    <p:extLst>
      <p:ext uri="{BB962C8B-B14F-4D97-AF65-F5344CB8AC3E}">
        <p14:creationId xmlns:p14="http://schemas.microsoft.com/office/powerpoint/2010/main" val="142660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2948" y="273845"/>
            <a:ext cx="6200852" cy="835537"/>
          </a:xfrm>
        </p:spPr>
        <p:txBody>
          <a:bodyPr/>
          <a:lstStyle/>
          <a:p>
            <a:r>
              <a:rPr lang="en-GB" dirty="0"/>
              <a:t>Student Discussion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1961"/>
            <a:ext cx="7886700" cy="3160762"/>
          </a:xfrm>
        </p:spPr>
        <p:txBody>
          <a:bodyPr>
            <a:normAutofit/>
          </a:bodyPr>
          <a:lstStyle/>
          <a:p>
            <a:r>
              <a:rPr lang="en-GB" dirty="0"/>
              <a:t>What do you think happened after?</a:t>
            </a:r>
          </a:p>
          <a:p>
            <a:r>
              <a:rPr lang="en-GB" dirty="0"/>
              <a:t>What do you think about </a:t>
            </a:r>
            <a:r>
              <a:rPr lang="en-GB" dirty="0" err="1"/>
              <a:t>Dr.</a:t>
            </a:r>
            <a:r>
              <a:rPr lang="en-GB" dirty="0"/>
              <a:t> </a:t>
            </a:r>
            <a:r>
              <a:rPr lang="tr-TR" dirty="0"/>
              <a:t>Blue</a:t>
            </a:r>
            <a:r>
              <a:rPr lang="en-GB" dirty="0"/>
              <a:t>’s steps?</a:t>
            </a:r>
          </a:p>
          <a:p>
            <a:r>
              <a:rPr lang="en-GB" dirty="0"/>
              <a:t>What could have been done to prevent the problem?</a:t>
            </a:r>
          </a:p>
          <a:p>
            <a:r>
              <a:rPr lang="en-GB" dirty="0"/>
              <a:t>What would you do if you were </a:t>
            </a:r>
            <a:r>
              <a:rPr lang="en-GB" dirty="0" err="1"/>
              <a:t>Dr.</a:t>
            </a:r>
            <a:r>
              <a:rPr lang="en-GB" dirty="0"/>
              <a:t> </a:t>
            </a:r>
            <a:r>
              <a:rPr lang="tr-TR" dirty="0"/>
              <a:t>Blue</a:t>
            </a:r>
            <a:r>
              <a:rPr lang="en-GB" dirty="0"/>
              <a:t>?</a:t>
            </a:r>
          </a:p>
        </p:txBody>
      </p:sp>
      <p:pic>
        <p:nvPicPr>
          <p:cNvPr id="4" name="Picture 5" descr="C:\Data\Dropbox\ENAI\O2\ikonky\targetGroups\student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1" y="278738"/>
            <a:ext cx="1068387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663" y="1034785"/>
            <a:ext cx="4750277" cy="3482999"/>
          </a:xfrm>
        </p:spPr>
        <p:txBody>
          <a:bodyPr>
            <a:normAutofit lnSpcReduction="10000"/>
          </a:bodyPr>
          <a:lstStyle/>
          <a:p>
            <a:r>
              <a:rPr lang="en-GB" sz="2400" dirty="0" err="1"/>
              <a:t>Dr.</a:t>
            </a:r>
            <a:r>
              <a:rPr lang="en-GB" sz="2400" dirty="0"/>
              <a:t> </a:t>
            </a:r>
            <a:r>
              <a:rPr lang="tr-TR" sz="2400" dirty="0"/>
              <a:t>Blue</a:t>
            </a:r>
            <a:r>
              <a:rPr lang="en-GB" sz="2400" dirty="0"/>
              <a:t> said he felt the justice had been served!</a:t>
            </a:r>
          </a:p>
          <a:p>
            <a:r>
              <a:rPr lang="en-GB" sz="2400" dirty="0" err="1"/>
              <a:t>Prof.</a:t>
            </a:r>
            <a:r>
              <a:rPr lang="en-GB" sz="2400" dirty="0"/>
              <a:t> </a:t>
            </a:r>
            <a:r>
              <a:rPr lang="tr-TR" sz="2400" dirty="0"/>
              <a:t>Greenwich</a:t>
            </a:r>
            <a:r>
              <a:rPr lang="en-GB" sz="2400" dirty="0"/>
              <a:t> lost his position at </a:t>
            </a:r>
            <a:r>
              <a:rPr lang="tr-TR" sz="2400" dirty="0"/>
              <a:t>Rabbit Habit</a:t>
            </a:r>
            <a:r>
              <a:rPr lang="en-GB" sz="2400" dirty="0"/>
              <a:t> University and he was sentenced to pay 10,100 </a:t>
            </a:r>
            <a:r>
              <a:rPr lang="tr-TR" sz="2400" dirty="0"/>
              <a:t>Neverland</a:t>
            </a:r>
            <a:r>
              <a:rPr lang="en-GB" sz="2400" dirty="0"/>
              <a:t> </a:t>
            </a:r>
            <a:r>
              <a:rPr lang="tr-TR" sz="2400" dirty="0"/>
              <a:t>denarius</a:t>
            </a:r>
            <a:r>
              <a:rPr lang="en-GB" sz="2400" dirty="0"/>
              <a:t> (≈</a:t>
            </a:r>
            <a:r>
              <a:rPr lang="pt-BR" sz="2400" dirty="0"/>
              <a:t>€</a:t>
            </a:r>
            <a:r>
              <a:rPr lang="en-GB" sz="2400" dirty="0"/>
              <a:t>2,</a:t>
            </a:r>
            <a:r>
              <a:rPr lang="cs-CZ" sz="2400"/>
              <a:t>000</a:t>
            </a:r>
            <a:r>
              <a:rPr lang="en-GB" sz="2400"/>
              <a:t>) </a:t>
            </a:r>
            <a:r>
              <a:rPr lang="en-GB" sz="2400" dirty="0"/>
              <a:t>for damages. </a:t>
            </a:r>
          </a:p>
          <a:p>
            <a:r>
              <a:rPr lang="en-GB" sz="2400" dirty="0"/>
              <a:t>Academic dishonesty ruined his reputation and costed him the academic career.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40" y="1465829"/>
            <a:ext cx="4271060" cy="2839800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15070" y="199248"/>
            <a:ext cx="6915150" cy="835537"/>
          </a:xfrm>
        </p:spPr>
        <p:txBody>
          <a:bodyPr/>
          <a:lstStyle/>
          <a:p>
            <a:r>
              <a:rPr lang="en-GB" dirty="0"/>
              <a:t>The conclusion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2940" y="4305630"/>
            <a:ext cx="4271060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 https://www.pexels.com</a:t>
            </a:r>
            <a:r>
              <a:rPr lang="tr-TR" sz="1000" dirty="0"/>
              <a:t> (CC0 license) </a:t>
            </a:r>
          </a:p>
        </p:txBody>
      </p:sp>
    </p:spTree>
    <p:extLst>
      <p:ext uri="{BB962C8B-B14F-4D97-AF65-F5344CB8AC3E}">
        <p14:creationId xmlns:p14="http://schemas.microsoft.com/office/powerpoint/2010/main" val="117668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Acknowledgement – pictures source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All photos used are just illustrative, they are downloaded from an online photo-bank and the </a:t>
            </a:r>
            <a:r>
              <a:rPr lang="tr-TR" dirty="0"/>
              <a:t>characters</a:t>
            </a:r>
            <a:r>
              <a:rPr lang="en-GB" dirty="0"/>
              <a:t> depicted have no connection with the presented story.</a:t>
            </a:r>
          </a:p>
          <a:p>
            <a:r>
              <a:rPr lang="en-GB" dirty="0"/>
              <a:t>Author: </a:t>
            </a:r>
            <a:r>
              <a:rPr lang="en-GB" dirty="0" err="1"/>
              <a:t>Pexels</a:t>
            </a:r>
            <a:endParaRPr lang="en-GB" dirty="0"/>
          </a:p>
          <a:p>
            <a:r>
              <a:rPr lang="en-GB" dirty="0" err="1"/>
              <a:t>Lisenced</a:t>
            </a:r>
            <a:r>
              <a:rPr lang="en-GB" dirty="0"/>
              <a:t> under https://</a:t>
            </a:r>
            <a:r>
              <a:rPr lang="en-GB" dirty="0" err="1"/>
              <a:t>www.pexels.com</a:t>
            </a:r>
            <a:r>
              <a:rPr lang="en-GB" dirty="0"/>
              <a:t>/photo-license/</a:t>
            </a:r>
          </a:p>
          <a:p>
            <a:r>
              <a:rPr lang="en-GB" dirty="0"/>
              <a:t>Source: https://</a:t>
            </a:r>
            <a:r>
              <a:rPr lang="en-GB" dirty="0" err="1"/>
              <a:t>www.pexels.com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74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Responsible authors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49724"/>
            <a:ext cx="7886700" cy="3167633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Salim </a:t>
            </a:r>
            <a:r>
              <a:rPr lang="en-GB" dirty="0" err="1"/>
              <a:t>Razı</a:t>
            </a:r>
            <a:r>
              <a:rPr lang="en-GB" dirty="0"/>
              <a:t> (</a:t>
            </a:r>
            <a:r>
              <a:rPr lang="en-GB" dirty="0">
                <a:hlinkClick r:id="rId2"/>
              </a:rPr>
              <a:t>salimrazi@gmail.com, salimrazi@comu.edu.tr</a:t>
            </a:r>
            <a:r>
              <a:rPr lang="en-GB" dirty="0"/>
              <a:t>)</a:t>
            </a:r>
          </a:p>
          <a:p>
            <a:r>
              <a:rPr lang="en-GB" dirty="0"/>
              <a:t>Mustafa Çoban (</a:t>
            </a:r>
            <a:r>
              <a:rPr lang="en-GB" dirty="0">
                <a:hlinkClick r:id="rId3"/>
              </a:rPr>
              <a:t>muscoban09@gmail.com</a:t>
            </a:r>
            <a:r>
              <a:rPr lang="tr-TR" dirty="0"/>
              <a:t>, </a:t>
            </a:r>
            <a:r>
              <a:rPr lang="tr-TR" dirty="0">
                <a:hlinkClick r:id="rId4"/>
              </a:rPr>
              <a:t>mustafa.coban@btu.edu.tr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85917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License Information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Title of the work: “One Hasty Decision”</a:t>
            </a:r>
          </a:p>
          <a:p>
            <a:pPr marL="0" indent="0" algn="ctr">
              <a:buNone/>
            </a:pPr>
            <a:r>
              <a:rPr lang="en-GB" sz="2400" dirty="0"/>
              <a:t>Attribute work to name: ENAI (</a:t>
            </a:r>
            <a:r>
              <a:rPr lang="en-GB" sz="2400" dirty="0">
                <a:hlinkClick r:id="rId2"/>
              </a:rPr>
              <a:t>www.academicintegrity.eu</a:t>
            </a:r>
            <a:r>
              <a:rPr lang="en-GB" sz="2400" dirty="0"/>
              <a:t>)</a:t>
            </a:r>
          </a:p>
          <a:p>
            <a:pPr marL="0" indent="0" algn="ctr">
              <a:buNone/>
            </a:pPr>
            <a:r>
              <a:rPr lang="en-GB" sz="2400" dirty="0"/>
              <a:t>Licensed under: </a:t>
            </a:r>
            <a:r>
              <a:rPr lang="en-GB" sz="2400" dirty="0">
                <a:hlinkClick r:id="rId3"/>
              </a:rPr>
              <a:t>creativecommons.org/licenses/by/4.0</a:t>
            </a:r>
            <a:endParaRPr lang="en-GB" sz="2400" dirty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Attribute using following text:</a:t>
            </a:r>
          </a:p>
          <a:p>
            <a:pPr marL="0" indent="0" algn="ctr">
              <a:buNone/>
            </a:pPr>
            <a:r>
              <a:rPr lang="en-GB" sz="2400" dirty="0"/>
              <a:t>“One Hasty Decision” by Salim </a:t>
            </a:r>
            <a:r>
              <a:rPr lang="en-GB" sz="2400" dirty="0" err="1"/>
              <a:t>Razı</a:t>
            </a:r>
            <a:r>
              <a:rPr lang="en-GB" sz="2400" dirty="0"/>
              <a:t> </a:t>
            </a:r>
            <a:r>
              <a:rPr lang="cs-CZ" sz="2400" dirty="0"/>
              <a:t>and </a:t>
            </a:r>
            <a:r>
              <a:rPr lang="en-GB" sz="2400" dirty="0"/>
              <a:t>Mustafa </a:t>
            </a:r>
            <a:r>
              <a:rPr lang="en-GB" sz="2400" dirty="0" err="1"/>
              <a:t>Çoban</a:t>
            </a:r>
            <a:r>
              <a:rPr lang="en-GB" sz="2400" dirty="0"/>
              <a:t> is licensed under a </a:t>
            </a:r>
            <a:r>
              <a:rPr lang="en-GB" sz="2400" dirty="0">
                <a:hlinkClick r:id="rId4"/>
              </a:rPr>
              <a:t>Creative Commons Attribution 4.0 International License</a:t>
            </a:r>
            <a:r>
              <a:rPr lang="en-GB" sz="2400" dirty="0"/>
              <a:t>.</a:t>
            </a:r>
          </a:p>
        </p:txBody>
      </p:sp>
      <p:pic>
        <p:nvPicPr>
          <p:cNvPr id="15" name="Picture 16" descr="VÃ½sledek obrÃ¡zku pro cc by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0" y="1314208"/>
            <a:ext cx="1490559" cy="52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8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information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Target audience: </a:t>
            </a:r>
            <a:r>
              <a:rPr lang="en-GB" dirty="0"/>
              <a:t>Graduate students</a:t>
            </a:r>
            <a:r>
              <a:rPr lang="cs-CZ" dirty="0"/>
              <a:t>, junior </a:t>
            </a:r>
            <a:r>
              <a:rPr lang="cs-CZ" dirty="0" err="1"/>
              <a:t>faculty</a:t>
            </a:r>
            <a:r>
              <a:rPr lang="cs-CZ" dirty="0"/>
              <a:t>, junior </a:t>
            </a:r>
            <a:r>
              <a:rPr lang="cs-CZ" dirty="0" err="1"/>
              <a:t>researchers</a:t>
            </a:r>
            <a:endParaRPr lang="en-GB" dirty="0"/>
          </a:p>
          <a:p>
            <a:r>
              <a:rPr lang="en-GB" b="1" dirty="0"/>
              <a:t>Summary: </a:t>
            </a:r>
            <a:r>
              <a:rPr lang="en-GB" dirty="0"/>
              <a:t>The harshest sanctions which could be imposed when plagiarism has officially been detected</a:t>
            </a:r>
          </a:p>
          <a:p>
            <a:r>
              <a:rPr lang="en-GB" b="1" dirty="0"/>
              <a:t>Objective: </a:t>
            </a:r>
            <a:r>
              <a:rPr lang="en-GB" dirty="0"/>
              <a:t>To help students consider the consequences of academic dishonesty in professional work life </a:t>
            </a:r>
          </a:p>
          <a:p>
            <a:r>
              <a:rPr lang="en-GB" b="1" dirty="0"/>
              <a:t>Length: </a:t>
            </a:r>
            <a:r>
              <a:rPr lang="en-GB" dirty="0"/>
              <a:t>30 minutes</a:t>
            </a:r>
          </a:p>
        </p:txBody>
      </p:sp>
    </p:spTree>
    <p:extLst>
      <p:ext uri="{BB962C8B-B14F-4D97-AF65-F5344CB8AC3E}">
        <p14:creationId xmlns:p14="http://schemas.microsoft.com/office/powerpoint/2010/main" val="248795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46542"/>
            <a:ext cx="50942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tr-TR" sz="2400" dirty="0"/>
              <a:t>Alex </a:t>
            </a:r>
            <a:r>
              <a:rPr lang="en-GB" sz="2400" dirty="0"/>
              <a:t>was employed as a full-time professor at </a:t>
            </a:r>
            <a:r>
              <a:rPr lang="tr-TR" sz="2400" dirty="0"/>
              <a:t>Rabbit Habit</a:t>
            </a:r>
            <a:r>
              <a:rPr lang="en-GB" sz="2400" dirty="0"/>
              <a:t> University, one of the most high ranking universities in </a:t>
            </a:r>
            <a:r>
              <a:rPr lang="tr-TR" sz="2400" dirty="0"/>
              <a:t>Neverland</a:t>
            </a:r>
            <a:r>
              <a:rPr lang="en-GB" sz="2400" dirty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/>
              <a:t>As a promising faculty member, he published numerous articles in different academic journals.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/>
              <a:t>His intellectual background was being appreciated by his own institution and students.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49" y="1651841"/>
            <a:ext cx="3847773" cy="2537893"/>
          </a:xfrm>
        </p:spPr>
      </p:pic>
      <p:sp>
        <p:nvSpPr>
          <p:cNvPr id="8" name="TextBox 7"/>
          <p:cNvSpPr txBox="1"/>
          <p:nvPr/>
        </p:nvSpPr>
        <p:spPr>
          <a:xfrm>
            <a:off x="5094249" y="4305782"/>
            <a:ext cx="384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/>
              <a:t>Source: </a:t>
            </a:r>
            <a:r>
              <a:rPr lang="tr-TR" sz="900" dirty="0">
                <a:hlinkClick r:id="rId4"/>
              </a:rPr>
              <a:t>https://www.pexels.com/photo/black-and-white-cartoon-donald-duck-spotlight-3706/</a:t>
            </a:r>
            <a:r>
              <a:rPr lang="tr-TR" sz="900" dirty="0"/>
              <a:t> (CC0 license) </a:t>
            </a:r>
          </a:p>
        </p:txBody>
      </p:sp>
    </p:spTree>
    <p:extLst>
      <p:ext uri="{BB962C8B-B14F-4D97-AF65-F5344CB8AC3E}">
        <p14:creationId xmlns:p14="http://schemas.microsoft.com/office/powerpoint/2010/main" val="129443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1795182"/>
            <a:ext cx="475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However, one hasty decision was enough to ruin all his academic career.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79" y="1424940"/>
            <a:ext cx="4098691" cy="2727325"/>
          </a:xfrm>
        </p:spPr>
      </p:pic>
      <p:sp>
        <p:nvSpPr>
          <p:cNvPr id="2" name="TextBox 1"/>
          <p:cNvSpPr txBox="1"/>
          <p:nvPr/>
        </p:nvSpPr>
        <p:spPr>
          <a:xfrm>
            <a:off x="4774479" y="4245508"/>
            <a:ext cx="3883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 https://www.pexels.com</a:t>
            </a:r>
            <a:r>
              <a:rPr lang="tr-TR" sz="1000" dirty="0"/>
              <a:t> (CC0 license) </a:t>
            </a:r>
          </a:p>
        </p:txBody>
      </p:sp>
    </p:spTree>
    <p:extLst>
      <p:ext uri="{BB962C8B-B14F-4D97-AF65-F5344CB8AC3E}">
        <p14:creationId xmlns:p14="http://schemas.microsoft.com/office/powerpoint/2010/main" val="245371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306" y="570877"/>
            <a:ext cx="7273290" cy="1728900"/>
          </a:xfrm>
        </p:spPr>
        <p:txBody>
          <a:bodyPr>
            <a:normAutofit lnSpcReduction="10000"/>
          </a:bodyPr>
          <a:lstStyle/>
          <a:p>
            <a:r>
              <a:rPr lang="en-GB" sz="2400" dirty="0" err="1"/>
              <a:t>Prof.</a:t>
            </a:r>
            <a:r>
              <a:rPr lang="en-GB" sz="2400" dirty="0"/>
              <a:t> </a:t>
            </a:r>
            <a:r>
              <a:rPr lang="en-GB" sz="2400" dirty="0" err="1"/>
              <a:t>Dr.</a:t>
            </a:r>
            <a:r>
              <a:rPr lang="en-GB" sz="2400" dirty="0"/>
              <a:t> </a:t>
            </a:r>
            <a:r>
              <a:rPr lang="tr-TR" sz="2400" dirty="0"/>
              <a:t>Alex Greenwich </a:t>
            </a:r>
            <a:r>
              <a:rPr lang="en-GB" sz="2400" dirty="0"/>
              <a:t>was publishing articles mostly in the field of international relations.</a:t>
            </a:r>
          </a:p>
          <a:p>
            <a:r>
              <a:rPr lang="en-GB" sz="2400" dirty="0" err="1"/>
              <a:t>Prof.</a:t>
            </a:r>
            <a:r>
              <a:rPr lang="en-GB" sz="2400" dirty="0"/>
              <a:t> </a:t>
            </a:r>
            <a:r>
              <a:rPr lang="tr-TR" sz="2400" dirty="0"/>
              <a:t>Greenwich</a:t>
            </a:r>
            <a:r>
              <a:rPr lang="en-GB" sz="2400" dirty="0"/>
              <a:t> aimed to edit a collection entitled ‘</a:t>
            </a:r>
            <a:r>
              <a:rPr lang="tr-TR" sz="2400" dirty="0"/>
              <a:t>X</a:t>
            </a:r>
            <a:r>
              <a:rPr lang="en-GB" sz="2400" dirty="0"/>
              <a:t> Geopolitics and Economy</a:t>
            </a:r>
            <a:r>
              <a:rPr lang="tr-TR" sz="2400" dirty="0"/>
              <a:t> in Neverland</a:t>
            </a:r>
            <a:r>
              <a:rPr lang="en-GB" sz="2400" dirty="0"/>
              <a:t>’ so he contacted some notable academics working in the field.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3229"/>
            <a:ext cx="7088504" cy="1931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358350"/>
            <a:ext cx="3883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 https://www.pexels.com</a:t>
            </a:r>
            <a:r>
              <a:rPr lang="tr-TR" sz="1000" dirty="0"/>
              <a:t> (CC0 license) </a:t>
            </a:r>
          </a:p>
        </p:txBody>
      </p:sp>
    </p:spTree>
    <p:extLst>
      <p:ext uri="{BB962C8B-B14F-4D97-AF65-F5344CB8AC3E}">
        <p14:creationId xmlns:p14="http://schemas.microsoft.com/office/powerpoint/2010/main" val="207609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670" y="989704"/>
            <a:ext cx="4979670" cy="3482999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Related to this, </a:t>
            </a:r>
            <a:r>
              <a:rPr lang="en-GB" sz="2400" dirty="0" err="1"/>
              <a:t>Prof.</a:t>
            </a:r>
            <a:r>
              <a:rPr lang="en-GB" sz="2400" dirty="0"/>
              <a:t> </a:t>
            </a:r>
            <a:r>
              <a:rPr lang="tr-TR" sz="2400" dirty="0"/>
              <a:t>Greenwich </a:t>
            </a:r>
            <a:r>
              <a:rPr lang="en-GB" sz="2400" dirty="0"/>
              <a:t>contacted </a:t>
            </a:r>
            <a:r>
              <a:rPr lang="en-GB" sz="2400" dirty="0" err="1"/>
              <a:t>Dr.</a:t>
            </a:r>
            <a:r>
              <a:rPr lang="en-GB" sz="2400" dirty="0"/>
              <a:t> </a:t>
            </a:r>
            <a:r>
              <a:rPr lang="tr-TR" sz="2400" dirty="0"/>
              <a:t>Jason Blue</a:t>
            </a:r>
            <a:r>
              <a:rPr lang="en-GB" sz="2400" dirty="0"/>
              <a:t>, one of the most notable academics in </a:t>
            </a:r>
            <a:r>
              <a:rPr lang="tr-TR" sz="2400" dirty="0"/>
              <a:t>Neverland</a:t>
            </a:r>
            <a:r>
              <a:rPr lang="en-GB" sz="2400" dirty="0"/>
              <a:t> working on </a:t>
            </a:r>
            <a:r>
              <a:rPr lang="tr-TR" sz="2400" dirty="0"/>
              <a:t>X</a:t>
            </a:r>
            <a:r>
              <a:rPr lang="en-GB" sz="2400" dirty="0"/>
              <a:t> Region Politics.</a:t>
            </a:r>
          </a:p>
          <a:p>
            <a:r>
              <a:rPr lang="en-GB" sz="2400" dirty="0"/>
              <a:t>In his email, </a:t>
            </a:r>
            <a:r>
              <a:rPr lang="en-GB" sz="2400" dirty="0" err="1"/>
              <a:t>Prof.</a:t>
            </a:r>
            <a:r>
              <a:rPr lang="en-GB" sz="2400" dirty="0"/>
              <a:t> </a:t>
            </a:r>
            <a:r>
              <a:rPr lang="tr-TR" sz="2400" dirty="0"/>
              <a:t>Greenwich</a:t>
            </a:r>
            <a:r>
              <a:rPr lang="en-GB" sz="2400" dirty="0"/>
              <a:t> said that he would publish </a:t>
            </a:r>
            <a:r>
              <a:rPr lang="en-GB" sz="2400" dirty="0" err="1"/>
              <a:t>Dr.</a:t>
            </a:r>
            <a:r>
              <a:rPr lang="en-GB" sz="2400" dirty="0"/>
              <a:t> </a:t>
            </a:r>
            <a:r>
              <a:rPr lang="tr-TR" sz="2400" dirty="0"/>
              <a:t>Blue</a:t>
            </a:r>
            <a:r>
              <a:rPr lang="en-GB" sz="2400" dirty="0"/>
              <a:t>’s article in his edited collection as a chapter.</a:t>
            </a:r>
          </a:p>
          <a:p>
            <a:r>
              <a:rPr lang="en-GB" sz="2400" dirty="0"/>
              <a:t>Like all the other academics could do, </a:t>
            </a:r>
            <a:r>
              <a:rPr lang="en-GB" sz="2400" dirty="0" err="1"/>
              <a:t>Dr.</a:t>
            </a:r>
            <a:r>
              <a:rPr lang="en-GB" sz="2400" dirty="0"/>
              <a:t> </a:t>
            </a:r>
            <a:r>
              <a:rPr lang="tr-TR" sz="2400" dirty="0"/>
              <a:t>Blue</a:t>
            </a:r>
            <a:r>
              <a:rPr lang="en-GB" sz="2400" dirty="0"/>
              <a:t> sent his article to </a:t>
            </a:r>
            <a:r>
              <a:rPr lang="en-GB" sz="2400" dirty="0" err="1"/>
              <a:t>Prof.</a:t>
            </a:r>
            <a:r>
              <a:rPr lang="en-GB" sz="2400" dirty="0"/>
              <a:t> </a:t>
            </a:r>
            <a:r>
              <a:rPr lang="tr-TR" sz="2400" dirty="0"/>
              <a:t>Greenwich</a:t>
            </a:r>
            <a:r>
              <a:rPr lang="en-GB" sz="2400" dirty="0"/>
              <a:t> with great pleasure.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14" y="1561808"/>
            <a:ext cx="3520710" cy="23620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2014" y="4072593"/>
            <a:ext cx="3226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/>
              <a:t>Source: </a:t>
            </a:r>
            <a:r>
              <a:rPr lang="tr-TR" sz="1000" dirty="0">
                <a:hlinkClick r:id="rId4"/>
              </a:rPr>
              <a:t>https://www.pexels.com/photo/animation-cartoon-cartoon-character-disney-42415/</a:t>
            </a:r>
            <a:r>
              <a:rPr lang="tr-TR" sz="1000" dirty="0"/>
              <a:t> (CC0 license) </a:t>
            </a:r>
          </a:p>
        </p:txBody>
      </p:sp>
    </p:spTree>
    <p:extLst>
      <p:ext uri="{BB962C8B-B14F-4D97-AF65-F5344CB8AC3E}">
        <p14:creationId xmlns:p14="http://schemas.microsoft.com/office/powerpoint/2010/main" val="132977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670" y="875404"/>
            <a:ext cx="4979670" cy="3482999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However, whenever </a:t>
            </a:r>
            <a:r>
              <a:rPr lang="en-GB" sz="2400" dirty="0" err="1"/>
              <a:t>Dr.</a:t>
            </a:r>
            <a:r>
              <a:rPr lang="tr-TR" sz="2400" dirty="0"/>
              <a:t> Blue</a:t>
            </a:r>
            <a:r>
              <a:rPr lang="en-GB" sz="2400" dirty="0"/>
              <a:t> asked questions regarding the publishing process of the book, </a:t>
            </a:r>
            <a:r>
              <a:rPr lang="en-GB" sz="2400" dirty="0" err="1"/>
              <a:t>Prof.</a:t>
            </a:r>
            <a:r>
              <a:rPr lang="en-GB" sz="2400" dirty="0"/>
              <a:t> </a:t>
            </a:r>
            <a:r>
              <a:rPr lang="tr-TR" sz="2400" dirty="0"/>
              <a:t>Greenwich</a:t>
            </a:r>
            <a:r>
              <a:rPr lang="en-GB" sz="2400" dirty="0"/>
              <a:t> was giving reluctant re</a:t>
            </a:r>
            <a:r>
              <a:rPr lang="tr-TR" sz="2400" dirty="0"/>
              <a:t>s</a:t>
            </a:r>
            <a:r>
              <a:rPr lang="en-GB" sz="2400" dirty="0" err="1"/>
              <a:t>ponses</a:t>
            </a:r>
            <a:r>
              <a:rPr lang="en-GB" sz="2400" dirty="0"/>
              <a:t>, namely, excuses.</a:t>
            </a:r>
          </a:p>
          <a:p>
            <a:r>
              <a:rPr lang="en-GB" sz="2400" dirty="0"/>
              <a:t>For instance, in one of his emails, </a:t>
            </a:r>
            <a:r>
              <a:rPr lang="en-GB" sz="2400" dirty="0" err="1"/>
              <a:t>Prof.</a:t>
            </a:r>
            <a:r>
              <a:rPr lang="en-GB" sz="2400" dirty="0"/>
              <a:t> </a:t>
            </a:r>
            <a:r>
              <a:rPr lang="tr-TR" sz="2400" dirty="0"/>
              <a:t>Greenwich</a:t>
            </a:r>
            <a:r>
              <a:rPr lang="en-GB" sz="2400" dirty="0"/>
              <a:t> said to </a:t>
            </a:r>
            <a:r>
              <a:rPr lang="en-GB" sz="2400" dirty="0" err="1"/>
              <a:t>Dr.</a:t>
            </a:r>
            <a:r>
              <a:rPr lang="tr-TR" sz="2400" dirty="0"/>
              <a:t> Blue</a:t>
            </a:r>
            <a:r>
              <a:rPr lang="en-GB" sz="2400" dirty="0"/>
              <a:t> that he was on vacation and later he said that he was trying to reach some more scholars to release a more comprehensive book.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92" y="1629986"/>
            <a:ext cx="2980397" cy="1973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4192" y="3603821"/>
            <a:ext cx="2980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 https://www.pexels.com</a:t>
            </a:r>
            <a:r>
              <a:rPr lang="tr-TR" sz="1000" dirty="0"/>
              <a:t> (CC0 license) </a:t>
            </a:r>
          </a:p>
        </p:txBody>
      </p:sp>
    </p:spTree>
    <p:extLst>
      <p:ext uri="{BB962C8B-B14F-4D97-AF65-F5344CB8AC3E}">
        <p14:creationId xmlns:p14="http://schemas.microsoft.com/office/powerpoint/2010/main" val="316370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670" y="875404"/>
            <a:ext cx="4979670" cy="3482999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What is worse, after a period of time, </a:t>
            </a:r>
            <a:r>
              <a:rPr lang="en-GB" sz="2400" dirty="0" err="1"/>
              <a:t>Prof.</a:t>
            </a:r>
            <a:r>
              <a:rPr lang="en-GB" sz="2400" dirty="0"/>
              <a:t> </a:t>
            </a:r>
            <a:r>
              <a:rPr lang="tr-TR" sz="2400" dirty="0"/>
              <a:t>Greenwich</a:t>
            </a:r>
            <a:r>
              <a:rPr lang="en-GB" sz="2400" dirty="0"/>
              <a:t> stopped contacting Dr</a:t>
            </a:r>
            <a:r>
              <a:rPr lang="cs-CZ" sz="2400" dirty="0"/>
              <a:t>. B</a:t>
            </a:r>
            <a:r>
              <a:rPr lang="tr-TR" sz="2400" dirty="0"/>
              <a:t>lue</a:t>
            </a:r>
            <a:r>
              <a:rPr lang="en-GB" sz="2400" dirty="0"/>
              <a:t>.</a:t>
            </a:r>
          </a:p>
          <a:p>
            <a:r>
              <a:rPr lang="en-GB" sz="2400" dirty="0"/>
              <a:t>In other words, </a:t>
            </a:r>
            <a:r>
              <a:rPr lang="en-GB" sz="2400" dirty="0" err="1"/>
              <a:t>Prof.</a:t>
            </a:r>
            <a:r>
              <a:rPr lang="en-GB" sz="2400" dirty="0"/>
              <a:t> </a:t>
            </a:r>
            <a:r>
              <a:rPr lang="tr-TR" sz="2400" dirty="0"/>
              <a:t>Greenwich</a:t>
            </a:r>
            <a:r>
              <a:rPr lang="en-GB" sz="2400" dirty="0"/>
              <a:t> did not respond to the emails of </a:t>
            </a:r>
            <a:r>
              <a:rPr lang="en-GB" sz="2400" dirty="0" err="1"/>
              <a:t>Dr.</a:t>
            </a:r>
            <a:r>
              <a:rPr lang="en-GB" sz="2400" dirty="0"/>
              <a:t> </a:t>
            </a:r>
            <a:r>
              <a:rPr lang="tr-TR" sz="2400" dirty="0"/>
              <a:t>Blue</a:t>
            </a:r>
            <a:r>
              <a:rPr lang="en-GB" sz="2400" dirty="0"/>
              <a:t>.</a:t>
            </a:r>
          </a:p>
          <a:p>
            <a:r>
              <a:rPr lang="en-GB" sz="2400" dirty="0"/>
              <a:t>This made </a:t>
            </a:r>
            <a:r>
              <a:rPr lang="en-GB" sz="2400" dirty="0" err="1"/>
              <a:t>Dr.</a:t>
            </a:r>
            <a:r>
              <a:rPr lang="en-GB" sz="2400" dirty="0"/>
              <a:t> </a:t>
            </a:r>
            <a:r>
              <a:rPr lang="cs-CZ" sz="2400" dirty="0"/>
              <a:t>Blue</a:t>
            </a:r>
            <a:r>
              <a:rPr lang="en-GB" sz="2400" dirty="0"/>
              <a:t> to take an action: He decided to publish the study himself, not as a chapter but as a book.</a:t>
            </a:r>
          </a:p>
          <a:p>
            <a:r>
              <a:rPr lang="en-GB" sz="2400" dirty="0"/>
              <a:t>So, he tried to extend the literature in his study by specifically searching for newly published studies related to this topic.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2" y="1511825"/>
            <a:ext cx="3343999" cy="2510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4271" y="4022739"/>
            <a:ext cx="33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 https://www.pexels.com</a:t>
            </a:r>
            <a:r>
              <a:rPr lang="tr-TR" sz="1000" dirty="0"/>
              <a:t> (CC0 license) </a:t>
            </a:r>
          </a:p>
        </p:txBody>
      </p:sp>
    </p:spTree>
    <p:extLst>
      <p:ext uri="{BB962C8B-B14F-4D97-AF65-F5344CB8AC3E}">
        <p14:creationId xmlns:p14="http://schemas.microsoft.com/office/powerpoint/2010/main" val="194911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670" y="1115122"/>
            <a:ext cx="4979670" cy="3243281"/>
          </a:xfrm>
        </p:spPr>
        <p:txBody>
          <a:bodyPr>
            <a:normAutofit/>
          </a:bodyPr>
          <a:lstStyle/>
          <a:p>
            <a:r>
              <a:rPr lang="en-GB" sz="2400" dirty="0"/>
              <a:t>While </a:t>
            </a:r>
            <a:r>
              <a:rPr lang="tr-TR" sz="2400" dirty="0"/>
              <a:t>Dr. Blue</a:t>
            </a:r>
            <a:r>
              <a:rPr lang="en-GB" sz="2400" dirty="0"/>
              <a:t> was reviewing the literature, he came across something shocking.</a:t>
            </a:r>
          </a:p>
          <a:p>
            <a:r>
              <a:rPr lang="en-GB" sz="2400" dirty="0"/>
              <a:t>He checked it many times in order to be sure, but unfortunately, that shocking thing was in front of him, on his laptop screen.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65" y="1843648"/>
            <a:ext cx="3312119" cy="2203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9365" y="4112182"/>
            <a:ext cx="3312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 https://www.pexels.com</a:t>
            </a:r>
            <a:r>
              <a:rPr lang="tr-TR" sz="1000" dirty="0"/>
              <a:t> (CC0 license) </a:t>
            </a:r>
          </a:p>
        </p:txBody>
      </p:sp>
    </p:spTree>
    <p:extLst>
      <p:ext uri="{BB962C8B-B14F-4D97-AF65-F5344CB8AC3E}">
        <p14:creationId xmlns:p14="http://schemas.microsoft.com/office/powerpoint/2010/main" val="2829196485"/>
      </p:ext>
    </p:extLst>
  </p:cSld>
  <p:clrMapOvr>
    <a:masterClrMapping/>
  </p:clrMapOvr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2244</TotalTime>
  <Words>807</Words>
  <Application>Microsoft Office PowerPoint</Application>
  <PresentationFormat>Presentazione su schermo (16:9)</PresentationFormat>
  <Paragraphs>83</Paragraphs>
  <Slides>16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Arial</vt:lpstr>
      <vt:lpstr>Calibri</vt:lpstr>
      <vt:lpstr>enai</vt:lpstr>
      <vt:lpstr>One Hasty Decision</vt:lpstr>
      <vt:lpstr>Basic information</vt:lpstr>
      <vt:lpstr>The story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Student Discussion</vt:lpstr>
      <vt:lpstr>The conclusion</vt:lpstr>
      <vt:lpstr>Acknowledgement – pictures source</vt:lpstr>
      <vt:lpstr>Responsible authors</vt:lpstr>
      <vt:lpstr>License Information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Maira Chiera</cp:lastModifiedBy>
  <cp:revision>203</cp:revision>
  <dcterms:created xsi:type="dcterms:W3CDTF">2016-09-26T15:05:02Z</dcterms:created>
  <dcterms:modified xsi:type="dcterms:W3CDTF">2019-06-14T19:27:04Z</dcterms:modified>
</cp:coreProperties>
</file>