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0"/>
  </p:notesMasterIdLst>
  <p:sldIdLst>
    <p:sldId id="344" r:id="rId2"/>
    <p:sldId id="369" r:id="rId3"/>
    <p:sldId id="329" r:id="rId4"/>
    <p:sldId id="345" r:id="rId5"/>
    <p:sldId id="362" r:id="rId6"/>
    <p:sldId id="363" r:id="rId7"/>
    <p:sldId id="364" r:id="rId8"/>
    <p:sldId id="368" r:id="rId9"/>
    <p:sldId id="366" r:id="rId10"/>
    <p:sldId id="367" r:id="rId11"/>
    <p:sldId id="347" r:id="rId12"/>
    <p:sldId id="348" r:id="rId13"/>
    <p:sldId id="390" r:id="rId14"/>
    <p:sldId id="349" r:id="rId15"/>
    <p:sldId id="388" r:id="rId16"/>
    <p:sldId id="310" r:id="rId17"/>
    <p:sldId id="359" r:id="rId18"/>
    <p:sldId id="360" r:id="rId19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he example" id="{8009B8BC-B268-4F0C-AAE0-586D8923A8C0}">
          <p14:sldIdLst>
            <p14:sldId id="344"/>
            <p14:sldId id="369"/>
            <p14:sldId id="329"/>
          </p14:sldIdLst>
        </p14:section>
        <p14:section name="Collaborate or else!" id="{A6A77030-213E-411B-8239-C3D4F3E0B789}">
          <p14:sldIdLst>
            <p14:sldId id="345"/>
            <p14:sldId id="362"/>
            <p14:sldId id="363"/>
            <p14:sldId id="364"/>
            <p14:sldId id="368"/>
            <p14:sldId id="366"/>
            <p14:sldId id="367"/>
            <p14:sldId id="347"/>
            <p14:sldId id="348"/>
            <p14:sldId id="390"/>
            <p14:sldId id="349"/>
            <p14:sldId id="388"/>
          </p14:sldIdLst>
        </p14:section>
        <p14:section name="About this document" id="{9B6401C5-FE65-4940-8559-2F222ED28C10}">
          <p14:sldIdLst>
            <p14:sldId id="310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85392" autoAdjust="0"/>
  </p:normalViewPr>
  <p:slideViewPr>
    <p:cSldViewPr snapToGrid="0">
      <p:cViewPr varScale="1">
        <p:scale>
          <a:sx n="130" d="100"/>
          <a:sy n="130" d="100"/>
        </p:scale>
        <p:origin x="1112" y="176"/>
      </p:cViewPr>
      <p:guideLst>
        <p:guide orient="horz" pos="2160"/>
        <p:guide pos="2880"/>
        <p:guide pos="3840"/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5130F-6DD1-4461-9104-A51571DA2431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BB758-5CCA-4FC4-A17D-E88687967B5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257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kangaroo%20court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4811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Deter = </a:t>
            </a:r>
            <a:r>
              <a:rPr lang="e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discourage (someone) from doing something, typically by instilling doubt or fear of the consequences (definition by Google Translate).</a:t>
            </a:r>
            <a:endParaRPr lang="en-GB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715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280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360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7376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8493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910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61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3353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02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99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6928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879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716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 err="1"/>
              <a:t>Kangaroo</a:t>
            </a:r>
            <a:r>
              <a:rPr lang="cs-CZ" baseline="0" dirty="0"/>
              <a:t> </a:t>
            </a:r>
            <a:r>
              <a:rPr lang="cs-CZ" baseline="0" dirty="0" err="1"/>
              <a:t>court</a:t>
            </a:r>
            <a:r>
              <a:rPr lang="cs-CZ" baseline="0" dirty="0"/>
              <a:t> = „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mock court in which the principles of law and justice are disregarded or perverted</a:t>
            </a:r>
            <a:r>
              <a:rPr lang="cs-CZ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(</a:t>
            </a:r>
            <a:r>
              <a:rPr lang="cs-CZ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Merriam-Webster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Dictionary</a:t>
            </a:r>
            <a:r>
              <a:rPr lang="cs-CZ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cs-CZ" dirty="0">
                <a:hlinkClick r:id="rId3"/>
              </a:rPr>
              <a:t>https://www.merriam-webster.com/dictionary/kangaroo%20court</a:t>
            </a:r>
            <a:r>
              <a:rPr lang="cs-CZ" dirty="0"/>
              <a:t>)</a:t>
            </a:r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807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BB758-5CCA-4FC4-A17D-E88687967B5F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7277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600439"/>
            <a:ext cx="6858000" cy="17907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460195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4747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166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18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86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822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83568" y="1275607"/>
            <a:ext cx="7772400" cy="918102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Název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403648" y="2517744"/>
            <a:ext cx="6400800" cy="43204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03649" y="3057525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Hodina</a:t>
            </a:r>
            <a:endParaRPr lang="en-US" dirty="0"/>
          </a:p>
        </p:txBody>
      </p:sp>
      <p:sp>
        <p:nvSpPr>
          <p:cNvPr id="14" name="Zástupný symbol pro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75658" y="397590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Ing. Dita Dlabolová</a:t>
            </a:r>
            <a:endParaRPr lang="en-US" dirty="0"/>
          </a:p>
        </p:txBody>
      </p:sp>
      <p:sp>
        <p:nvSpPr>
          <p:cNvPr id="15" name="Zástupný symbol pro tex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403649" y="195486"/>
            <a:ext cx="6408712" cy="37832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Předmět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2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418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73846"/>
            <a:ext cx="7886700" cy="4358878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784AC-797A-45F2-B2C8-8D7DEEADE390}" type="datetimeFigureOut">
              <a:rPr lang="cs-CZ" smtClean="0"/>
              <a:t>12.07.19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414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59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2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38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7337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4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EBCF-D751-4FE2-A91F-6D92418E3950}" type="datetimeFigureOut">
              <a:rPr lang="cs-CZ" smtClean="0"/>
              <a:t>12.07.19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925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1" y="86723"/>
            <a:ext cx="1442720" cy="123015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" y="4766307"/>
            <a:ext cx="9141619" cy="274801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noProof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6915150" cy="835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</a:t>
            </a:r>
            <a:r>
              <a:rPr lang="en-US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149724"/>
            <a:ext cx="7886700" cy="3482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Kliknutím</a:t>
            </a:r>
            <a:r>
              <a:rPr lang="en-US" noProof="0" dirty="0"/>
              <a:t> </a:t>
            </a:r>
            <a:r>
              <a:rPr lang="en-US" noProof="0" dirty="0" err="1"/>
              <a:t>lze</a:t>
            </a:r>
            <a:r>
              <a:rPr lang="en-US" noProof="0" dirty="0"/>
              <a:t> </a:t>
            </a:r>
            <a:r>
              <a:rPr lang="en-US" noProof="0" dirty="0" err="1"/>
              <a:t>upravit</a:t>
            </a:r>
            <a:r>
              <a:rPr lang="en-US" noProof="0" dirty="0"/>
              <a:t> </a:t>
            </a:r>
            <a:r>
              <a:rPr lang="en-US" noProof="0" dirty="0" err="1"/>
              <a:t>styly</a:t>
            </a:r>
            <a:r>
              <a:rPr lang="en-US" noProof="0" dirty="0"/>
              <a:t> </a:t>
            </a:r>
            <a:r>
              <a:rPr lang="en-US" noProof="0" dirty="0" err="1"/>
              <a:t>předlohy</a:t>
            </a:r>
            <a:r>
              <a:rPr lang="en-US" noProof="0" dirty="0"/>
              <a:t> </a:t>
            </a:r>
            <a:r>
              <a:rPr lang="en-US" noProof="0" dirty="0" err="1"/>
              <a:t>textu</a:t>
            </a:r>
            <a:r>
              <a:rPr lang="en-US" noProof="0" dirty="0"/>
              <a:t>.</a:t>
            </a:r>
          </a:p>
          <a:p>
            <a:pPr lvl="1"/>
            <a:r>
              <a:rPr lang="en-US" noProof="0" dirty="0" err="1"/>
              <a:t>Druhá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2"/>
            <a:r>
              <a:rPr lang="en-US" noProof="0" dirty="0" err="1"/>
              <a:t>Třetí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3"/>
            <a:r>
              <a:rPr lang="en-US" noProof="0" dirty="0" err="1"/>
              <a:t>Čtvrtá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  <a:p>
            <a:pPr lvl="4"/>
            <a:r>
              <a:rPr lang="en-US" noProof="0" dirty="0" err="1"/>
              <a:t>Pátá</a:t>
            </a:r>
            <a:r>
              <a:rPr lang="en-US" noProof="0" dirty="0"/>
              <a:t> </a:t>
            </a:r>
            <a:r>
              <a:rPr lang="en-US" noProof="0" dirty="0" err="1"/>
              <a:t>úroveň</a:t>
            </a:r>
            <a:endParaRPr lang="en-US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5E6784AC-797A-45F2-B2C8-8D7DEEADE390}" type="datetimeFigureOut">
              <a:rPr lang="en-US" smtClean="0"/>
              <a:pPr/>
              <a:t>7/12/19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88345F0-FA79-49AB-88A6-267CA573EFB8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340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7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999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ri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cademicintegrity.org/" TargetMode="External"/><Relationship Id="rId5" Type="http://schemas.openxmlformats.org/officeDocument/2006/relationships/hyperlink" Target="http://www.academicintegrity.eu/wp/" TargetMode="External"/><Relationship Id="rId4" Type="http://schemas.openxmlformats.org/officeDocument/2006/relationships/hyperlink" Target="http://www.enrio.eu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s.sivasubramaniam@derby.ac.u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://creativecommons.org/licenses/by/4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emicintegrity.eu/wp/all-materials/?key-words%5b%5d=real-life-examp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-274320" y="1038501"/>
            <a:ext cx="9692639" cy="1790700"/>
          </a:xfrm>
        </p:spPr>
        <p:txBody>
          <a:bodyPr>
            <a:normAutofit/>
          </a:bodyPr>
          <a:lstStyle/>
          <a:p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Collaborate or Else!</a:t>
            </a:r>
            <a:b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Institutionalised Integrity </a:t>
            </a:r>
            <a:r>
              <a:rPr lang="cs-CZ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1"/>
          <p:cNvSpPr>
            <a:spLocks noGrp="1"/>
          </p:cNvSpPr>
          <p:nvPr>
            <p:ph type="subTitle" idx="1"/>
          </p:nvPr>
        </p:nvSpPr>
        <p:spPr>
          <a:xfrm>
            <a:off x="3762633" y="2926214"/>
            <a:ext cx="5072449" cy="847606"/>
          </a:xfrm>
        </p:spPr>
        <p:txBody>
          <a:bodyPr/>
          <a:lstStyle/>
          <a:p>
            <a:pPr algn="l"/>
            <a:r>
              <a:rPr lang="cs-CZ" dirty="0"/>
              <a:t>Real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O2-B-13-en</a:t>
            </a:r>
          </a:p>
        </p:txBody>
      </p:sp>
    </p:spTree>
    <p:extLst>
      <p:ext uri="{BB962C8B-B14F-4D97-AF65-F5344CB8AC3E}">
        <p14:creationId xmlns:p14="http://schemas.microsoft.com/office/powerpoint/2010/main" val="42040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845" y="27522"/>
            <a:ext cx="5958482" cy="835537"/>
          </a:xfrm>
          <a:effectLst/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The aftermath – Ethan’s future!</a:t>
            </a:r>
            <a:endParaRPr lang="cs-CZ" sz="3000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9DA908C-6AE3-497E-8D1D-8E05AB27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845" y="881059"/>
            <a:ext cx="8534803" cy="34829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Subsequent applications from </a:t>
            </a:r>
            <a:r>
              <a:rPr lang="en-GB" sz="2400" b="1" dirty="0"/>
              <a:t>Ethan</a:t>
            </a:r>
            <a:r>
              <a:rPr lang="en-GB" sz="2400" dirty="0"/>
              <a:t> were all rejected. 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dirty="0"/>
              <a:t>Although he was successful in obtaining an external funding, the university failed to support (or match-fund) this, therefore the funding was withdrawn by the external body.</a:t>
            </a:r>
          </a:p>
          <a:p>
            <a:pPr algn="just"/>
            <a:endParaRPr lang="en-GB" sz="2400" dirty="0"/>
          </a:p>
          <a:p>
            <a:pPr algn="just"/>
            <a:r>
              <a:rPr lang="en-GB" sz="2400" b="1" dirty="0"/>
              <a:t>Ethan</a:t>
            </a:r>
            <a:r>
              <a:rPr lang="en-GB" sz="2400" dirty="0"/>
              <a:t> is now applying to other universities, for which no one is willing to write a reference for him.</a:t>
            </a:r>
          </a:p>
          <a:p>
            <a:pPr lvl="3"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2974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0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94"/>
            <a:ext cx="4211157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72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33499" y="15149"/>
            <a:ext cx="5710501" cy="1090538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Questions for Discussion</a:t>
            </a:r>
            <a:endParaRPr lang="cs-CZ" sz="3000" b="1" dirty="0"/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3964"/>
            <a:ext cx="3750328" cy="4050721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you decide">
            <a:extLst>
              <a:ext uri="{FF2B5EF4-FFF2-40B4-BE49-F238E27FC236}">
                <a16:creationId xmlns:a16="http://schemas.microsoft.com/office/drawing/2014/main" id="{C3D4CA35-DB66-4E0F-996D-AB72EF6CD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7" t="33690" r="39826" b="13550"/>
          <a:stretch/>
        </p:blipFill>
        <p:spPr bwMode="auto">
          <a:xfrm>
            <a:off x="481535" y="1221816"/>
            <a:ext cx="2427327" cy="2715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675B66-4207-4A61-B2BB-231BD7DDB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094" y="1149724"/>
            <a:ext cx="5141906" cy="348299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Find the integrity issues mentioned in this story.</a:t>
            </a:r>
          </a:p>
          <a:p>
            <a:r>
              <a:rPr lang="en-GB" dirty="0"/>
              <a:t>Have you noticed similar incidences within or outside your organisation?</a:t>
            </a:r>
          </a:p>
          <a:p>
            <a:r>
              <a:rPr lang="en-GB" dirty="0"/>
              <a:t>What else could Ethan do?</a:t>
            </a:r>
          </a:p>
          <a:p>
            <a:r>
              <a:rPr lang="en-GB" dirty="0"/>
              <a:t>Discuss how these malpractices can be deterred at institutional level.</a:t>
            </a:r>
          </a:p>
        </p:txBody>
      </p:sp>
    </p:spTree>
    <p:extLst>
      <p:ext uri="{BB962C8B-B14F-4D97-AF65-F5344CB8AC3E}">
        <p14:creationId xmlns:p14="http://schemas.microsoft.com/office/powerpoint/2010/main" val="4108535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5872" y="103766"/>
            <a:ext cx="6915150" cy="835537"/>
          </a:xfrm>
        </p:spPr>
        <p:txBody>
          <a:bodyPr>
            <a:normAutofit/>
          </a:bodyPr>
          <a:lstStyle/>
          <a:p>
            <a:r>
              <a:rPr lang="cs-CZ" sz="3000" b="1" dirty="0" err="1"/>
              <a:t>Message</a:t>
            </a:r>
            <a:r>
              <a:rPr lang="cs-CZ" sz="3000" b="1" dirty="0"/>
              <a:t> </a:t>
            </a:r>
            <a:r>
              <a:rPr lang="cs-CZ" sz="3000" b="1" dirty="0" err="1"/>
              <a:t>of</a:t>
            </a:r>
            <a:r>
              <a:rPr lang="cs-CZ" sz="3000" b="1" dirty="0"/>
              <a:t> </a:t>
            </a:r>
            <a:r>
              <a:rPr lang="cs-CZ" sz="3000" b="1" dirty="0" err="1"/>
              <a:t>the</a:t>
            </a:r>
            <a:r>
              <a:rPr lang="cs-CZ" sz="3000" b="1" dirty="0"/>
              <a:t> story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5872" y="1244764"/>
            <a:ext cx="8732255" cy="21921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This may not be an isolated case. In fact, this type of malpractice is widespread in academia. This workshop aims to highlight these “</a:t>
            </a:r>
            <a:r>
              <a:rPr lang="en-GB" b="1" dirty="0"/>
              <a:t>institutionalised malpractices</a:t>
            </a:r>
            <a:r>
              <a:rPr lang="en-GB" dirty="0"/>
              <a:t>” and offer help to PhD students, researchers and newly appointed lecturers.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538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08" y="0"/>
            <a:ext cx="6915150" cy="835537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Didactic/</a:t>
            </a:r>
            <a:r>
              <a:rPr lang="en-GB" sz="3000" b="1" dirty="0">
                <a:solidFill>
                  <a:schemeClr val="accent1"/>
                </a:solidFill>
              </a:rPr>
              <a:t>instructor’s </a:t>
            </a:r>
            <a:r>
              <a:rPr lang="cs-CZ" sz="3000" b="1" dirty="0">
                <a:solidFill>
                  <a:schemeClr val="accent1"/>
                </a:solidFill>
              </a:rPr>
              <a:t>notes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17203"/>
            <a:ext cx="8745967" cy="4188284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The story actually highlights practices common in some </a:t>
            </a:r>
            <a:br>
              <a:rPr lang="en-GB" sz="2400" dirty="0"/>
            </a:br>
            <a:r>
              <a:rPr lang="en-GB" sz="2400" dirty="0"/>
              <a:t>universities.</a:t>
            </a:r>
          </a:p>
          <a:p>
            <a:r>
              <a:rPr lang="en-GB" sz="2400" dirty="0"/>
              <a:t>Please highlight the importance of confronting the baseless  decisions internally as well as externally.</a:t>
            </a:r>
          </a:p>
          <a:p>
            <a:r>
              <a:rPr lang="en-GB" sz="2400" dirty="0"/>
              <a:t>External organisations such as United Kingdom Research and Innovation (</a:t>
            </a:r>
            <a:r>
              <a:rPr lang="en-GB" sz="2400" dirty="0">
                <a:hlinkClick r:id="rId3"/>
              </a:rPr>
              <a:t>www.ukri.org</a:t>
            </a:r>
            <a:r>
              <a:rPr lang="en-GB" sz="2400" dirty="0"/>
              <a:t>) and German Research Ombudsman (</a:t>
            </a:r>
            <a:r>
              <a:rPr lang="en-GB" sz="2400" dirty="0">
                <a:hlinkClick r:id="rId4"/>
              </a:rPr>
              <a:t>www.enrio.eu</a:t>
            </a:r>
            <a:r>
              <a:rPr lang="en-GB" sz="2400" dirty="0"/>
              <a:t>) can help in similar cases.</a:t>
            </a:r>
          </a:p>
          <a:p>
            <a:r>
              <a:rPr lang="en-GB" sz="2400" dirty="0"/>
              <a:t>We (ENAI - </a:t>
            </a:r>
            <a:r>
              <a:rPr lang="en-GB" sz="2400" dirty="0">
                <a:hlinkClick r:id="rId5"/>
              </a:rPr>
              <a:t>www.academicintegrity.eu</a:t>
            </a:r>
            <a:r>
              <a:rPr lang="en-GB" sz="2400" dirty="0"/>
              <a:t>), European </a:t>
            </a:r>
            <a:r>
              <a:rPr lang="cs-CZ" sz="2400" dirty="0"/>
              <a:t>N</a:t>
            </a:r>
            <a:r>
              <a:rPr lang="en-GB" sz="2400" dirty="0" err="1"/>
              <a:t>etwork</a:t>
            </a:r>
            <a:r>
              <a:rPr lang="en-GB" sz="2400" dirty="0"/>
              <a:t> of </a:t>
            </a:r>
            <a:r>
              <a:rPr lang="cs-CZ" sz="2400" dirty="0"/>
              <a:t>R</a:t>
            </a:r>
            <a:r>
              <a:rPr lang="en-GB" sz="2400" dirty="0" err="1"/>
              <a:t>esearch</a:t>
            </a:r>
            <a:r>
              <a:rPr lang="en-GB" sz="2400" dirty="0"/>
              <a:t> </a:t>
            </a:r>
            <a:r>
              <a:rPr lang="cs-CZ" sz="2400" dirty="0"/>
              <a:t>I</a:t>
            </a:r>
            <a:r>
              <a:rPr lang="en-GB" sz="2400" dirty="0" err="1"/>
              <a:t>ntegrity</a:t>
            </a:r>
            <a:r>
              <a:rPr lang="en-GB" sz="2400" dirty="0"/>
              <a:t> (</a:t>
            </a:r>
            <a:r>
              <a:rPr lang="en-GB" sz="2400" dirty="0">
                <a:hlinkClick r:id="rId4"/>
              </a:rPr>
              <a:t>www.enrio.eu</a:t>
            </a:r>
            <a:r>
              <a:rPr lang="en-GB" sz="2400" dirty="0"/>
              <a:t>) or </a:t>
            </a:r>
            <a:r>
              <a:rPr lang="cs-CZ" sz="2400" dirty="0"/>
              <a:t>I</a:t>
            </a:r>
            <a:r>
              <a:rPr lang="en-GB" sz="2400" dirty="0" err="1"/>
              <a:t>nternational</a:t>
            </a:r>
            <a:r>
              <a:rPr lang="en-GB" sz="2400" dirty="0"/>
              <a:t> </a:t>
            </a:r>
            <a:r>
              <a:rPr lang="cs-CZ" sz="2400" dirty="0"/>
              <a:t>C</a:t>
            </a:r>
            <a:r>
              <a:rPr lang="en-GB" sz="2400" dirty="0"/>
              <a:t>entre for </a:t>
            </a:r>
            <a:r>
              <a:rPr lang="cs-CZ" sz="2400" dirty="0"/>
              <a:t>A</a:t>
            </a:r>
            <a:r>
              <a:rPr lang="en-GB" sz="2400" dirty="0" err="1"/>
              <a:t>cademic</a:t>
            </a:r>
            <a:r>
              <a:rPr lang="en-GB" sz="2400" dirty="0"/>
              <a:t> </a:t>
            </a:r>
            <a:r>
              <a:rPr lang="cs-CZ" sz="2400" dirty="0"/>
              <a:t>I</a:t>
            </a:r>
            <a:r>
              <a:rPr lang="en-GB" sz="2400" dirty="0" err="1"/>
              <a:t>ntegrity</a:t>
            </a:r>
            <a:r>
              <a:rPr lang="en-GB" sz="2400" dirty="0"/>
              <a:t> (</a:t>
            </a:r>
            <a:r>
              <a:rPr lang="en-GB" sz="2400" dirty="0">
                <a:hlinkClick r:id="rId6"/>
              </a:rPr>
              <a:t>www.academicintegrity.org</a:t>
            </a:r>
            <a:r>
              <a:rPr lang="en-GB" sz="2400" dirty="0"/>
              <a:t>) can also advise on similar issues.</a:t>
            </a:r>
          </a:p>
          <a:p>
            <a:r>
              <a:rPr lang="en-GB" sz="2400" dirty="0"/>
              <a:t>Also these cases should be widely publicised involving media.</a:t>
            </a:r>
          </a:p>
          <a:p>
            <a:r>
              <a:rPr lang="en-GB" sz="2400" dirty="0"/>
              <a:t>Most importantly, the participants should be reassured that these are unacceptable practices and the more they are publicised, the better the chances of curtailing these issues.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6039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608" y="0"/>
            <a:ext cx="6915150" cy="835537"/>
          </a:xfrm>
        </p:spPr>
        <p:txBody>
          <a:bodyPr>
            <a:normAutofit/>
          </a:bodyPr>
          <a:lstStyle/>
          <a:p>
            <a:r>
              <a:rPr lang="cs-CZ" sz="3000" b="1" dirty="0">
                <a:solidFill>
                  <a:schemeClr val="accent1"/>
                </a:solidFill>
              </a:rPr>
              <a:t>Didactic/</a:t>
            </a:r>
            <a:r>
              <a:rPr lang="en-GB" sz="3000" b="1" dirty="0">
                <a:solidFill>
                  <a:schemeClr val="accent1"/>
                </a:solidFill>
              </a:rPr>
              <a:t>instructor’s </a:t>
            </a:r>
            <a:r>
              <a:rPr lang="cs-CZ" sz="3000" b="1" dirty="0">
                <a:solidFill>
                  <a:schemeClr val="accent1"/>
                </a:solidFill>
              </a:rPr>
              <a:t>notes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5806" y="717203"/>
            <a:ext cx="8500161" cy="41882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/>
              <a:t>If needed, remind the audience, that:</a:t>
            </a:r>
          </a:p>
          <a:p>
            <a:r>
              <a:rPr lang="en-GB" sz="2400" dirty="0" err="1"/>
              <a:t>Prof.</a:t>
            </a:r>
            <a:r>
              <a:rPr lang="en-GB" sz="2400" dirty="0"/>
              <a:t> Gillet is corrupted.</a:t>
            </a:r>
          </a:p>
          <a:p>
            <a:r>
              <a:rPr lang="en-GB" sz="2400" dirty="0"/>
              <a:t>There is an obvious institution-wide corruption. The institution doesn‘t even have an objective board.</a:t>
            </a:r>
          </a:p>
          <a:p>
            <a:r>
              <a:rPr lang="en-GB" sz="2400" dirty="0"/>
              <a:t>There is such a work terror/situation that it doesn‘t allow people to write a recommendation letter for their colleagues.</a:t>
            </a:r>
          </a:p>
        </p:txBody>
      </p:sp>
    </p:spTree>
    <p:extLst>
      <p:ext uri="{BB962C8B-B14F-4D97-AF65-F5344CB8AC3E}">
        <p14:creationId xmlns:p14="http://schemas.microsoft.com/office/powerpoint/2010/main" val="45917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7562" y="602412"/>
            <a:ext cx="5359266" cy="835537"/>
          </a:xfrm>
        </p:spPr>
        <p:txBody>
          <a:bodyPr>
            <a:normAutofit/>
          </a:bodyPr>
          <a:lstStyle/>
          <a:p>
            <a:r>
              <a:rPr lang="cs-CZ" sz="3000" b="1" dirty="0" err="1"/>
              <a:t>Anchor</a:t>
            </a:r>
            <a:r>
              <a:rPr lang="cs-CZ" sz="3000" b="1" dirty="0"/>
              <a:t> to </a:t>
            </a:r>
            <a:r>
              <a:rPr lang="cs-CZ" sz="3000" b="1" dirty="0" err="1"/>
              <a:t>the</a:t>
            </a:r>
            <a:r>
              <a:rPr lang="cs-CZ" sz="3000" b="1" dirty="0"/>
              <a:t> </a:t>
            </a:r>
            <a:r>
              <a:rPr lang="cs-CZ" sz="3000" b="1" dirty="0" err="1"/>
              <a:t>real</a:t>
            </a:r>
            <a:r>
              <a:rPr lang="cs-CZ" sz="3000" b="1" dirty="0"/>
              <a:t> case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87562" y="1594008"/>
            <a:ext cx="5998292" cy="3153558"/>
          </a:xfrm>
        </p:spPr>
        <p:txBody>
          <a:bodyPr>
            <a:normAutofit/>
          </a:bodyPr>
          <a:lstStyle/>
          <a:p>
            <a:r>
              <a:rPr lang="en-GB" sz="2400" dirty="0"/>
              <a:t>This case study is based on real life experiences of two academics in two different institutions within UK and USA.</a:t>
            </a:r>
          </a:p>
          <a:p>
            <a:r>
              <a:rPr lang="en-GB" sz="2400" dirty="0"/>
              <a:t>For the purpose of “story-telling” their experiences are merged.</a:t>
            </a:r>
          </a:p>
          <a:p>
            <a:r>
              <a:rPr lang="en-GB" sz="2400" dirty="0"/>
              <a:t>Names are changed to ensure anonymity.</a:t>
            </a:r>
            <a:endParaRPr lang="cs-CZ" sz="2400" dirty="0"/>
          </a:p>
        </p:txBody>
      </p:sp>
      <p:pic>
        <p:nvPicPr>
          <p:cNvPr id="6" name="Grafický objekt 5" descr="Kotva">
            <a:extLst>
              <a:ext uri="{FF2B5EF4-FFF2-40B4-BE49-F238E27FC236}">
                <a16:creationId xmlns:a16="http://schemas.microsoft.com/office/drawing/2014/main" id="{5CC3CF79-ED01-4C42-93AD-A38B86516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429" y="1437949"/>
            <a:ext cx="1955485" cy="19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85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6915150" cy="835537"/>
          </a:xfrm>
        </p:spPr>
        <p:txBody>
          <a:bodyPr>
            <a:normAutofit/>
          </a:bodyPr>
          <a:lstStyle/>
          <a:p>
            <a:r>
              <a:rPr lang="en-US" sz="3000" b="1" dirty="0"/>
              <a:t>Acknowledgement </a:t>
            </a:r>
            <a:r>
              <a:rPr lang="cs-CZ" sz="3000" b="1" dirty="0"/>
              <a:t>&amp; </a:t>
            </a:r>
            <a:r>
              <a:rPr lang="cs-CZ" sz="3000" b="1" dirty="0" err="1"/>
              <a:t>references</a:t>
            </a:r>
            <a:endParaRPr lang="en-US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line drawings were obtained from loyalty-free website </a:t>
            </a:r>
            <a:r>
              <a:rPr lang="en-GB" dirty="0">
                <a:hlinkClick r:id="rId3"/>
              </a:rPr>
              <a:t>https://openclipart.org/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416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6915150" cy="835537"/>
          </a:xfrm>
        </p:spPr>
        <p:txBody>
          <a:bodyPr>
            <a:normAutofit/>
          </a:bodyPr>
          <a:lstStyle/>
          <a:p>
            <a:r>
              <a:rPr lang="cs-CZ" sz="3000" b="1" dirty="0" err="1"/>
              <a:t>Author</a:t>
            </a:r>
            <a:r>
              <a:rPr lang="cs-CZ" sz="3000" b="1" dirty="0"/>
              <a:t> &amp; </a:t>
            </a:r>
            <a:r>
              <a:rPr lang="en-US" sz="3000" b="1" dirty="0"/>
              <a:t>contact </a:t>
            </a:r>
            <a:r>
              <a:rPr lang="cs-CZ" sz="3000" b="1" dirty="0" err="1"/>
              <a:t>information</a:t>
            </a:r>
            <a:endParaRPr lang="en-US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 S D </a:t>
            </a:r>
            <a:r>
              <a:rPr lang="en-GB" dirty="0" err="1"/>
              <a:t>Sivasubramaniam</a:t>
            </a:r>
            <a:r>
              <a:rPr lang="en-GB" dirty="0"/>
              <a:t> – </a:t>
            </a:r>
            <a:r>
              <a:rPr lang="en-GB" dirty="0">
                <a:hlinkClick r:id="rId2"/>
              </a:rPr>
              <a:t>s.sivasubramaniam@derby.ac.uk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861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0"/>
            <a:ext cx="6915150" cy="835537"/>
          </a:xfrm>
        </p:spPr>
        <p:txBody>
          <a:bodyPr>
            <a:normAutofit/>
          </a:bodyPr>
          <a:lstStyle/>
          <a:p>
            <a:r>
              <a:rPr lang="cs-CZ" sz="3000" b="1" dirty="0" err="1"/>
              <a:t>License</a:t>
            </a:r>
            <a:r>
              <a:rPr lang="cs-CZ" sz="3000" b="1" dirty="0"/>
              <a:t> </a:t>
            </a:r>
            <a:r>
              <a:rPr lang="cs-CZ" sz="3000" b="1" dirty="0" err="1"/>
              <a:t>Information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Title of the work: </a:t>
            </a:r>
            <a:r>
              <a:rPr lang="en-GB" sz="2400" dirty="0"/>
              <a:t>Collaborate or Else!: An Institutionalised Integrity Issue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/>
              <a:t>Attribute work to name: </a:t>
            </a:r>
            <a:r>
              <a:rPr lang="en-GB" sz="2400" dirty="0"/>
              <a:t>Dr S D </a:t>
            </a:r>
            <a:r>
              <a:rPr lang="en-GB" sz="2400" dirty="0" err="1"/>
              <a:t>Sivasubramaniam</a:t>
            </a: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Licensed</a:t>
            </a:r>
            <a:r>
              <a:rPr lang="cs-CZ" sz="2400" dirty="0"/>
              <a:t> </a:t>
            </a:r>
            <a:r>
              <a:rPr lang="cs-CZ" sz="2400" dirty="0" err="1"/>
              <a:t>under</a:t>
            </a:r>
            <a:r>
              <a:rPr lang="cs-CZ" sz="2400" dirty="0"/>
              <a:t>: </a:t>
            </a:r>
            <a:r>
              <a:rPr lang="cs-CZ" sz="2400" dirty="0">
                <a:hlinkClick r:id="rId3"/>
              </a:rPr>
              <a:t>creativecommons.org/</a:t>
            </a:r>
            <a:r>
              <a:rPr lang="cs-CZ" sz="2400" dirty="0" err="1">
                <a:hlinkClick r:id="rId3"/>
              </a:rPr>
              <a:t>licenses</a:t>
            </a:r>
            <a:r>
              <a:rPr lang="cs-CZ" sz="2400" dirty="0">
                <a:hlinkClick r:id="rId3"/>
              </a:rPr>
              <a:t>/by/4.0</a:t>
            </a:r>
            <a:endParaRPr lang="cs-CZ" sz="2400" dirty="0"/>
          </a:p>
          <a:p>
            <a:pPr marL="0" indent="0" algn="ctr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400" dirty="0" err="1"/>
              <a:t>Attribute</a:t>
            </a:r>
            <a:r>
              <a:rPr lang="cs-CZ" sz="2400" dirty="0"/>
              <a:t> </a:t>
            </a:r>
            <a:r>
              <a:rPr lang="cs-CZ" sz="2400" dirty="0" err="1"/>
              <a:t>using</a:t>
            </a:r>
            <a:r>
              <a:rPr lang="cs-CZ" sz="2400" dirty="0"/>
              <a:t> </a:t>
            </a:r>
            <a:r>
              <a:rPr lang="cs-CZ" sz="2400" dirty="0" err="1"/>
              <a:t>following</a:t>
            </a:r>
            <a:r>
              <a:rPr lang="cs-CZ" sz="2400" dirty="0"/>
              <a:t> text:</a:t>
            </a:r>
          </a:p>
          <a:p>
            <a:pPr marL="0" indent="0" algn="ctr">
              <a:buNone/>
            </a:pPr>
            <a:r>
              <a:rPr lang="en-GB" sz="2400" dirty="0"/>
              <a:t>Collaborate or Else!: An Institutionalised Integrity Issue</a:t>
            </a:r>
            <a:endParaRPr lang="cs-CZ" sz="2400" dirty="0"/>
          </a:p>
          <a:p>
            <a:pPr marL="0" indent="0" algn="ctr">
              <a:buNone/>
            </a:pPr>
            <a:r>
              <a:rPr lang="en-US" sz="2400" dirty="0"/>
              <a:t>by </a:t>
            </a:r>
            <a:r>
              <a:rPr lang="en-GB" sz="2400" dirty="0"/>
              <a:t>Dr S D </a:t>
            </a:r>
            <a:r>
              <a:rPr lang="en-GB" sz="2400" dirty="0" err="1"/>
              <a:t>Sivasubramaniam</a:t>
            </a:r>
            <a:endParaRPr lang="cs-CZ" sz="2400" dirty="0"/>
          </a:p>
          <a:p>
            <a:pPr marL="0" indent="0" algn="ctr">
              <a:buNone/>
            </a:pPr>
            <a:r>
              <a:rPr lang="en-US" sz="2400" i="1" dirty="0"/>
              <a:t> </a:t>
            </a:r>
            <a:r>
              <a:rPr lang="en-US" sz="2400" dirty="0"/>
              <a:t>is licensed under a </a:t>
            </a:r>
            <a:r>
              <a:rPr lang="en-US" sz="2400" dirty="0">
                <a:hlinkClick r:id="rId4"/>
              </a:rPr>
              <a:t>Creative Commons Attribution 4.0 International License</a:t>
            </a:r>
            <a:r>
              <a:rPr lang="en-US" sz="2400" dirty="0"/>
              <a:t>.</a:t>
            </a:r>
            <a:endParaRPr lang="cs-CZ" sz="2400" dirty="0"/>
          </a:p>
        </p:txBody>
      </p:sp>
      <p:pic>
        <p:nvPicPr>
          <p:cNvPr id="15" name="Picture 16" descr="VÃ½sledek obrÃ¡zku pro cc by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720" y="1152838"/>
            <a:ext cx="1490559" cy="52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2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2721-E116-D144-8DD0-8490169A2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document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124659-B4C4-2C40-BC2A-4B5B047D7E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document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 </a:t>
            </a:r>
            <a:r>
              <a:rPr lang="cs-CZ" dirty="0" err="1"/>
              <a:t>real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 </a:t>
            </a:r>
            <a:r>
              <a:rPr lang="cs-CZ" dirty="0" err="1"/>
              <a:t>example</a:t>
            </a:r>
            <a:r>
              <a:rPr lang="cs-CZ" dirty="0"/>
              <a:t> </a:t>
            </a:r>
            <a:r>
              <a:rPr lang="cs-CZ" dirty="0" err="1"/>
              <a:t>illustrating</a:t>
            </a:r>
            <a:r>
              <a:rPr lang="cs-CZ" dirty="0"/>
              <a:t> </a:t>
            </a:r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values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academic</a:t>
            </a:r>
            <a:r>
              <a:rPr lang="cs-CZ" dirty="0"/>
              <a:t> integrity in 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/>
              <a:t>life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created</a:t>
            </a:r>
            <a:r>
              <a:rPr lang="cs-CZ" dirty="0"/>
              <a:t> as a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i="1" dirty="0"/>
              <a:t>Toolkit for cross-sector cooperation in terms of academic integrity</a:t>
            </a:r>
            <a:r>
              <a:rPr lang="en-US" dirty="0"/>
              <a:t> within Erasmus+ project.</a:t>
            </a:r>
          </a:p>
          <a:p>
            <a:pPr marL="0" indent="0">
              <a:buNone/>
            </a:pPr>
            <a:r>
              <a:rPr lang="en-US" dirty="0"/>
              <a:t>It is a ready-to-use case study accompanied with didactic notes and discussion questions and/or other tasks for the audience. </a:t>
            </a:r>
          </a:p>
          <a:p>
            <a:pPr marL="0" indent="0">
              <a:buNone/>
            </a:pPr>
            <a:r>
              <a:rPr lang="en-US" dirty="0"/>
              <a:t>Find more case studies in </a:t>
            </a:r>
            <a:r>
              <a:rPr lang="en-US" dirty="0">
                <a:hlinkClick r:id="rId2"/>
              </a:rPr>
              <a:t>ENAI database of educational materials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093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058" y="0"/>
            <a:ext cx="6915150" cy="835537"/>
          </a:xfrm>
        </p:spPr>
        <p:txBody>
          <a:bodyPr>
            <a:normAutofit/>
          </a:bodyPr>
          <a:lstStyle/>
          <a:p>
            <a:r>
              <a:rPr lang="en-US" sz="3000" b="1" dirty="0"/>
              <a:t>Basic information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8058" y="1316128"/>
            <a:ext cx="8750282" cy="3482999"/>
          </a:xfrm>
        </p:spPr>
        <p:txBody>
          <a:bodyPr>
            <a:normAutofit/>
          </a:bodyPr>
          <a:lstStyle/>
          <a:p>
            <a:r>
              <a:rPr lang="en-US" sz="2600" b="1" dirty="0"/>
              <a:t>Target audience</a:t>
            </a:r>
            <a:r>
              <a:rPr lang="cs-CZ" sz="2600" b="1" dirty="0"/>
              <a:t>:</a:t>
            </a:r>
            <a:r>
              <a:rPr lang="en-GB" sz="2600" b="1" dirty="0"/>
              <a:t> </a:t>
            </a:r>
            <a:r>
              <a:rPr lang="en-GB" sz="2600" dirty="0"/>
              <a:t>PhD students (close to graduation), </a:t>
            </a:r>
            <a:br>
              <a:rPr lang="en-GB" sz="2600" dirty="0"/>
            </a:br>
            <a:r>
              <a:rPr lang="en-GB" sz="2600" dirty="0"/>
              <a:t>postdocs, researchers, technicians and academics.</a:t>
            </a:r>
            <a:endParaRPr lang="en-US" sz="2600" dirty="0"/>
          </a:p>
          <a:p>
            <a:pPr marL="268288" indent="-268288"/>
            <a:r>
              <a:rPr lang="en-US" sz="2600" b="1" dirty="0"/>
              <a:t>Summary</a:t>
            </a:r>
            <a:r>
              <a:rPr lang="cs-CZ" sz="2600" b="1" dirty="0"/>
              <a:t>:</a:t>
            </a:r>
            <a:r>
              <a:rPr lang="en-GB" sz="2600" b="1" dirty="0"/>
              <a:t> </a:t>
            </a:r>
            <a:r>
              <a:rPr lang="en-GB" sz="2600" dirty="0"/>
              <a:t>the workshop highlights integrity issues amongst the research community.</a:t>
            </a:r>
            <a:endParaRPr lang="en-US" sz="2600" dirty="0"/>
          </a:p>
          <a:p>
            <a:r>
              <a:rPr lang="en-US" sz="2600" b="1" dirty="0"/>
              <a:t>Objective</a:t>
            </a:r>
            <a:r>
              <a:rPr lang="cs-CZ" sz="2600" b="1" dirty="0"/>
              <a:t>:</a:t>
            </a:r>
            <a:r>
              <a:rPr lang="en-GB" sz="2600" b="1" dirty="0"/>
              <a:t> </a:t>
            </a:r>
            <a:r>
              <a:rPr lang="en-GB" sz="2600" dirty="0"/>
              <a:t>to raise awareness of the issues related to research integrity. </a:t>
            </a:r>
            <a:endParaRPr lang="en-US" sz="2600" dirty="0"/>
          </a:p>
          <a:p>
            <a:r>
              <a:rPr lang="en-US" sz="2600" b="1" dirty="0"/>
              <a:t>Length</a:t>
            </a:r>
            <a:r>
              <a:rPr lang="cs-CZ" sz="2600" b="1" dirty="0"/>
              <a:t>:</a:t>
            </a:r>
            <a:r>
              <a:rPr lang="en-GB" sz="2600" b="1" dirty="0"/>
              <a:t> </a:t>
            </a:r>
            <a:r>
              <a:rPr lang="en-GB" sz="2600" dirty="0"/>
              <a:t>an hour workshop session.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8795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9488" y="0"/>
            <a:ext cx="8072238" cy="835537"/>
          </a:xfrm>
        </p:spPr>
        <p:txBody>
          <a:bodyPr>
            <a:normAutofit/>
          </a:bodyPr>
          <a:lstStyle/>
          <a:p>
            <a:r>
              <a:rPr lang="en-GB" sz="3000" b="1" dirty="0"/>
              <a:t>Ethan, an enthusiastic young academic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56" y="1132712"/>
            <a:ext cx="8693977" cy="3482999"/>
          </a:xfrm>
        </p:spPr>
        <p:txBody>
          <a:bodyPr>
            <a:normAutofit/>
          </a:bodyPr>
          <a:lstStyle/>
          <a:p>
            <a:r>
              <a:rPr lang="en-GB" b="1" dirty="0"/>
              <a:t>Ethan</a:t>
            </a:r>
            <a:r>
              <a:rPr lang="en-GB" dirty="0"/>
              <a:t>, an enthusiastic young researcher with several years of post-doctoral experience has been appointed as a Lecturer at a respectable university.</a:t>
            </a:r>
          </a:p>
          <a:p>
            <a:endParaRPr lang="en-GB" dirty="0"/>
          </a:p>
          <a:p>
            <a:r>
              <a:rPr lang="en-GB" dirty="0"/>
              <a:t>During his induction week, he was introduce</a:t>
            </a:r>
            <a:r>
              <a:rPr lang="cs-CZ" dirty="0"/>
              <a:t>d</a:t>
            </a:r>
            <a:br>
              <a:rPr lang="cs-CZ" dirty="0"/>
            </a:br>
            <a:r>
              <a:rPr lang="en-GB" dirty="0"/>
              <a:t>to the research coordinator of his faculty – </a:t>
            </a:r>
            <a:br>
              <a:rPr lang="en-GB" dirty="0"/>
            </a:br>
            <a:r>
              <a:rPr lang="en-GB" b="1" dirty="0" err="1"/>
              <a:t>Prof.</a:t>
            </a:r>
            <a:r>
              <a:rPr lang="en-GB" b="1" dirty="0"/>
              <a:t> Gillett</a:t>
            </a:r>
            <a:r>
              <a:rPr lang="en-GB" dirty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Science Leonardo da Vinci Scientist Experiment">
            <a:extLst>
              <a:ext uri="{FF2B5EF4-FFF2-40B4-BE49-F238E27FC236}">
                <a16:creationId xmlns:a16="http://schemas.microsoft.com/office/drawing/2014/main" id="{BDEF384F-2FEC-4595-B7E1-4082504E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476" y="2148806"/>
            <a:ext cx="2191770" cy="256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434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9285" y="0"/>
            <a:ext cx="7285429" cy="835537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The future is bright! </a:t>
            </a:r>
            <a:endParaRPr lang="cs-CZ" sz="3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0967" y="941057"/>
            <a:ext cx="6216473" cy="3482999"/>
          </a:xfrm>
        </p:spPr>
        <p:txBody>
          <a:bodyPr>
            <a:normAutofit lnSpcReduction="10000"/>
          </a:bodyPr>
          <a:lstStyle/>
          <a:p>
            <a:pPr algn="ctr"/>
            <a:r>
              <a:rPr lang="en-GB" b="1" dirty="0"/>
              <a:t>Prof. Gillett </a:t>
            </a:r>
            <a:r>
              <a:rPr lang="en-GB" dirty="0"/>
              <a:t>was really friendly and she told Ethan about internal research funding for new academics.</a:t>
            </a:r>
          </a:p>
          <a:p>
            <a:pPr algn="ctr"/>
            <a:endParaRPr lang="en-GB" sz="100" dirty="0"/>
          </a:p>
          <a:p>
            <a:pPr algn="ctr"/>
            <a:r>
              <a:rPr lang="en-GB" b="1" dirty="0"/>
              <a:t>Ethan</a:t>
            </a:r>
            <a:r>
              <a:rPr lang="en-GB" dirty="0"/>
              <a:t> was really excited and asked for more details.</a:t>
            </a:r>
          </a:p>
          <a:p>
            <a:pPr marL="0" indent="0" algn="ctr">
              <a:buNone/>
            </a:pPr>
            <a:endParaRPr lang="en-GB" sz="1000" dirty="0"/>
          </a:p>
          <a:p>
            <a:pPr algn="ctr"/>
            <a:r>
              <a:rPr lang="en-GB" b="1" dirty="0"/>
              <a:t>Prof. Gillett </a:t>
            </a:r>
            <a:r>
              <a:rPr lang="en-GB" dirty="0"/>
              <a:t>told him to lodge a </a:t>
            </a:r>
          </a:p>
          <a:p>
            <a:pPr marL="0" indent="0" algn="ctr">
              <a:buNone/>
            </a:pPr>
            <a:r>
              <a:rPr lang="en-GB" dirty="0"/>
              <a:t>research proposal ASAP!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pic>
        <p:nvPicPr>
          <p:cNvPr id="4098" name="Picture 2" descr="Image result for woman sitting line drawing">
            <a:extLst>
              <a:ext uri="{FF2B5EF4-FFF2-40B4-BE49-F238E27FC236}">
                <a16:creationId xmlns:a16="http://schemas.microsoft.com/office/drawing/2014/main" id="{0CAC4D65-CE75-4D8D-B8EA-F940AF039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2" r="8737"/>
          <a:stretch/>
        </p:blipFill>
        <p:spPr bwMode="auto">
          <a:xfrm flipH="1">
            <a:off x="-50431" y="195542"/>
            <a:ext cx="204935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man sitting line drawing">
            <a:extLst>
              <a:ext uri="{FF2B5EF4-FFF2-40B4-BE49-F238E27FC236}">
                <a16:creationId xmlns:a16="http://schemas.microsoft.com/office/drawing/2014/main" id="{C4EF52C8-40B3-49BE-9635-05A629244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039" y="2738947"/>
            <a:ext cx="2153624" cy="215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1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6CDC0D2-335C-448E-8962-DCDCCD92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630" y="1017156"/>
            <a:ext cx="7285922" cy="34829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dirty="0"/>
              <a:t>When </a:t>
            </a:r>
            <a:r>
              <a:rPr lang="en-GB" sz="2400" b="1" dirty="0"/>
              <a:t>Ethan</a:t>
            </a:r>
            <a:r>
              <a:rPr lang="en-GB" sz="2400" dirty="0"/>
              <a:t> was about to leave, </a:t>
            </a:r>
            <a:r>
              <a:rPr lang="en-GB" sz="2400" b="1" dirty="0" err="1"/>
              <a:t>Prof.</a:t>
            </a:r>
            <a:r>
              <a:rPr lang="en-GB" sz="2400" b="1" dirty="0"/>
              <a:t> Gillett </a:t>
            </a:r>
            <a:r>
              <a:rPr lang="en-GB" sz="2400" dirty="0"/>
              <a:t>asked:</a:t>
            </a:r>
          </a:p>
          <a:p>
            <a:pPr marL="0" indent="0" algn="ctr">
              <a:buNone/>
            </a:pPr>
            <a:r>
              <a:rPr lang="en-GB" sz="2400" dirty="0"/>
              <a:t>          “</a:t>
            </a:r>
            <a:r>
              <a:rPr lang="en-GB" sz="2400" i="1" dirty="0"/>
              <a:t>So, who is going to be your internal collaborator</a:t>
            </a:r>
            <a:r>
              <a:rPr lang="en-GB" sz="2400" dirty="0"/>
              <a:t>?”</a:t>
            </a:r>
          </a:p>
          <a:p>
            <a:pPr marL="0" indent="0" algn="ctr">
              <a:buNone/>
            </a:pPr>
            <a:endParaRPr lang="en-GB" sz="5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GB" sz="2400" b="1" dirty="0"/>
              <a:t>Ethan</a:t>
            </a:r>
            <a:r>
              <a:rPr lang="en-GB" sz="2400" dirty="0"/>
              <a:t>: “</a:t>
            </a:r>
            <a:r>
              <a:rPr lang="en-GB" sz="2400" i="1" dirty="0"/>
              <a:t>Well, I have several years of research experience; also I already have a world renowned external collaborator lined up for this study, so I can manage without an internal collaborator.</a:t>
            </a:r>
            <a:r>
              <a:rPr lang="en-GB" sz="2400" dirty="0"/>
              <a:t>” </a:t>
            </a:r>
          </a:p>
          <a:p>
            <a:pPr marL="0" indent="0" algn="ctr">
              <a:buNone/>
            </a:pPr>
            <a:endParaRPr lang="en-GB" sz="1200" dirty="0"/>
          </a:p>
          <a:p>
            <a:pPr marL="0" indent="0" algn="ctr">
              <a:buNone/>
            </a:pPr>
            <a:r>
              <a:rPr lang="en-GB" sz="2400" b="1" dirty="0" err="1"/>
              <a:t>Prof.</a:t>
            </a:r>
            <a:r>
              <a:rPr lang="en-GB" sz="2400" b="1" dirty="0"/>
              <a:t> Gillett: </a:t>
            </a:r>
            <a:r>
              <a:rPr lang="en-GB" sz="2400" i="1" dirty="0"/>
              <a:t>“Well, it is up to you, young man,</a:t>
            </a:r>
          </a:p>
          <a:p>
            <a:pPr marL="0" indent="0" algn="ctr">
              <a:buNone/>
            </a:pPr>
            <a:r>
              <a:rPr lang="en-GB" sz="2400" i="1" dirty="0"/>
              <a:t>but the offer is open.”</a:t>
            </a:r>
          </a:p>
        </p:txBody>
      </p:sp>
      <p:pic>
        <p:nvPicPr>
          <p:cNvPr id="2050" name="Picture 2" descr="Image result for business woman standing with arm crossed line drawing">
            <a:extLst>
              <a:ext uri="{FF2B5EF4-FFF2-40B4-BE49-F238E27FC236}">
                <a16:creationId xmlns:a16="http://schemas.microsoft.com/office/drawing/2014/main" id="{589FB4AB-F11D-4AA7-92D0-19A9521FB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r="16165"/>
          <a:stretch/>
        </p:blipFill>
        <p:spPr bwMode="auto">
          <a:xfrm flipH="1">
            <a:off x="93567" y="-218062"/>
            <a:ext cx="1322690" cy="231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Image result for business man standing with arm crossed line drawing">
            <a:extLst>
              <a:ext uri="{FF2B5EF4-FFF2-40B4-BE49-F238E27FC236}">
                <a16:creationId xmlns:a16="http://schemas.microsoft.com/office/drawing/2014/main" id="{E0F93850-09C3-4A03-8F91-0975A284A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63556"/>
          <a:stretch/>
        </p:blipFill>
        <p:spPr bwMode="auto">
          <a:xfrm>
            <a:off x="7926379" y="2679139"/>
            <a:ext cx="121762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5091DA4-79F1-3C4B-A76B-248DC620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85" y="0"/>
            <a:ext cx="7285429" cy="835537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The “I am God” attitude! </a:t>
            </a:r>
            <a:endParaRPr lang="cs-CZ" sz="3000" b="1" dirty="0"/>
          </a:p>
        </p:txBody>
      </p:sp>
    </p:spTree>
    <p:extLst>
      <p:ext uri="{BB962C8B-B14F-4D97-AF65-F5344CB8AC3E}">
        <p14:creationId xmlns:p14="http://schemas.microsoft.com/office/powerpoint/2010/main" val="363657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8046" y="0"/>
            <a:ext cx="5847908" cy="835537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A colleague’s  friendly advice </a:t>
            </a:r>
            <a:endParaRPr lang="cs-CZ" sz="3200" b="1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6CDC0D2-335C-448E-8962-DCDCCD92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76" y="1127734"/>
            <a:ext cx="7685707" cy="3482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/>
              <a:t>Puzzled by </a:t>
            </a:r>
            <a:r>
              <a:rPr lang="en-GB" sz="2400" b="1" dirty="0"/>
              <a:t>Prof. Gillett’s </a:t>
            </a:r>
            <a:r>
              <a:rPr lang="en-GB" sz="2400" dirty="0"/>
              <a:t>last comment, </a:t>
            </a:r>
            <a:r>
              <a:rPr lang="en-GB" sz="2400" b="1" dirty="0"/>
              <a:t>Ethan</a:t>
            </a:r>
            <a:r>
              <a:rPr lang="en-GB" sz="2400" dirty="0"/>
              <a:t> asked around about the procedures of internal funding application. It was then </a:t>
            </a:r>
            <a:r>
              <a:rPr lang="en-GB" sz="2400" b="1" dirty="0"/>
              <a:t>Mario</a:t>
            </a:r>
            <a:r>
              <a:rPr lang="en-GB" sz="2400" dirty="0"/>
              <a:t>, his office mate, who said:</a:t>
            </a:r>
          </a:p>
          <a:p>
            <a:pPr marL="0" indent="0" algn="ctr">
              <a:buNone/>
            </a:pPr>
            <a:r>
              <a:rPr lang="en-GB" sz="2400" dirty="0"/>
              <a:t>“</a:t>
            </a:r>
            <a:r>
              <a:rPr lang="en-GB" sz="2400" i="1" dirty="0"/>
              <a:t>That woman is evil, she has her own selection committee; unless you include one of them as collaborators, your application will not be successful at all</a:t>
            </a:r>
            <a:r>
              <a:rPr lang="cs-CZ" sz="2400" i="1" dirty="0"/>
              <a:t>.</a:t>
            </a:r>
            <a:r>
              <a:rPr lang="en-GB" sz="2400" dirty="0"/>
              <a:t>” </a:t>
            </a:r>
          </a:p>
          <a:p>
            <a:pPr marL="0" indent="0" algn="ctr">
              <a:buNone/>
            </a:pPr>
            <a:r>
              <a:rPr lang="en-GB" sz="2400" dirty="0"/>
              <a:t>But </a:t>
            </a:r>
            <a:r>
              <a:rPr lang="en-GB" sz="2400" b="1" dirty="0"/>
              <a:t>Ethan</a:t>
            </a:r>
            <a:r>
              <a:rPr lang="en-GB" sz="2400" dirty="0"/>
              <a:t> was confident about the novelty of his project proposal and said: “</a:t>
            </a:r>
            <a:r>
              <a:rPr lang="en-GB" sz="2400" i="1" dirty="0"/>
              <a:t>I trust my research idea</a:t>
            </a:r>
            <a:r>
              <a:rPr lang="en-GB" sz="2400" dirty="0"/>
              <a:t>” for which </a:t>
            </a:r>
            <a:r>
              <a:rPr lang="en-GB" sz="2400" b="1" dirty="0"/>
              <a:t>Mario</a:t>
            </a:r>
            <a:r>
              <a:rPr lang="en-GB" sz="2400" dirty="0"/>
              <a:t> said: “</a:t>
            </a:r>
            <a:r>
              <a:rPr lang="en-GB" sz="2400" i="1" dirty="0"/>
              <a:t>Good luck, but don’t say I haven’t warned you</a:t>
            </a:r>
            <a:r>
              <a:rPr lang="cs-CZ" sz="2400" i="1" dirty="0"/>
              <a:t>!</a:t>
            </a:r>
            <a:r>
              <a:rPr lang="en-GB" sz="2400" dirty="0"/>
              <a:t>”</a:t>
            </a:r>
            <a:endParaRPr lang="cs-CZ" sz="2400" dirty="0"/>
          </a:p>
        </p:txBody>
      </p:sp>
      <p:pic>
        <p:nvPicPr>
          <p:cNvPr id="5122" name="Picture 2" descr="Image result for man standing line drawing">
            <a:extLst>
              <a:ext uri="{FF2B5EF4-FFF2-40B4-BE49-F238E27FC236}">
                <a16:creationId xmlns:a16="http://schemas.microsoft.com/office/drawing/2014/main" id="{B22313A1-422A-4A34-8091-8A51DDE88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8" r="25158"/>
          <a:stretch/>
        </p:blipFill>
        <p:spPr bwMode="auto">
          <a:xfrm>
            <a:off x="0" y="701749"/>
            <a:ext cx="1322694" cy="347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0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3643" y="149846"/>
            <a:ext cx="5007589" cy="835537"/>
          </a:xfrm>
        </p:spPr>
        <p:txBody>
          <a:bodyPr>
            <a:noAutofit/>
          </a:bodyPr>
          <a:lstStyle/>
          <a:p>
            <a:pPr algn="ctr"/>
            <a:r>
              <a:rPr lang="en-GB" sz="3000" b="1" dirty="0"/>
              <a:t>The bad and unacceptable news!</a:t>
            </a:r>
            <a:endParaRPr lang="cs-CZ" sz="3000" b="1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6CDC0D2-335C-448E-8962-DCDCCD92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077" y="1323373"/>
            <a:ext cx="7920364" cy="3482999"/>
          </a:xfrm>
        </p:spPr>
        <p:txBody>
          <a:bodyPr>
            <a:normAutofit/>
          </a:bodyPr>
          <a:lstStyle/>
          <a:p>
            <a:pPr algn="just"/>
            <a:r>
              <a:rPr lang="en-GB" sz="2400" dirty="0"/>
              <a:t>Contrary to </a:t>
            </a:r>
            <a:r>
              <a:rPr lang="en-GB" sz="2400" b="1" dirty="0"/>
              <a:t>Ethan’s</a:t>
            </a:r>
            <a:r>
              <a:rPr lang="en-GB" sz="2400" dirty="0"/>
              <a:t> expectations, his research funding applications was rejected.</a:t>
            </a:r>
          </a:p>
          <a:p>
            <a:pPr algn="just"/>
            <a:r>
              <a:rPr lang="en-GB" sz="2400" dirty="0"/>
              <a:t>The reasons given:</a:t>
            </a:r>
          </a:p>
          <a:p>
            <a:pPr lvl="3" algn="just"/>
            <a:r>
              <a:rPr lang="en-GB" sz="2400" dirty="0"/>
              <a:t>Entirely new project</a:t>
            </a:r>
          </a:p>
          <a:p>
            <a:pPr lvl="3" algn="just"/>
            <a:r>
              <a:rPr lang="en-GB" sz="2400" dirty="0"/>
              <a:t>Lack of (</a:t>
            </a:r>
            <a:r>
              <a:rPr lang="en-GB" sz="2400" b="1" dirty="0"/>
              <a:t>Ethan’s</a:t>
            </a:r>
            <a:r>
              <a:rPr lang="en-GB" sz="2400" dirty="0"/>
              <a:t>) experience</a:t>
            </a:r>
          </a:p>
          <a:p>
            <a:pPr lvl="3" algn="just"/>
            <a:r>
              <a:rPr lang="en-GB" sz="2400" dirty="0"/>
              <a:t>No internal “mentors”</a:t>
            </a:r>
          </a:p>
          <a:p>
            <a:pPr marL="179388" lvl="3" indent="-179388" algn="just">
              <a:tabLst>
                <a:tab pos="179388" algn="l"/>
              </a:tabLst>
            </a:pPr>
            <a:r>
              <a:rPr lang="en-GB" sz="2400" dirty="0"/>
              <a:t>Yet, Ethan was asked to “consult” the research coordinator (</a:t>
            </a:r>
            <a:r>
              <a:rPr lang="en-GB" sz="2400" b="1" dirty="0"/>
              <a:t>Prof. Gillett</a:t>
            </a:r>
            <a:r>
              <a:rPr lang="en-GB" sz="2400" dirty="0"/>
              <a:t>) to improve the application and resubmit.</a:t>
            </a:r>
          </a:p>
          <a:p>
            <a:pPr lvl="3" algn="just"/>
            <a:endParaRPr lang="cs-CZ" sz="2400" dirty="0"/>
          </a:p>
        </p:txBody>
      </p:sp>
      <p:pic>
        <p:nvPicPr>
          <p:cNvPr id="1026" name="Picture 2" descr="Rejected">
            <a:extLst>
              <a:ext uri="{FF2B5EF4-FFF2-40B4-BE49-F238E27FC236}">
                <a16:creationId xmlns:a16="http://schemas.microsoft.com/office/drawing/2014/main" id="{3F4188DF-9A85-48F3-BDEE-685A3B5A3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3058" r="1244" b="3310"/>
          <a:stretch/>
        </p:blipFill>
        <p:spPr bwMode="auto">
          <a:xfrm rot="20160437">
            <a:off x="-60147" y="443225"/>
            <a:ext cx="2410449" cy="108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BA50AA-7274-4849-810C-0ED6037CB0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1420"/>
          <a:stretch/>
        </p:blipFill>
        <p:spPr>
          <a:xfrm>
            <a:off x="7144639" y="1732919"/>
            <a:ext cx="1781422" cy="19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908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1048" y="500921"/>
            <a:ext cx="5958482" cy="835537"/>
          </a:xfrm>
        </p:spPr>
        <p:txBody>
          <a:bodyPr>
            <a:normAutofit/>
          </a:bodyPr>
          <a:lstStyle/>
          <a:p>
            <a:pPr algn="ctr"/>
            <a:r>
              <a:rPr lang="en-GB" sz="3000" b="1" dirty="0"/>
              <a:t>Appeal to the “Kangaroo court!”</a:t>
            </a:r>
            <a:endParaRPr lang="cs-CZ" sz="3000" b="1" dirty="0"/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06CDC0D2-335C-448E-8962-DCDCCD9257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395" y="1665437"/>
            <a:ext cx="8713694" cy="3482999"/>
          </a:xfrm>
        </p:spPr>
        <p:txBody>
          <a:bodyPr>
            <a:normAutofit/>
          </a:bodyPr>
          <a:lstStyle/>
          <a:p>
            <a:pPr algn="just"/>
            <a:r>
              <a:rPr lang="en-GB" sz="2400" b="1" dirty="0"/>
              <a:t>Ethan</a:t>
            </a:r>
            <a:r>
              <a:rPr lang="en-GB" sz="2400" dirty="0"/>
              <a:t> appealed against the rejection with additional information.</a:t>
            </a:r>
          </a:p>
          <a:p>
            <a:pPr algn="just"/>
            <a:r>
              <a:rPr lang="en-GB" sz="2400" dirty="0"/>
              <a:t>He also submitted evidence against </a:t>
            </a:r>
            <a:r>
              <a:rPr lang="en-GB" sz="2400" b="1" dirty="0"/>
              <a:t>Prof. Gillett </a:t>
            </a:r>
            <a:r>
              <a:rPr lang="en-GB" sz="2400" dirty="0"/>
              <a:t>for research misconduct.</a:t>
            </a:r>
          </a:p>
          <a:p>
            <a:pPr algn="just"/>
            <a:r>
              <a:rPr lang="en-GB" sz="2400" dirty="0"/>
              <a:t>To his appal, the internal panel that handled his appeal was comprised of professors who are all internal collaborators of </a:t>
            </a:r>
            <a:r>
              <a:rPr lang="en-GB" sz="2400" b="1" dirty="0"/>
              <a:t>Prof. Gillett.</a:t>
            </a:r>
          </a:p>
          <a:p>
            <a:pPr algn="just"/>
            <a:r>
              <a:rPr lang="en-GB" sz="2400" dirty="0"/>
              <a:t>His appeal was rejected on the basis of lack of appropriate evidence</a:t>
            </a:r>
            <a:r>
              <a:rPr lang="cs-CZ" sz="2400" dirty="0"/>
              <a:t>.</a:t>
            </a:r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A4872323-F151-4D04-9A95-FE1084732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4" y="171943"/>
            <a:ext cx="2129024" cy="149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437217"/>
      </p:ext>
    </p:extLst>
  </p:cSld>
  <p:clrMapOvr>
    <a:masterClrMapping/>
  </p:clrMapOvr>
</p:sld>
</file>

<file path=ppt/theme/theme1.xml><?xml version="1.0" encoding="utf-8"?>
<a:theme xmlns:a="http://schemas.openxmlformats.org/drawingml/2006/main" name="enai">
  <a:themeElements>
    <a:clrScheme name="ENAI">
      <a:dk1>
        <a:srgbClr val="484749"/>
      </a:dk1>
      <a:lt1>
        <a:sysClr val="window" lastClr="FFFFFF"/>
      </a:lt1>
      <a:dk2>
        <a:srgbClr val="44546A"/>
      </a:dk2>
      <a:lt2>
        <a:srgbClr val="E7E6E6"/>
      </a:lt2>
      <a:accent1>
        <a:srgbClr val="009999"/>
      </a:accent1>
      <a:accent2>
        <a:srgbClr val="FFD242"/>
      </a:accent2>
      <a:accent3>
        <a:srgbClr val="EB5F9B"/>
      </a:accent3>
      <a:accent4>
        <a:srgbClr val="88868A"/>
      </a:accent4>
      <a:accent5>
        <a:srgbClr val="91C7B1"/>
      </a:accent5>
      <a:accent6>
        <a:srgbClr val="009999"/>
      </a:accent6>
      <a:hlink>
        <a:srgbClr val="009999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938</Words>
  <Application>Microsoft Macintosh PowerPoint</Application>
  <PresentationFormat>Předvádění na obrazovce (16:9)</PresentationFormat>
  <Paragraphs>109</Paragraphs>
  <Slides>18</Slides>
  <Notes>16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Arial</vt:lpstr>
      <vt:lpstr>Calibri</vt:lpstr>
      <vt:lpstr>enai</vt:lpstr>
      <vt:lpstr>Collaborate or Else! An Institutionalised Integrity Issue</vt:lpstr>
      <vt:lpstr>About this document</vt:lpstr>
      <vt:lpstr>Basic information</vt:lpstr>
      <vt:lpstr>Ethan, an enthusiastic young academic</vt:lpstr>
      <vt:lpstr>The future is bright! </vt:lpstr>
      <vt:lpstr>The “I am God” attitude! </vt:lpstr>
      <vt:lpstr>A colleague’s  friendly advice </vt:lpstr>
      <vt:lpstr>The bad and unacceptable news!</vt:lpstr>
      <vt:lpstr>Appeal to the “Kangaroo court!”</vt:lpstr>
      <vt:lpstr>The aftermath – Ethan’s future!</vt:lpstr>
      <vt:lpstr>Questions for Discussion</vt:lpstr>
      <vt:lpstr>Message of the story</vt:lpstr>
      <vt:lpstr>Didactic/instructor’s notes</vt:lpstr>
      <vt:lpstr>Didactic/instructor’s notes</vt:lpstr>
      <vt:lpstr>Anchor to the real case</vt:lpstr>
      <vt:lpstr>Acknowledgement &amp; references</vt:lpstr>
      <vt:lpstr>Author &amp; contact information</vt:lpstr>
      <vt:lpstr>License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O2B: Template for real life examples</dc:title>
  <dc:creator>Shiva Sivasubramaniam</dc:creator>
  <cp:lastModifiedBy>Dita Dlabolová</cp:lastModifiedBy>
  <cp:revision>30</cp:revision>
  <dcterms:created xsi:type="dcterms:W3CDTF">2018-12-27T08:30:39Z</dcterms:created>
  <dcterms:modified xsi:type="dcterms:W3CDTF">2019-07-12T13:08:06Z</dcterms:modified>
</cp:coreProperties>
</file>