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5" r:id="rId2"/>
  </p:sldMasterIdLst>
  <p:notesMasterIdLst>
    <p:notesMasterId r:id="rId22"/>
  </p:notesMasterIdLst>
  <p:handoutMasterIdLst>
    <p:handoutMasterId r:id="rId23"/>
  </p:handoutMasterIdLst>
  <p:sldIdLst>
    <p:sldId id="344" r:id="rId3"/>
    <p:sldId id="378" r:id="rId4"/>
    <p:sldId id="329" r:id="rId5"/>
    <p:sldId id="364" r:id="rId6"/>
    <p:sldId id="371" r:id="rId7"/>
    <p:sldId id="345" r:id="rId8"/>
    <p:sldId id="372" r:id="rId9"/>
    <p:sldId id="373" r:id="rId10"/>
    <p:sldId id="374" r:id="rId11"/>
    <p:sldId id="375" r:id="rId12"/>
    <p:sldId id="376" r:id="rId13"/>
    <p:sldId id="377" r:id="rId14"/>
    <p:sldId id="346" r:id="rId15"/>
    <p:sldId id="381" r:id="rId16"/>
    <p:sldId id="380" r:id="rId17"/>
    <p:sldId id="379" r:id="rId18"/>
    <p:sldId id="310" r:id="rId19"/>
    <p:sldId id="359" r:id="rId20"/>
    <p:sldId id="360" r:id="rId2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example" id="{8009B8BC-B268-4F0C-AAE0-586D8923A8C0}">
          <p14:sldIdLst>
            <p14:sldId id="344"/>
            <p14:sldId id="378"/>
            <p14:sldId id="329"/>
            <p14:sldId id="364"/>
            <p14:sldId id="371"/>
            <p14:sldId id="345"/>
            <p14:sldId id="372"/>
            <p14:sldId id="373"/>
            <p14:sldId id="374"/>
            <p14:sldId id="375"/>
            <p14:sldId id="376"/>
            <p14:sldId id="377"/>
            <p14:sldId id="346"/>
            <p14:sldId id="381"/>
            <p14:sldId id="380"/>
            <p14:sldId id="379"/>
            <p14:sldId id="310"/>
            <p14:sldId id="359"/>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7" autoAdjust="0"/>
    <p:restoredTop sz="85432" autoAdjust="0"/>
  </p:normalViewPr>
  <p:slideViewPr>
    <p:cSldViewPr snapToGrid="0">
      <p:cViewPr varScale="1">
        <p:scale>
          <a:sx n="62" d="100"/>
          <a:sy n="62" d="100"/>
        </p:scale>
        <p:origin x="78" y="264"/>
      </p:cViewPr>
      <p:guideLst>
        <p:guide orient="horz" pos="2160"/>
        <p:guide pos="2880"/>
        <p:guide pos="3840"/>
        <p:guide orient="horz" pos="1620"/>
        <p:guide pos="2160"/>
      </p:guideLst>
    </p:cSldViewPr>
  </p:slideViewPr>
  <p:notesTextViewPr>
    <p:cViewPr>
      <p:scale>
        <a:sx n="1" d="1"/>
        <a:sy n="1" d="1"/>
      </p:scale>
      <p:origin x="0" y="0"/>
    </p:cViewPr>
  </p:notesText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ADD55-9F02-405E-A7BB-63D644AF579E}" type="datetimeFigureOut">
              <a:rPr lang="en-US" smtClean="0"/>
              <a:t>6/14/2019</a:t>
            </a:fld>
            <a:endParaRPr lang="en-US"/>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B6026-6BEF-47AC-8BC8-AB876234F044}" type="slidenum">
              <a:rPr lang="en-US" smtClean="0"/>
              <a:t>‹N›</a:t>
            </a:fld>
            <a:endParaRPr lang="en-US"/>
          </a:p>
        </p:txBody>
      </p:sp>
    </p:spTree>
    <p:extLst>
      <p:ext uri="{BB962C8B-B14F-4D97-AF65-F5344CB8AC3E}">
        <p14:creationId xmlns:p14="http://schemas.microsoft.com/office/powerpoint/2010/main" val="3213724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14. 6. 2019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‹N›</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Please</a:t>
            </a:r>
            <a:r>
              <a:rPr lang="cs-CZ" dirty="0"/>
              <a:t> </a:t>
            </a:r>
            <a:r>
              <a:rPr lang="cs-CZ" baseline="0" dirty="0" err="1"/>
              <a:t>give</a:t>
            </a:r>
            <a:r>
              <a:rPr lang="cs-CZ" baseline="0" dirty="0"/>
              <a:t> a </a:t>
            </a:r>
            <a:r>
              <a:rPr lang="cs-CZ" baseline="0" dirty="0" err="1"/>
              <a:t>name</a:t>
            </a:r>
            <a:r>
              <a:rPr lang="cs-CZ" baseline="0" dirty="0"/>
              <a:t> to </a:t>
            </a:r>
            <a:r>
              <a:rPr lang="cs-CZ" baseline="0" dirty="0" err="1"/>
              <a:t>your</a:t>
            </a:r>
            <a:r>
              <a:rPr lang="cs-CZ" baseline="0" dirty="0"/>
              <a:t> story </a:t>
            </a:r>
            <a:r>
              <a:rPr lang="cs-CZ" baseline="0" dirty="0">
                <a:sym typeface="Wingdings" panose="05000000000000000000" pitchFamily="2" charset="2"/>
              </a:rPr>
              <a: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11</a:t>
            </a:fld>
            <a:endParaRPr lang="cs-CZ" dirty="0"/>
          </a:p>
        </p:txBody>
      </p:sp>
    </p:spTree>
    <p:extLst>
      <p:ext uri="{BB962C8B-B14F-4D97-AF65-F5344CB8AC3E}">
        <p14:creationId xmlns:p14="http://schemas.microsoft.com/office/powerpoint/2010/main" val="150178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12</a:t>
            </a:fld>
            <a:endParaRPr lang="cs-CZ" dirty="0"/>
          </a:p>
        </p:txBody>
      </p:sp>
    </p:spTree>
    <p:extLst>
      <p:ext uri="{BB962C8B-B14F-4D97-AF65-F5344CB8AC3E}">
        <p14:creationId xmlns:p14="http://schemas.microsoft.com/office/powerpoint/2010/main" val="86978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13</a:t>
            </a:fld>
            <a:endParaRPr lang="cs-CZ" dirty="0"/>
          </a:p>
        </p:txBody>
      </p:sp>
    </p:spTree>
    <p:extLst>
      <p:ext uri="{BB962C8B-B14F-4D97-AF65-F5344CB8AC3E}">
        <p14:creationId xmlns:p14="http://schemas.microsoft.com/office/powerpoint/2010/main" val="349144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14</a:t>
            </a:fld>
            <a:endParaRPr lang="cs-CZ" dirty="0"/>
          </a:p>
        </p:txBody>
      </p:sp>
    </p:spTree>
    <p:extLst>
      <p:ext uri="{BB962C8B-B14F-4D97-AF65-F5344CB8AC3E}">
        <p14:creationId xmlns:p14="http://schemas.microsoft.com/office/powerpoint/2010/main" val="62068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Obligatory</a:t>
            </a:r>
            <a:r>
              <a:rPr lang="cs-CZ" baseline="0" dirty="0"/>
              <a:t> part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17</a:t>
            </a:fld>
            <a:endParaRPr lang="cs-CZ" dirty="0"/>
          </a:p>
        </p:txBody>
      </p:sp>
    </p:spTree>
    <p:extLst>
      <p:ext uri="{BB962C8B-B14F-4D97-AF65-F5344CB8AC3E}">
        <p14:creationId xmlns:p14="http://schemas.microsoft.com/office/powerpoint/2010/main" val="121910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19</a:t>
            </a:fld>
            <a:endParaRPr lang="cs-CZ" dirty="0"/>
          </a:p>
        </p:txBody>
      </p:sp>
    </p:spTree>
    <p:extLst>
      <p:ext uri="{BB962C8B-B14F-4D97-AF65-F5344CB8AC3E}">
        <p14:creationId xmlns:p14="http://schemas.microsoft.com/office/powerpoint/2010/main" val="2470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228335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4</a:t>
            </a:fld>
            <a:endParaRPr lang="cs-CZ" dirty="0"/>
          </a:p>
        </p:txBody>
      </p:sp>
    </p:spTree>
    <p:extLst>
      <p:ext uri="{BB962C8B-B14F-4D97-AF65-F5344CB8AC3E}">
        <p14:creationId xmlns:p14="http://schemas.microsoft.com/office/powerpoint/2010/main" val="101132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5</a:t>
            </a:fld>
            <a:endParaRPr lang="cs-CZ" dirty="0"/>
          </a:p>
        </p:txBody>
      </p:sp>
    </p:spTree>
    <p:extLst>
      <p:ext uri="{BB962C8B-B14F-4D97-AF65-F5344CB8AC3E}">
        <p14:creationId xmlns:p14="http://schemas.microsoft.com/office/powerpoint/2010/main" val="384758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6</a:t>
            </a:fld>
            <a:endParaRPr lang="cs-CZ" dirty="0"/>
          </a:p>
        </p:txBody>
      </p:sp>
    </p:spTree>
    <p:extLst>
      <p:ext uri="{BB962C8B-B14F-4D97-AF65-F5344CB8AC3E}">
        <p14:creationId xmlns:p14="http://schemas.microsoft.com/office/powerpoint/2010/main" val="105702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7</a:t>
            </a:fld>
            <a:endParaRPr lang="cs-CZ" dirty="0"/>
          </a:p>
        </p:txBody>
      </p:sp>
    </p:spTree>
    <p:extLst>
      <p:ext uri="{BB962C8B-B14F-4D97-AF65-F5344CB8AC3E}">
        <p14:creationId xmlns:p14="http://schemas.microsoft.com/office/powerpoint/2010/main" val="18976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8</a:t>
            </a:fld>
            <a:endParaRPr lang="cs-CZ" dirty="0"/>
          </a:p>
        </p:txBody>
      </p:sp>
    </p:spTree>
    <p:extLst>
      <p:ext uri="{BB962C8B-B14F-4D97-AF65-F5344CB8AC3E}">
        <p14:creationId xmlns:p14="http://schemas.microsoft.com/office/powerpoint/2010/main" val="136035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9</a:t>
            </a:fld>
            <a:endParaRPr lang="cs-CZ" dirty="0"/>
          </a:p>
        </p:txBody>
      </p:sp>
    </p:spTree>
    <p:extLst>
      <p:ext uri="{BB962C8B-B14F-4D97-AF65-F5344CB8AC3E}">
        <p14:creationId xmlns:p14="http://schemas.microsoft.com/office/powerpoint/2010/main" val="276068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10</a:t>
            </a:fld>
            <a:endParaRPr lang="cs-CZ" dirty="0"/>
          </a:p>
        </p:txBody>
      </p:sp>
    </p:spTree>
    <p:extLst>
      <p:ext uri="{BB962C8B-B14F-4D97-AF65-F5344CB8AC3E}">
        <p14:creationId xmlns:p14="http://schemas.microsoft.com/office/powerpoint/2010/main" val="230225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3762631" y="2926214"/>
            <a:ext cx="5072449" cy="847606"/>
          </a:xfrm>
        </p:spPr>
        <p:txBody>
          <a:bodyPr/>
          <a:lstStyle>
            <a:lvl1pPr marL="0" indent="0" algn="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14. 6. 2019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243452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p:nvPr userDrawn="1"/>
        </p:nvSpPr>
        <p:spPr>
          <a:xfrm>
            <a:off x="0" y="0"/>
            <a:ext cx="9144000" cy="513641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995686"/>
            <a:ext cx="9144000" cy="576064"/>
          </a:xfrm>
          <a:prstGeom prst="rect">
            <a:avLst/>
          </a:prstGeom>
        </p:spPr>
        <p:txBody>
          <a:bodyPr anchor="ctr"/>
          <a:lstStyle>
            <a:lvl1pPr marL="0" indent="0" algn="ctr">
              <a:buNone/>
              <a:defRPr sz="3600" b="0" cap="none" baseline="0">
                <a:solidFill>
                  <a:schemeClr val="accent1"/>
                </a:solidFill>
                <a:latin typeface="+mn-lt"/>
                <a:cs typeface="Arial" pitchFamily="34" charset="0"/>
              </a:defRPr>
            </a:lvl1pPr>
          </a:lstStyle>
          <a:p>
            <a:pPr lvl="0"/>
            <a:r>
              <a:rPr lang="en-US" altLang="ko-KR" dirty="0"/>
              <a:t>Question?</a:t>
            </a:r>
          </a:p>
        </p:txBody>
      </p:sp>
      <p:sp>
        <p:nvSpPr>
          <p:cNvPr id="11" name="Text Placeholder 9"/>
          <p:cNvSpPr>
            <a:spLocks noGrp="1"/>
          </p:cNvSpPr>
          <p:nvPr>
            <p:ph type="body" sz="quarter" idx="11" hasCustomPrompt="1"/>
          </p:nvPr>
        </p:nvSpPr>
        <p:spPr>
          <a:xfrm>
            <a:off x="0" y="2571750"/>
            <a:ext cx="9144000" cy="288032"/>
          </a:xfrm>
          <a:prstGeom prst="rect">
            <a:avLst/>
          </a:prstGeom>
        </p:spPr>
        <p:txBody>
          <a:bodyPr anchor="ctr">
            <a:noAutofit/>
          </a:bodyPr>
          <a:lstStyle>
            <a:lvl1pPr marL="0" indent="0" algn="ctr">
              <a:buNone/>
              <a:defRPr sz="20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1473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cap="none" baseline="0">
                <a:solidFill>
                  <a:schemeClr val="bg1"/>
                </a:solidFill>
                <a:latin typeface="+mn-lt"/>
                <a:cs typeface="Arial" pitchFamily="34" charset="0"/>
              </a:defRPr>
            </a:lvl1pPr>
          </a:lstStyle>
          <a:p>
            <a:pPr lvl="0"/>
            <a:r>
              <a:rPr lang="cs-CZ" altLang="ko-KR" dirty="0" err="1"/>
              <a:t>Section</a:t>
            </a:r>
            <a:r>
              <a:rPr lang="cs-CZ" altLang="ko-KR" dirty="0"/>
              <a:t> </a:t>
            </a:r>
            <a:r>
              <a:rPr lang="cs-CZ" altLang="ko-KR" dirty="0" err="1"/>
              <a:t>Break</a:t>
            </a:r>
            <a:endParaRPr lang="en-US" altLang="ko-KR" dirty="0"/>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noAutofit/>
          </a:bodyPr>
          <a:lstStyle>
            <a:lvl1pPr marL="0" indent="0" algn="l">
              <a:buNone/>
              <a:defRPr sz="2000" b="0" baseline="0">
                <a:solidFill>
                  <a:schemeClr val="bg1"/>
                </a:solidFill>
                <a:latin typeface="+mn-lt"/>
                <a:cs typeface="Arial" pitchFamily="34" charset="0"/>
              </a:defRPr>
            </a:lvl1pPr>
          </a:lstStyle>
          <a:p>
            <a:pPr lvl="0"/>
            <a:r>
              <a:rPr lang="en-US" altLang="ko-KR" dirty="0"/>
              <a:t>Insert the title of your subtitle Here</a:t>
            </a:r>
          </a:p>
        </p:txBody>
      </p:sp>
      <p:pic>
        <p:nvPicPr>
          <p:cNvPr id="4098"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727710" y="727710"/>
            <a:ext cx="5143500"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7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14. 6. 2019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14. 6. 2019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27915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42642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21053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14. 6. 2019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6/14/2019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‹N›</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6/14/2019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‹N›</a:t>
            </a:fld>
            <a:endParaRPr lang="cs-CZ" dirty="0"/>
          </a:p>
        </p:txBody>
      </p:sp>
    </p:spTree>
    <p:extLst>
      <p:ext uri="{BB962C8B-B14F-4D97-AF65-F5344CB8AC3E}">
        <p14:creationId xmlns:p14="http://schemas.microsoft.com/office/powerpoint/2010/main" val="4009614475"/>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0" r:id="rId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uscoban09@gmail.com" TargetMode="External"/><Relationship Id="rId2" Type="http://schemas.openxmlformats.org/officeDocument/2006/relationships/hyperlink" Target="mailto:salimrazi@gmail.com)" TargetMode="External"/><Relationship Id="rId1" Type="http://schemas.openxmlformats.org/officeDocument/2006/relationships/slideLayout" Target="../slideLayouts/slideLayout2.xml"/><Relationship Id="rId4" Type="http://schemas.openxmlformats.org/officeDocument/2006/relationships/hyperlink" Target="mailto:mustafa.coban@btu.edu.t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http://www.academicintegrity.eu/wp/all-materials/?key-words%5b%5d=real-life-examp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pPr algn="ctr"/>
            <a:br>
              <a:rPr lang="en-US" dirty="0"/>
            </a:br>
            <a:r>
              <a:rPr lang="tr-TR" dirty="0"/>
              <a:t>Never </a:t>
            </a:r>
            <a:r>
              <a:rPr lang="cs-CZ" dirty="0" err="1"/>
              <a:t>cheat</a:t>
            </a:r>
            <a:br>
              <a:rPr lang="tr-TR" dirty="0"/>
            </a:br>
            <a:r>
              <a:rPr lang="tr-TR" dirty="0" err="1"/>
              <a:t>for</a:t>
            </a:r>
            <a:r>
              <a:rPr lang="tr-TR" dirty="0"/>
              <a:t> the sake of perfectionism</a:t>
            </a:r>
            <a:endParaRPr lang="en-US" dirty="0"/>
          </a:p>
        </p:txBody>
      </p:sp>
      <p:sp>
        <p:nvSpPr>
          <p:cNvPr id="2" name="Podnadpis 1"/>
          <p:cNvSpPr>
            <a:spLocks noGrp="1"/>
          </p:cNvSpPr>
          <p:nvPr>
            <p:ph type="subTitle" idx="1"/>
          </p:nvPr>
        </p:nvSpPr>
        <p:spPr/>
        <p:txBody>
          <a:bodyPr/>
          <a:lstStyle/>
          <a:p>
            <a:r>
              <a:rPr lang="cs-CZ" dirty="0"/>
              <a:t>Real-</a:t>
            </a:r>
            <a:r>
              <a:rPr lang="cs-CZ" dirty="0" err="1"/>
              <a:t>life</a:t>
            </a:r>
            <a:r>
              <a:rPr lang="cs-CZ" dirty="0"/>
              <a:t> </a:t>
            </a:r>
            <a:r>
              <a:rPr lang="cs-CZ" dirty="0" err="1"/>
              <a:t>example</a:t>
            </a:r>
            <a:r>
              <a:rPr lang="cs-CZ" dirty="0"/>
              <a:t> o2-b-14-en</a:t>
            </a:r>
          </a:p>
        </p:txBody>
      </p:sp>
    </p:spTree>
    <p:extLst>
      <p:ext uri="{BB962C8B-B14F-4D97-AF65-F5344CB8AC3E}">
        <p14:creationId xmlns:p14="http://schemas.microsoft.com/office/powerpoint/2010/main" val="420406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250066"/>
            <a:ext cx="4485791" cy="3382658"/>
          </a:xfrm>
        </p:spPr>
        <p:txBody>
          <a:bodyPr>
            <a:normAutofit/>
          </a:bodyPr>
          <a:lstStyle/>
          <a:p>
            <a:pPr algn="just">
              <a:buFont typeface="Wingdings" panose="05000000000000000000" pitchFamily="2" charset="2"/>
              <a:buChar char="§"/>
            </a:pPr>
            <a:endParaRPr lang="tr-TR" sz="1800" dirty="0"/>
          </a:p>
          <a:p>
            <a:pPr algn="just">
              <a:buFont typeface="Wingdings" panose="05000000000000000000" pitchFamily="2" charset="2"/>
              <a:buChar char="§"/>
            </a:pPr>
            <a:endParaRPr lang="tr-TR" sz="1800" dirty="0"/>
          </a:p>
          <a:p>
            <a:pPr algn="just">
              <a:buFont typeface="Wingdings" panose="05000000000000000000" pitchFamily="2" charset="2"/>
              <a:buChar char="§"/>
            </a:pPr>
            <a:r>
              <a:rPr lang="en-US" sz="1800" dirty="0"/>
              <a:t>Four months had passed since Jane contacted Dr. Wolf. There was not any news from him. Jane started to be worried about the thesis. She tried to reach him many times but Dr. Wolf did not respond to any of her emails and calls. </a:t>
            </a:r>
            <a:endParaRPr lang="tr-TR" sz="1800" dirty="0"/>
          </a:p>
          <a:p>
            <a:pPr marL="0" indent="0" algn="just">
              <a:buNone/>
            </a:pPr>
            <a:endParaRPr lang="en-US" sz="1800" dirty="0"/>
          </a:p>
        </p:txBody>
      </p:sp>
      <p:sp>
        <p:nvSpPr>
          <p:cNvPr id="4" name="Nadpis 1"/>
          <p:cNvSpPr>
            <a:spLocks noGrp="1"/>
          </p:cNvSpPr>
          <p:nvPr>
            <p:ph type="title"/>
          </p:nvPr>
        </p:nvSpPr>
        <p:spPr>
          <a:xfrm>
            <a:off x="628650" y="273845"/>
            <a:ext cx="6915150" cy="835537"/>
          </a:xfrm>
        </p:spPr>
        <p:txBody>
          <a:bodyPr/>
          <a:lstStyle/>
          <a:p>
            <a:r>
              <a:rPr lang="cs-CZ" dirty="0" err="1"/>
              <a:t>The</a:t>
            </a:r>
            <a:r>
              <a:rPr lang="cs-CZ" dirty="0"/>
              <a:t> story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981" y="2013250"/>
            <a:ext cx="2784070" cy="1856290"/>
          </a:xfrm>
          <a:prstGeom prst="rect">
            <a:avLst/>
          </a:prstGeom>
        </p:spPr>
      </p:pic>
      <p:sp>
        <p:nvSpPr>
          <p:cNvPr id="5" name="TextBox 4"/>
          <p:cNvSpPr txBox="1"/>
          <p:nvPr/>
        </p:nvSpPr>
        <p:spPr>
          <a:xfrm>
            <a:off x="6016874" y="4016837"/>
            <a:ext cx="2662177" cy="400110"/>
          </a:xfrm>
          <a:prstGeom prst="rect">
            <a:avLst/>
          </a:prstGeom>
          <a:noFill/>
        </p:spPr>
        <p:txBody>
          <a:bodyPr wrap="square" rtlCol="0">
            <a:spAutoFit/>
          </a:bodyPr>
          <a:lstStyle/>
          <a:p>
            <a:r>
              <a:rPr lang="tr-TR" sz="1000" dirty="0"/>
              <a:t>Source: https://www.pexels.com/photo/white-apple-iphone-on-wooden-table-48605/</a:t>
            </a:r>
          </a:p>
        </p:txBody>
      </p:sp>
    </p:spTree>
    <p:extLst>
      <p:ext uri="{BB962C8B-B14F-4D97-AF65-F5344CB8AC3E}">
        <p14:creationId xmlns:p14="http://schemas.microsoft.com/office/powerpoint/2010/main" val="211295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250066"/>
            <a:ext cx="3819364" cy="3382658"/>
          </a:xfrm>
        </p:spPr>
        <p:txBody>
          <a:bodyPr>
            <a:normAutofit/>
          </a:bodyPr>
          <a:lstStyle/>
          <a:p>
            <a:pPr marL="0" indent="0" algn="just">
              <a:buNone/>
            </a:pPr>
            <a:endParaRPr lang="tr-TR" sz="1800" dirty="0"/>
          </a:p>
          <a:p>
            <a:pPr algn="just">
              <a:buFont typeface="Wingdings" panose="05000000000000000000" pitchFamily="2" charset="2"/>
              <a:buChar char="§"/>
            </a:pPr>
            <a:r>
              <a:rPr lang="en-US" sz="1800" dirty="0"/>
              <a:t>When Dr. Wolf saw Jane in his office waiting for him, he was shocked. </a:t>
            </a:r>
            <a:endParaRPr lang="tr-TR" sz="1800" dirty="0"/>
          </a:p>
          <a:p>
            <a:pPr algn="just">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Jane said that she would tell everything about Dr. Wolf in a WhatsApp group created by the faculty members and graduate students from Peacock and Robin Hood Universities. </a:t>
            </a:r>
            <a:endParaRPr lang="en-US" sz="1800" dirty="0"/>
          </a:p>
        </p:txBody>
      </p:sp>
      <p:sp>
        <p:nvSpPr>
          <p:cNvPr id="4" name="Nadpis 1"/>
          <p:cNvSpPr>
            <a:spLocks noGrp="1"/>
          </p:cNvSpPr>
          <p:nvPr>
            <p:ph type="title"/>
          </p:nvPr>
        </p:nvSpPr>
        <p:spPr>
          <a:xfrm>
            <a:off x="628650" y="273845"/>
            <a:ext cx="6915150" cy="835537"/>
          </a:xfrm>
        </p:spPr>
        <p:txBody>
          <a:bodyPr/>
          <a:lstStyle/>
          <a:p>
            <a:r>
              <a:rPr lang="cs-CZ" dirty="0" err="1"/>
              <a:t>The</a:t>
            </a:r>
            <a:r>
              <a:rPr lang="cs-CZ" dirty="0"/>
              <a:t> story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608" y="1556445"/>
            <a:ext cx="3622876" cy="2417586"/>
          </a:xfrm>
          <a:prstGeom prst="rect">
            <a:avLst/>
          </a:prstGeom>
        </p:spPr>
      </p:pic>
      <p:sp>
        <p:nvSpPr>
          <p:cNvPr id="5" name="TextBox 4"/>
          <p:cNvSpPr txBox="1"/>
          <p:nvPr/>
        </p:nvSpPr>
        <p:spPr>
          <a:xfrm>
            <a:off x="5301255" y="4107399"/>
            <a:ext cx="3541853" cy="400110"/>
          </a:xfrm>
          <a:prstGeom prst="rect">
            <a:avLst/>
          </a:prstGeom>
          <a:noFill/>
        </p:spPr>
        <p:txBody>
          <a:bodyPr wrap="square" rtlCol="0">
            <a:spAutoFit/>
          </a:bodyPr>
          <a:lstStyle/>
          <a:p>
            <a:r>
              <a:rPr lang="tr-TR" sz="1000" dirty="0"/>
              <a:t>Source: https://www.pexels.com/photo/city-weather-thunderstorm-electricity-67102/</a:t>
            </a:r>
          </a:p>
        </p:txBody>
      </p:sp>
    </p:spTree>
    <p:extLst>
      <p:ext uri="{BB962C8B-B14F-4D97-AF65-F5344CB8AC3E}">
        <p14:creationId xmlns:p14="http://schemas.microsoft.com/office/powerpoint/2010/main" val="179217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250066"/>
            <a:ext cx="4423797" cy="3382658"/>
          </a:xfrm>
        </p:spPr>
        <p:txBody>
          <a:bodyPr>
            <a:norm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Jane disclosed everything about the complicity in the contract cheating.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All academia in the country heard the scandal. Finally, Dr. Wolf lost his position and reputation.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latin typeface="Calibri" panose="020F0502020204030204" pitchFamily="34" charset="0"/>
                <a:ea typeface="Calibri" panose="020F0502020204030204" pitchFamily="34" charset="0"/>
                <a:cs typeface="Times New Roman" panose="02020603050405020304" pitchFamily="18" charset="0"/>
              </a:rPr>
              <a:t>At the same time, Dr. Wolf</a:t>
            </a:r>
            <a:r>
              <a:rPr lang="en-US" sz="1800" dirty="0">
                <a:latin typeface="Calibri" panose="020F0502020204030204" pitchFamily="34" charset="0"/>
                <a:ea typeface="Calibri" panose="020F0502020204030204" pitchFamily="34" charset="0"/>
                <a:cs typeface="Times New Roman" panose="02020603050405020304" pitchFamily="18" charset="0"/>
              </a:rPr>
              <a:t> was</a:t>
            </a:r>
            <a:r>
              <a:rPr lang="tr-TR"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arrested for bribery and fraud. Jane was dismissed from the graduate program.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1800" dirty="0"/>
          </a:p>
        </p:txBody>
      </p:sp>
      <p:sp>
        <p:nvSpPr>
          <p:cNvPr id="4" name="Nadpis 1"/>
          <p:cNvSpPr>
            <a:spLocks noGrp="1"/>
          </p:cNvSpPr>
          <p:nvPr>
            <p:ph type="title"/>
          </p:nvPr>
        </p:nvSpPr>
        <p:spPr>
          <a:xfrm>
            <a:off x="628650" y="273845"/>
            <a:ext cx="6915150" cy="835537"/>
          </a:xfrm>
        </p:spPr>
        <p:txBody>
          <a:bodyPr/>
          <a:lstStyle/>
          <a:p>
            <a:r>
              <a:rPr lang="cs-CZ" dirty="0" err="1"/>
              <a:t>The</a:t>
            </a:r>
            <a:r>
              <a:rPr lang="cs-CZ" dirty="0"/>
              <a:t> story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121" y="1484282"/>
            <a:ext cx="3722282" cy="2481323"/>
          </a:xfrm>
          <a:prstGeom prst="rect">
            <a:avLst/>
          </a:prstGeom>
        </p:spPr>
      </p:pic>
      <p:sp>
        <p:nvSpPr>
          <p:cNvPr id="8" name="TextBox 7"/>
          <p:cNvSpPr txBox="1"/>
          <p:nvPr/>
        </p:nvSpPr>
        <p:spPr>
          <a:xfrm>
            <a:off x="5387240" y="4232614"/>
            <a:ext cx="3629685" cy="400110"/>
          </a:xfrm>
          <a:prstGeom prst="rect">
            <a:avLst/>
          </a:prstGeom>
          <a:noFill/>
        </p:spPr>
        <p:txBody>
          <a:bodyPr wrap="square" rtlCol="0">
            <a:spAutoFit/>
          </a:bodyPr>
          <a:lstStyle/>
          <a:p>
            <a:r>
              <a:rPr lang="tr-TR" sz="1000" dirty="0"/>
              <a:t>Source: https://www.pexels.com/photo/silhouette-of-a-man-in-window-143580/</a:t>
            </a:r>
          </a:p>
        </p:txBody>
      </p:sp>
    </p:spTree>
    <p:extLst>
      <p:ext uri="{BB962C8B-B14F-4D97-AF65-F5344CB8AC3E}">
        <p14:creationId xmlns:p14="http://schemas.microsoft.com/office/powerpoint/2010/main" val="114473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Discussion</a:t>
            </a:r>
            <a:endParaRPr lang="cs-CZ" dirty="0"/>
          </a:p>
        </p:txBody>
      </p:sp>
      <p:sp>
        <p:nvSpPr>
          <p:cNvPr id="3" name="Zástupný symbol pro obsah 2"/>
          <p:cNvSpPr>
            <a:spLocks noGrp="1"/>
          </p:cNvSpPr>
          <p:nvPr>
            <p:ph idx="1"/>
          </p:nvPr>
        </p:nvSpPr>
        <p:spPr/>
        <p:txBody>
          <a:bodyPr/>
          <a:lstStyle/>
          <a:p>
            <a:r>
              <a:rPr lang="tr-TR" dirty="0"/>
              <a:t>D</a:t>
            </a:r>
            <a:r>
              <a:rPr lang="en-GB" dirty="0"/>
              <a:t>o you think </a:t>
            </a:r>
            <a:r>
              <a:rPr lang="tr-TR" dirty="0"/>
              <a:t>that Jane Forest also should have been judged in the court</a:t>
            </a:r>
            <a:r>
              <a:rPr lang="en-GB" dirty="0"/>
              <a:t>?</a:t>
            </a:r>
            <a:endParaRPr lang="tr-TR" dirty="0"/>
          </a:p>
          <a:p>
            <a:r>
              <a:rPr lang="tr-TR" dirty="0"/>
              <a:t>Do you think that thesis advisors should be trained in fighting against academic dishonesty on a regular basis? If so, how?  </a:t>
            </a:r>
            <a:endParaRPr lang="en-GB" dirty="0"/>
          </a:p>
          <a:p>
            <a:pPr marL="0" indent="0">
              <a:buNone/>
            </a:pPr>
            <a:endParaRPr lang="cs-CZ" dirty="0"/>
          </a:p>
        </p:txBody>
      </p:sp>
    </p:spTree>
    <p:extLst>
      <p:ext uri="{BB962C8B-B14F-4D97-AF65-F5344CB8AC3E}">
        <p14:creationId xmlns:p14="http://schemas.microsoft.com/office/powerpoint/2010/main" val="413073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Discussion</a:t>
            </a:r>
            <a:endParaRPr lang="cs-CZ" dirty="0"/>
          </a:p>
        </p:txBody>
      </p:sp>
      <p:sp>
        <p:nvSpPr>
          <p:cNvPr id="3" name="Zástupný symbol pro obsah 2"/>
          <p:cNvSpPr>
            <a:spLocks noGrp="1"/>
          </p:cNvSpPr>
          <p:nvPr>
            <p:ph idx="1"/>
          </p:nvPr>
        </p:nvSpPr>
        <p:spPr/>
        <p:txBody>
          <a:bodyPr/>
          <a:lstStyle/>
          <a:p>
            <a:r>
              <a:rPr lang="en-GB" dirty="0"/>
              <a:t>What could have been done to prevent the </a:t>
            </a:r>
            <a:r>
              <a:rPr lang="tr-TR" dirty="0"/>
              <a:t>contract cheating in academia</a:t>
            </a:r>
            <a:r>
              <a:rPr lang="en-GB" dirty="0"/>
              <a:t>?</a:t>
            </a:r>
          </a:p>
          <a:p>
            <a:r>
              <a:rPr lang="en-GB" dirty="0"/>
              <a:t>What w</a:t>
            </a:r>
            <a:r>
              <a:rPr lang="tr-TR" dirty="0"/>
              <a:t>ould</a:t>
            </a:r>
            <a:r>
              <a:rPr lang="en-GB" dirty="0"/>
              <a:t> you </a:t>
            </a:r>
            <a:r>
              <a:rPr lang="tr-TR" dirty="0"/>
              <a:t>have </a:t>
            </a:r>
            <a:r>
              <a:rPr lang="en-GB" dirty="0"/>
              <a:t>do</a:t>
            </a:r>
            <a:r>
              <a:rPr lang="tr-TR" dirty="0"/>
              <a:t>ne differently</a:t>
            </a:r>
            <a:r>
              <a:rPr lang="en-GB" dirty="0"/>
              <a:t> if you were </a:t>
            </a:r>
            <a:r>
              <a:rPr lang="tr-TR" dirty="0"/>
              <a:t>Jane Forest</a:t>
            </a:r>
            <a:r>
              <a:rPr lang="en-GB" dirty="0"/>
              <a:t>?</a:t>
            </a:r>
          </a:p>
          <a:p>
            <a:pPr marL="0" indent="0">
              <a:buNone/>
            </a:pPr>
            <a:endParaRPr lang="cs-CZ" dirty="0"/>
          </a:p>
        </p:txBody>
      </p:sp>
    </p:spTree>
    <p:extLst>
      <p:ext uri="{BB962C8B-B14F-4D97-AF65-F5344CB8AC3E}">
        <p14:creationId xmlns:p14="http://schemas.microsoft.com/office/powerpoint/2010/main" val="215633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cs-CZ" dirty="0" err="1"/>
              <a:t>Fact</a:t>
            </a:r>
            <a:r>
              <a:rPr lang="cs-CZ" dirty="0"/>
              <a:t> </a:t>
            </a:r>
            <a:r>
              <a:rPr lang="cs-CZ" dirty="0" err="1"/>
              <a:t>or</a:t>
            </a:r>
            <a:r>
              <a:rPr lang="cs-CZ" dirty="0"/>
              <a:t> fiction?</a:t>
            </a:r>
          </a:p>
        </p:txBody>
      </p:sp>
      <p:sp>
        <p:nvSpPr>
          <p:cNvPr id="3" name="Zástupný symbol pro text 2"/>
          <p:cNvSpPr>
            <a:spLocks noGrp="1"/>
          </p:cNvSpPr>
          <p:nvPr>
            <p:ph type="body" sz="quarter" idx="11"/>
          </p:nvPr>
        </p:nvSpPr>
        <p:spPr/>
        <p:txBody>
          <a:bodyPr anchor="t"/>
          <a:lstStyle/>
          <a:p>
            <a:r>
              <a:rPr lang="cs-CZ" dirty="0"/>
              <a:t>Do </a:t>
            </a:r>
            <a:r>
              <a:rPr lang="cs-CZ" dirty="0" err="1"/>
              <a:t>you</a:t>
            </a:r>
            <a:r>
              <a:rPr lang="cs-CZ" dirty="0"/>
              <a:t> </a:t>
            </a:r>
            <a:r>
              <a:rPr lang="cs-CZ" dirty="0" err="1"/>
              <a:t>think</a:t>
            </a:r>
            <a:r>
              <a:rPr lang="cs-CZ" dirty="0"/>
              <a:t> </a:t>
            </a:r>
            <a:r>
              <a:rPr lang="cs-CZ" dirty="0" err="1"/>
              <a:t>that</a:t>
            </a:r>
            <a:r>
              <a:rPr lang="cs-CZ" dirty="0"/>
              <a:t> </a:t>
            </a:r>
            <a:r>
              <a:rPr lang="cs-CZ" dirty="0" err="1"/>
              <a:t>the</a:t>
            </a:r>
            <a:r>
              <a:rPr lang="cs-CZ" dirty="0"/>
              <a:t> story </a:t>
            </a:r>
            <a:r>
              <a:rPr lang="cs-CZ" dirty="0" err="1"/>
              <a:t>is</a:t>
            </a:r>
            <a:r>
              <a:rPr lang="cs-CZ" dirty="0"/>
              <a:t> </a:t>
            </a:r>
            <a:r>
              <a:rPr lang="cs-CZ" dirty="0" err="1"/>
              <a:t>based</a:t>
            </a:r>
            <a:r>
              <a:rPr lang="cs-CZ" dirty="0"/>
              <a:t> on a </a:t>
            </a:r>
            <a:r>
              <a:rPr lang="cs-CZ" dirty="0" err="1"/>
              <a:t>real</a:t>
            </a:r>
            <a:r>
              <a:rPr lang="cs-CZ" dirty="0"/>
              <a:t> case?</a:t>
            </a:r>
          </a:p>
        </p:txBody>
      </p:sp>
    </p:spTree>
    <p:extLst>
      <p:ext uri="{BB962C8B-B14F-4D97-AF65-F5344CB8AC3E}">
        <p14:creationId xmlns:p14="http://schemas.microsoft.com/office/powerpoint/2010/main" val="225924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Fact</a:t>
            </a:r>
            <a:r>
              <a:rPr lang="cs-CZ" dirty="0"/>
              <a:t>!</a:t>
            </a:r>
          </a:p>
        </p:txBody>
      </p:sp>
      <p:sp>
        <p:nvSpPr>
          <p:cNvPr id="3" name="Zástupný symbol pro obsah 2"/>
          <p:cNvSpPr>
            <a:spLocks noGrp="1"/>
          </p:cNvSpPr>
          <p:nvPr>
            <p:ph idx="1"/>
          </p:nvPr>
        </p:nvSpPr>
        <p:spPr/>
        <p:txBody>
          <a:bodyPr/>
          <a:lstStyle/>
          <a:p>
            <a:r>
              <a:rPr lang="cs-CZ" dirty="0" err="1"/>
              <a:t>The</a:t>
            </a:r>
            <a:r>
              <a:rPr lang="cs-CZ" dirty="0"/>
              <a:t> </a:t>
            </a:r>
            <a:r>
              <a:rPr lang="cs-CZ" dirty="0" err="1"/>
              <a:t>whole</a:t>
            </a:r>
            <a:r>
              <a:rPr lang="cs-CZ" dirty="0"/>
              <a:t> </a:t>
            </a:r>
            <a:r>
              <a:rPr lang="cs-CZ" dirty="0" err="1"/>
              <a:t>example</a:t>
            </a:r>
            <a:r>
              <a:rPr lang="cs-CZ" dirty="0"/>
              <a:t> </a:t>
            </a:r>
            <a:r>
              <a:rPr lang="cs-CZ" dirty="0" err="1"/>
              <a:t>is</a:t>
            </a:r>
            <a:r>
              <a:rPr lang="cs-CZ" dirty="0"/>
              <a:t> </a:t>
            </a:r>
            <a:r>
              <a:rPr lang="cs-CZ" dirty="0" err="1"/>
              <a:t>based</a:t>
            </a:r>
            <a:r>
              <a:rPr lang="cs-CZ" dirty="0"/>
              <a:t> on a </a:t>
            </a:r>
            <a:r>
              <a:rPr lang="cs-CZ" dirty="0" err="1"/>
              <a:t>real</a:t>
            </a:r>
            <a:r>
              <a:rPr lang="cs-CZ" dirty="0"/>
              <a:t> story </a:t>
            </a:r>
            <a:r>
              <a:rPr lang="cs-CZ" dirty="0" err="1"/>
              <a:t>which</a:t>
            </a:r>
            <a:r>
              <a:rPr lang="cs-CZ" dirty="0"/>
              <a:t> </a:t>
            </a:r>
            <a:r>
              <a:rPr lang="cs-CZ" dirty="0" err="1"/>
              <a:t>happened</a:t>
            </a:r>
            <a:r>
              <a:rPr lang="cs-CZ"/>
              <a:t> in </a:t>
            </a:r>
            <a:r>
              <a:rPr lang="cs-CZ" dirty="0"/>
              <a:t>2018.</a:t>
            </a:r>
          </a:p>
        </p:txBody>
      </p:sp>
    </p:spTree>
    <p:extLst>
      <p:ext uri="{BB962C8B-B14F-4D97-AF65-F5344CB8AC3E}">
        <p14:creationId xmlns:p14="http://schemas.microsoft.com/office/powerpoint/2010/main" val="384803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Acknowledgement </a:t>
            </a:r>
            <a:r>
              <a:rPr lang="cs-CZ" dirty="0"/>
              <a:t>&amp; </a:t>
            </a:r>
            <a:r>
              <a:rPr lang="cs-CZ" dirty="0" err="1"/>
              <a:t>References</a:t>
            </a:r>
            <a:endParaRPr lang="en-US" dirty="0"/>
          </a:p>
        </p:txBody>
      </p:sp>
      <p:sp>
        <p:nvSpPr>
          <p:cNvPr id="3" name="Zástupný symbol pro obsah 2"/>
          <p:cNvSpPr>
            <a:spLocks noGrp="1"/>
          </p:cNvSpPr>
          <p:nvPr>
            <p:ph idx="1"/>
          </p:nvPr>
        </p:nvSpPr>
        <p:spPr/>
        <p:txBody>
          <a:bodyPr>
            <a:normAutofit/>
          </a:bodyPr>
          <a:lstStyle/>
          <a:p>
            <a:pPr lvl="0"/>
            <a:r>
              <a:rPr lang="en-GB" dirty="0">
                <a:solidFill>
                  <a:srgbClr val="484749"/>
                </a:solidFill>
              </a:rPr>
              <a:t>All photos used are just illustrative, they are downloaded from an online photo-bank and the </a:t>
            </a:r>
            <a:r>
              <a:rPr lang="tr-TR" dirty="0">
                <a:solidFill>
                  <a:srgbClr val="484749"/>
                </a:solidFill>
              </a:rPr>
              <a:t>characters</a:t>
            </a:r>
            <a:r>
              <a:rPr lang="en-GB" dirty="0">
                <a:solidFill>
                  <a:srgbClr val="484749"/>
                </a:solidFill>
              </a:rPr>
              <a:t> depicted have no connection with the presented story.</a:t>
            </a:r>
          </a:p>
          <a:p>
            <a:pPr lvl="0"/>
            <a:r>
              <a:rPr lang="en-GB" dirty="0">
                <a:solidFill>
                  <a:srgbClr val="484749"/>
                </a:solidFill>
              </a:rPr>
              <a:t>Author: </a:t>
            </a:r>
            <a:r>
              <a:rPr lang="en-GB" dirty="0" err="1">
                <a:solidFill>
                  <a:srgbClr val="484749"/>
                </a:solidFill>
              </a:rPr>
              <a:t>Pexels</a:t>
            </a:r>
            <a:endParaRPr lang="en-GB" dirty="0">
              <a:solidFill>
                <a:srgbClr val="484749"/>
              </a:solidFill>
            </a:endParaRPr>
          </a:p>
          <a:p>
            <a:pPr lvl="0"/>
            <a:r>
              <a:rPr lang="en-GB" dirty="0">
                <a:solidFill>
                  <a:srgbClr val="484749"/>
                </a:solidFill>
              </a:rPr>
              <a:t>Licenced under https://www.pexels.com/photo-license/</a:t>
            </a:r>
          </a:p>
          <a:p>
            <a:pPr lvl="0"/>
            <a:r>
              <a:rPr lang="en-GB" dirty="0">
                <a:solidFill>
                  <a:srgbClr val="484749"/>
                </a:solidFill>
              </a:rPr>
              <a:t>Source: https://www.pexels.com</a:t>
            </a:r>
          </a:p>
          <a:p>
            <a:endParaRPr lang="en-US" dirty="0"/>
          </a:p>
        </p:txBody>
      </p:sp>
    </p:spTree>
    <p:extLst>
      <p:ext uri="{BB962C8B-B14F-4D97-AF65-F5344CB8AC3E}">
        <p14:creationId xmlns:p14="http://schemas.microsoft.com/office/powerpoint/2010/main" val="189041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Author</a:t>
            </a:r>
            <a:r>
              <a:rPr lang="cs-CZ" dirty="0"/>
              <a:t> &amp; </a:t>
            </a:r>
            <a:r>
              <a:rPr lang="en-US" dirty="0"/>
              <a:t>contact </a:t>
            </a:r>
            <a:r>
              <a:rPr lang="cs-CZ" dirty="0" err="1"/>
              <a:t>information</a:t>
            </a:r>
            <a:endParaRPr lang="en-US" dirty="0"/>
          </a:p>
        </p:txBody>
      </p:sp>
      <p:sp>
        <p:nvSpPr>
          <p:cNvPr id="3" name="Zástupný symbol pro obsah 2"/>
          <p:cNvSpPr>
            <a:spLocks noGrp="1"/>
          </p:cNvSpPr>
          <p:nvPr>
            <p:ph idx="1"/>
          </p:nvPr>
        </p:nvSpPr>
        <p:spPr/>
        <p:txBody>
          <a:bodyPr/>
          <a:lstStyle/>
          <a:p>
            <a:r>
              <a:rPr lang="en-GB" dirty="0"/>
              <a:t>Salim Razı (</a:t>
            </a:r>
            <a:r>
              <a:rPr lang="en-GB" dirty="0">
                <a:hlinkClick r:id="rId2"/>
              </a:rPr>
              <a:t>salimrazi@gmail.com, salimrazi@comu.edu.tr</a:t>
            </a:r>
            <a:r>
              <a:rPr lang="en-GB" dirty="0"/>
              <a:t>)</a:t>
            </a:r>
          </a:p>
          <a:p>
            <a:r>
              <a:rPr lang="en-GB" dirty="0"/>
              <a:t>Mustafa Çoban (</a:t>
            </a:r>
            <a:r>
              <a:rPr lang="en-GB" dirty="0">
                <a:hlinkClick r:id="rId3"/>
              </a:rPr>
              <a:t>muscoban09@gmail.com</a:t>
            </a:r>
            <a:r>
              <a:rPr lang="tr-TR" dirty="0"/>
              <a:t>, </a:t>
            </a:r>
            <a:r>
              <a:rPr lang="tr-TR" dirty="0">
                <a:hlinkClick r:id="rId4"/>
              </a:rPr>
              <a:t>mustafa.coban@btu.edu.tr</a:t>
            </a:r>
            <a:r>
              <a:rPr lang="en-GB" dirty="0"/>
              <a:t>)</a:t>
            </a:r>
          </a:p>
          <a:p>
            <a:endParaRPr lang="en-GB" dirty="0"/>
          </a:p>
          <a:p>
            <a:r>
              <a:rPr lang="en-GB" dirty="0"/>
              <a:t>201</a:t>
            </a:r>
            <a:r>
              <a:rPr lang="tr-TR" dirty="0"/>
              <a:t>9</a:t>
            </a:r>
            <a:endParaRPr lang="en-GB" dirty="0"/>
          </a:p>
          <a:p>
            <a:pPr marL="0" indent="0">
              <a:buNone/>
            </a:pPr>
            <a:endParaRPr lang="en-US" dirty="0"/>
          </a:p>
        </p:txBody>
      </p:sp>
    </p:spTree>
    <p:extLst>
      <p:ext uri="{BB962C8B-B14F-4D97-AF65-F5344CB8AC3E}">
        <p14:creationId xmlns:p14="http://schemas.microsoft.com/office/powerpoint/2010/main" val="227186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endParaRPr lang="cs-CZ" sz="2400" dirty="0"/>
          </a:p>
          <a:p>
            <a:pPr marL="0" indent="0" algn="ctr">
              <a:buNone/>
            </a:pPr>
            <a:endParaRPr lang="cs-CZ" sz="2400" dirty="0"/>
          </a:p>
          <a:p>
            <a:pPr marL="0" indent="0" algn="ctr">
              <a:buNone/>
            </a:pPr>
            <a:r>
              <a:rPr lang="cs-CZ" sz="2400" dirty="0"/>
              <a:t>Title of the work: </a:t>
            </a:r>
            <a:r>
              <a:rPr lang="tr-TR" i="1" dirty="0"/>
              <a:t>Never plagiarize for the sake of perfectionism</a:t>
            </a:r>
            <a:r>
              <a:rPr lang="cs-CZ" i="1" dirty="0"/>
              <a:t> </a:t>
            </a:r>
            <a:endParaRPr lang="cs-CZ" sz="2400" dirty="0"/>
          </a:p>
          <a:p>
            <a:pPr marL="0" indent="0" algn="ctr">
              <a:buNone/>
            </a:pPr>
            <a:r>
              <a:rPr lang="cs-CZ" sz="2400" dirty="0"/>
              <a:t>Attribute work to name: </a:t>
            </a:r>
            <a:r>
              <a:rPr lang="tr-TR" i="1" dirty="0"/>
              <a:t>Salim Razı and Mustafa Çoban</a:t>
            </a:r>
            <a:endParaRPr lang="cs-CZ" sz="2400" dirty="0"/>
          </a:p>
          <a:p>
            <a:pPr marL="0" indent="0" algn="ctr">
              <a:buNone/>
            </a:pPr>
            <a:r>
              <a:rPr lang="cs-CZ" sz="2400" dirty="0" err="1"/>
              <a:t>Licensed</a:t>
            </a:r>
            <a:r>
              <a:rPr lang="cs-CZ" sz="2400" dirty="0"/>
              <a:t> </a:t>
            </a:r>
            <a:r>
              <a:rPr lang="cs-CZ" sz="2400" dirty="0" err="1"/>
              <a:t>under</a:t>
            </a:r>
            <a:r>
              <a:rPr lang="cs-CZ" sz="2400" dirty="0"/>
              <a:t>: </a:t>
            </a:r>
            <a:r>
              <a:rPr lang="en-US" dirty="0">
                <a:hlinkClick r:id="rId3"/>
              </a:rPr>
              <a:t>Creative Commons Attribution-</a:t>
            </a:r>
            <a:r>
              <a:rPr lang="en-US" dirty="0" err="1">
                <a:hlinkClick r:id="rId3"/>
              </a:rPr>
              <a:t>ShareAlike</a:t>
            </a:r>
            <a:r>
              <a:rPr lang="en-US" dirty="0">
                <a:hlinkClick r:id="rId3"/>
              </a:rPr>
              <a:t> 4.0 International License</a:t>
            </a:r>
            <a:endParaRPr lang="en-US" dirty="0"/>
          </a:p>
          <a:p>
            <a:pPr marL="0" indent="0" algn="ctr">
              <a:buNone/>
            </a:pPr>
            <a:endParaRPr lang="cs-CZ"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tr-TR" i="1" dirty="0"/>
              <a:t>Never plagiarize for the sake of perfectionism</a:t>
            </a:r>
            <a:r>
              <a:rPr lang="cs-CZ" sz="2400" i="1" dirty="0"/>
              <a:t> </a:t>
            </a:r>
            <a:r>
              <a:rPr lang="en-US" sz="2400" dirty="0"/>
              <a:t>by </a:t>
            </a:r>
            <a:r>
              <a:rPr lang="tr-TR" i="1" dirty="0"/>
              <a:t>Salim Razı and Mustafa Çoban</a:t>
            </a:r>
            <a:r>
              <a:rPr lang="en-US" sz="2400" i="1" dirty="0"/>
              <a:t> </a:t>
            </a:r>
            <a:r>
              <a:rPr lang="en-US" sz="2400" dirty="0"/>
              <a:t>is licensed under a </a:t>
            </a:r>
            <a:r>
              <a:rPr lang="en-US" dirty="0">
                <a:hlinkClick r:id="rId3"/>
              </a:rPr>
              <a:t>Creative Commons Attribution-</a:t>
            </a:r>
            <a:r>
              <a:rPr lang="en-US" dirty="0" err="1">
                <a:hlinkClick r:id="rId3"/>
              </a:rPr>
              <a:t>ShareAlike</a:t>
            </a:r>
            <a:r>
              <a:rPr lang="en-US" dirty="0">
                <a:hlinkClick r:id="rId3"/>
              </a:rPr>
              <a:t> 4.0 International License</a:t>
            </a:r>
            <a:r>
              <a:rPr lang="en-US" sz="2400" dirty="0"/>
              <a:t>.</a:t>
            </a:r>
            <a:endParaRPr lang="cs-CZ" sz="2400" dirty="0"/>
          </a:p>
        </p:txBody>
      </p:sp>
      <p:pic>
        <p:nvPicPr>
          <p:cNvPr id="1030" name="Picture 6" descr="https://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398" y="1177798"/>
            <a:ext cx="1814386" cy="6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32721-E116-D144-8DD0-8490169A269D}"/>
              </a:ext>
            </a:extLst>
          </p:cNvPr>
          <p:cNvSpPr>
            <a:spLocks noGrp="1"/>
          </p:cNvSpPr>
          <p:nvPr>
            <p:ph type="title"/>
          </p:nvPr>
        </p:nvSpPr>
        <p:spPr/>
        <p:txBody>
          <a:bodyPr/>
          <a:lstStyle/>
          <a:p>
            <a:r>
              <a:rPr lang="cs-CZ" dirty="0" err="1"/>
              <a:t>About</a:t>
            </a:r>
            <a:r>
              <a:rPr lang="cs-CZ" dirty="0"/>
              <a:t> </a:t>
            </a:r>
            <a:r>
              <a:rPr lang="cs-CZ" dirty="0" err="1"/>
              <a:t>this</a:t>
            </a:r>
            <a:r>
              <a:rPr lang="cs-CZ" dirty="0"/>
              <a:t> </a:t>
            </a:r>
            <a:r>
              <a:rPr lang="cs-CZ" dirty="0" err="1"/>
              <a:t>document</a:t>
            </a:r>
            <a:endParaRPr lang="cs-CZ" dirty="0"/>
          </a:p>
        </p:txBody>
      </p:sp>
      <p:sp>
        <p:nvSpPr>
          <p:cNvPr id="3" name="Zástupný obsah 2">
            <a:extLst>
              <a:ext uri="{FF2B5EF4-FFF2-40B4-BE49-F238E27FC236}">
                <a16:creationId xmlns:a16="http://schemas.microsoft.com/office/drawing/2014/main" id="{2F124659-B4C4-2C40-BC2A-4B5B047D7EA9}"/>
              </a:ext>
            </a:extLst>
          </p:cNvPr>
          <p:cNvSpPr>
            <a:spLocks noGrp="1"/>
          </p:cNvSpPr>
          <p:nvPr>
            <p:ph idx="1"/>
          </p:nvPr>
        </p:nvSpPr>
        <p:spPr/>
        <p:txBody>
          <a:bodyPr>
            <a:normAutofit/>
          </a:bodyPr>
          <a:lstStyle/>
          <a:p>
            <a:pPr marL="0" indent="0">
              <a:buNone/>
            </a:pPr>
            <a:r>
              <a:rPr lang="cs-CZ" dirty="0" err="1"/>
              <a:t>This</a:t>
            </a:r>
            <a:r>
              <a:rPr lang="cs-CZ" dirty="0"/>
              <a:t> </a:t>
            </a:r>
            <a:r>
              <a:rPr lang="cs-CZ" dirty="0" err="1"/>
              <a:t>document</a:t>
            </a:r>
            <a:r>
              <a:rPr lang="cs-CZ" dirty="0"/>
              <a:t> </a:t>
            </a:r>
            <a:r>
              <a:rPr lang="cs-CZ" dirty="0" err="1"/>
              <a:t>is</a:t>
            </a:r>
            <a:r>
              <a:rPr lang="cs-CZ" dirty="0"/>
              <a:t> a </a:t>
            </a:r>
            <a:r>
              <a:rPr lang="cs-CZ" dirty="0" err="1"/>
              <a:t>real-life</a:t>
            </a:r>
            <a:r>
              <a:rPr lang="cs-CZ" dirty="0"/>
              <a:t> </a:t>
            </a:r>
            <a:r>
              <a:rPr lang="cs-CZ" dirty="0" err="1"/>
              <a:t>example</a:t>
            </a:r>
            <a:r>
              <a:rPr lang="cs-CZ" dirty="0"/>
              <a:t> </a:t>
            </a:r>
            <a:r>
              <a:rPr lang="cs-CZ" dirty="0" err="1"/>
              <a:t>illustrating</a:t>
            </a:r>
            <a:r>
              <a:rPr lang="cs-CZ" dirty="0"/>
              <a:t> </a:t>
            </a:r>
            <a:r>
              <a:rPr lang="cs-CZ" dirty="0" err="1"/>
              <a:t>importance</a:t>
            </a:r>
            <a:r>
              <a:rPr lang="cs-CZ" dirty="0"/>
              <a:t> </a:t>
            </a:r>
            <a:r>
              <a:rPr lang="cs-CZ" dirty="0" err="1"/>
              <a:t>of</a:t>
            </a:r>
            <a:r>
              <a:rPr lang="cs-CZ" dirty="0"/>
              <a:t> </a:t>
            </a:r>
            <a:r>
              <a:rPr lang="cs-CZ" dirty="0" err="1"/>
              <a:t>the</a:t>
            </a:r>
            <a:r>
              <a:rPr lang="cs-CZ" dirty="0"/>
              <a:t> </a:t>
            </a:r>
            <a:r>
              <a:rPr lang="cs-CZ" dirty="0" err="1"/>
              <a:t>values</a:t>
            </a:r>
            <a:r>
              <a:rPr lang="cs-CZ" dirty="0"/>
              <a:t> </a:t>
            </a:r>
            <a:r>
              <a:rPr lang="cs-CZ" dirty="0" err="1"/>
              <a:t>of</a:t>
            </a:r>
            <a:r>
              <a:rPr lang="cs-CZ" dirty="0"/>
              <a:t> </a:t>
            </a:r>
            <a:r>
              <a:rPr lang="cs-CZ" dirty="0" err="1"/>
              <a:t>academic</a:t>
            </a:r>
            <a:r>
              <a:rPr lang="cs-CZ" dirty="0"/>
              <a:t> integrity in </a:t>
            </a:r>
            <a:r>
              <a:rPr lang="cs-CZ" dirty="0" err="1"/>
              <a:t>professional</a:t>
            </a:r>
            <a:r>
              <a:rPr lang="cs-CZ" dirty="0"/>
              <a:t> </a:t>
            </a:r>
            <a:r>
              <a:rPr lang="cs-CZ" dirty="0" err="1"/>
              <a:t>life</a:t>
            </a:r>
            <a:r>
              <a:rPr lang="cs-CZ" dirty="0"/>
              <a:t>.</a:t>
            </a:r>
          </a:p>
          <a:p>
            <a:pPr marL="0" indent="0">
              <a:buNone/>
            </a:pPr>
            <a:r>
              <a:rPr lang="cs-CZ" dirty="0" err="1"/>
              <a:t>It</a:t>
            </a:r>
            <a:r>
              <a:rPr lang="cs-CZ" dirty="0"/>
              <a:t> </a:t>
            </a:r>
            <a:r>
              <a:rPr lang="cs-CZ" dirty="0" err="1"/>
              <a:t>was</a:t>
            </a:r>
            <a:r>
              <a:rPr lang="cs-CZ" dirty="0"/>
              <a:t> </a:t>
            </a:r>
            <a:r>
              <a:rPr lang="cs-CZ" dirty="0" err="1"/>
              <a:t>created</a:t>
            </a:r>
            <a:r>
              <a:rPr lang="cs-CZ" dirty="0"/>
              <a:t> as a part </a:t>
            </a:r>
            <a:r>
              <a:rPr lang="cs-CZ" dirty="0" err="1"/>
              <a:t>of</a:t>
            </a:r>
            <a:r>
              <a:rPr lang="cs-CZ" dirty="0"/>
              <a:t> </a:t>
            </a:r>
            <a:r>
              <a:rPr lang="en-US" i="1" dirty="0"/>
              <a:t>Toolkit for cross-sector cooperation in terms of academic integrity</a:t>
            </a:r>
            <a:r>
              <a:rPr lang="en-US" dirty="0"/>
              <a:t> within Erasmus+ project.</a:t>
            </a:r>
          </a:p>
          <a:p>
            <a:pPr marL="0" indent="0">
              <a:buNone/>
            </a:pPr>
            <a:r>
              <a:rPr lang="en-US" dirty="0"/>
              <a:t>It is a ready-to-use case study accompanied with didactic notes and discussion questions and/or other tasks for the audience. </a:t>
            </a:r>
          </a:p>
          <a:p>
            <a:pPr marL="0" indent="0">
              <a:buNone/>
            </a:pPr>
            <a:r>
              <a:rPr lang="en-US" dirty="0"/>
              <a:t>Find more case studies in </a:t>
            </a:r>
            <a:r>
              <a:rPr lang="en-US" dirty="0">
                <a:hlinkClick r:id="rId2"/>
              </a:rPr>
              <a:t>ENAI database of educational materials</a:t>
            </a:r>
            <a:r>
              <a:rPr lang="en-US" dirty="0"/>
              <a:t>.</a:t>
            </a:r>
            <a:endParaRPr lang="cs-CZ" dirty="0"/>
          </a:p>
        </p:txBody>
      </p:sp>
    </p:spTree>
    <p:extLst>
      <p:ext uri="{BB962C8B-B14F-4D97-AF65-F5344CB8AC3E}">
        <p14:creationId xmlns:p14="http://schemas.microsoft.com/office/powerpoint/2010/main" val="351121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Basic information</a:t>
            </a:r>
          </a:p>
        </p:txBody>
      </p:sp>
      <p:sp>
        <p:nvSpPr>
          <p:cNvPr id="3" name="Zástupný symbol pro obsah 2"/>
          <p:cNvSpPr>
            <a:spLocks noGrp="1"/>
          </p:cNvSpPr>
          <p:nvPr>
            <p:ph idx="1"/>
          </p:nvPr>
        </p:nvSpPr>
        <p:spPr>
          <a:xfrm>
            <a:off x="628650" y="1255794"/>
            <a:ext cx="7886700" cy="3376929"/>
          </a:xfrm>
        </p:spPr>
        <p:txBody>
          <a:bodyPr/>
          <a:lstStyle/>
          <a:p>
            <a:r>
              <a:rPr lang="en-GB" b="1" dirty="0"/>
              <a:t>Target audience</a:t>
            </a:r>
            <a:r>
              <a:rPr lang="en-GB" dirty="0"/>
              <a:t>: Graduate Students</a:t>
            </a:r>
            <a:r>
              <a:rPr lang="tr-TR" dirty="0"/>
              <a:t> </a:t>
            </a:r>
            <a:endParaRPr lang="en-GB" dirty="0"/>
          </a:p>
          <a:p>
            <a:r>
              <a:rPr lang="en-GB" b="1" dirty="0"/>
              <a:t>Summary</a:t>
            </a:r>
            <a:r>
              <a:rPr lang="en-GB" dirty="0"/>
              <a:t>: The</a:t>
            </a:r>
            <a:r>
              <a:rPr lang="tr-TR" dirty="0"/>
              <a:t> results of contract cheating</a:t>
            </a:r>
            <a:endParaRPr lang="en-GB" dirty="0"/>
          </a:p>
          <a:p>
            <a:r>
              <a:rPr lang="en-GB" b="1" dirty="0"/>
              <a:t>Objective</a:t>
            </a:r>
            <a:r>
              <a:rPr lang="en-GB" dirty="0"/>
              <a:t>: To help students consider the consequences of </a:t>
            </a:r>
            <a:r>
              <a:rPr lang="tr-TR" dirty="0"/>
              <a:t>contract cheating</a:t>
            </a:r>
            <a:r>
              <a:rPr lang="en-GB" dirty="0"/>
              <a:t> </a:t>
            </a:r>
            <a:r>
              <a:rPr lang="tr-TR" dirty="0"/>
              <a:t>in graduate studies. </a:t>
            </a:r>
            <a:endParaRPr lang="en-GB" dirty="0"/>
          </a:p>
          <a:p>
            <a:r>
              <a:rPr lang="en-GB" b="1" dirty="0"/>
              <a:t>Length: </a:t>
            </a:r>
            <a:r>
              <a:rPr lang="en-GB" dirty="0"/>
              <a:t>30 minutes</a:t>
            </a:r>
          </a:p>
        </p:txBody>
      </p:sp>
      <p:pic>
        <p:nvPicPr>
          <p:cNvPr id="4" name="Picture 5" descr="C:\Data\Dropbox\ENAI\O2\ikonky\targetGroups\student.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624" y="1109382"/>
            <a:ext cx="1068387" cy="67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5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Learning</a:t>
            </a:r>
            <a:r>
              <a:rPr lang="cs-CZ" dirty="0"/>
              <a:t> </a:t>
            </a:r>
            <a:r>
              <a:rPr lang="cs-CZ" dirty="0" err="1"/>
              <a:t>Outcome</a:t>
            </a:r>
            <a:endParaRPr lang="en-US" dirty="0"/>
          </a:p>
        </p:txBody>
      </p:sp>
      <p:sp>
        <p:nvSpPr>
          <p:cNvPr id="3" name="Zástupný symbol pro obsah 2"/>
          <p:cNvSpPr>
            <a:spLocks noGrp="1"/>
          </p:cNvSpPr>
          <p:nvPr>
            <p:ph idx="1"/>
          </p:nvPr>
        </p:nvSpPr>
        <p:spPr/>
        <p:txBody>
          <a:bodyPr/>
          <a:lstStyle/>
          <a:p>
            <a:endParaRPr lang="tr-TR" dirty="0"/>
          </a:p>
          <a:p>
            <a:r>
              <a:rPr lang="tr-TR" dirty="0"/>
              <a:t>The learners will be able to understand the legal results and sanctions stemming from contract cheating. </a:t>
            </a:r>
          </a:p>
          <a:p>
            <a:pPr marL="0" indent="0">
              <a:buNone/>
            </a:pPr>
            <a:endParaRPr lang="tr-TR" dirty="0"/>
          </a:p>
          <a:p>
            <a:r>
              <a:rPr lang="tr-TR" dirty="0"/>
              <a:t>The learners will be able to notice the importance of getting professional assistance when they have faced with a problem such as pyschological barriers and writer’s block.</a:t>
            </a:r>
          </a:p>
        </p:txBody>
      </p:sp>
    </p:spTree>
    <p:extLst>
      <p:ext uri="{BB962C8B-B14F-4D97-AF65-F5344CB8AC3E}">
        <p14:creationId xmlns:p14="http://schemas.microsoft.com/office/powerpoint/2010/main" val="387592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8260" y="1324969"/>
            <a:ext cx="6350884" cy="3247031"/>
          </a:xfrm>
        </p:spPr>
        <p:txBody>
          <a:bodyPr>
            <a:normAutofit/>
          </a:bodyPr>
          <a:lstStyle/>
          <a:p>
            <a:pPr marL="0" indent="0" algn="just">
              <a:buNone/>
            </a:pPr>
            <a:endParaRPr lang="tr-TR" sz="1800" dirty="0"/>
          </a:p>
          <a:p>
            <a:pPr algn="just">
              <a:buFont typeface="Wingdings" panose="05000000000000000000" pitchFamily="2" charset="2"/>
              <a:buChar char="§"/>
            </a:pPr>
            <a:r>
              <a:rPr lang="en-US" sz="1800" dirty="0"/>
              <a:t>Jane Forest was a graduate student at Robin Hood University. She was so highly ambitious for her academic career that she ranked among the best graduate students in the department. Her success was being appreciated by the faculty members. </a:t>
            </a:r>
            <a:endParaRPr lang="tr-TR" sz="1800" dirty="0"/>
          </a:p>
          <a:p>
            <a:pPr algn="just">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However, she could not show similar progress while writing the thesis because she was a perfectionist. In fact, she was not satisfied with anything that she wrote unless it was completely perfect</a:t>
            </a:r>
            <a:r>
              <a:rPr lang="tr-TR" sz="1800" dirty="0">
                <a:latin typeface="Calibri" panose="020F0502020204030204" pitchFamily="34" charset="0"/>
                <a:ea typeface="Calibri" panose="020F0502020204030204" pitchFamily="34" charset="0"/>
                <a:cs typeface="Times New Roman" panose="02020603050405020304" pitchFamily="18" charset="0"/>
              </a:rPr>
              <a:t>.</a:t>
            </a:r>
          </a:p>
          <a:p>
            <a:pPr algn="just">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Everything was going badly!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743" y="1324969"/>
            <a:ext cx="2442257" cy="2941695"/>
          </a:xfrm>
          <a:prstGeom prst="rect">
            <a:avLst/>
          </a:prstGeom>
        </p:spPr>
      </p:pic>
      <p:sp>
        <p:nvSpPr>
          <p:cNvPr id="5" name="Nadpis 1"/>
          <p:cNvSpPr>
            <a:spLocks noGrp="1"/>
          </p:cNvSpPr>
          <p:nvPr>
            <p:ph type="title"/>
          </p:nvPr>
        </p:nvSpPr>
        <p:spPr>
          <a:xfrm>
            <a:off x="515797" y="343293"/>
            <a:ext cx="6915150" cy="835537"/>
          </a:xfrm>
        </p:spPr>
        <p:txBody>
          <a:bodyPr/>
          <a:lstStyle/>
          <a:p>
            <a:r>
              <a:rPr lang="cs-CZ" dirty="0" err="1"/>
              <a:t>The</a:t>
            </a:r>
            <a:r>
              <a:rPr lang="cs-CZ" dirty="0"/>
              <a:t> story</a:t>
            </a:r>
          </a:p>
        </p:txBody>
      </p:sp>
      <p:sp>
        <p:nvSpPr>
          <p:cNvPr id="2" name="TextBox 1"/>
          <p:cNvSpPr txBox="1"/>
          <p:nvPr/>
        </p:nvSpPr>
        <p:spPr>
          <a:xfrm>
            <a:off x="6701743" y="4266664"/>
            <a:ext cx="2442257" cy="553998"/>
          </a:xfrm>
          <a:prstGeom prst="rect">
            <a:avLst/>
          </a:prstGeom>
          <a:noFill/>
        </p:spPr>
        <p:txBody>
          <a:bodyPr wrap="square" rtlCol="0">
            <a:spAutoFit/>
          </a:bodyPr>
          <a:lstStyle/>
          <a:p>
            <a:r>
              <a:rPr lang="tr-TR" sz="1000" dirty="0"/>
              <a:t>Source: https://www.pexels.com/photo/wood-flowers-flower-detail-84505/</a:t>
            </a:r>
          </a:p>
        </p:txBody>
      </p:sp>
    </p:spTree>
    <p:extLst>
      <p:ext uri="{BB962C8B-B14F-4D97-AF65-F5344CB8AC3E}">
        <p14:creationId xmlns:p14="http://schemas.microsoft.com/office/powerpoint/2010/main" val="23793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story</a:t>
            </a:r>
          </a:p>
        </p:txBody>
      </p:sp>
      <p:sp>
        <p:nvSpPr>
          <p:cNvPr id="3" name="Zástupný symbol pro obsah 2"/>
          <p:cNvSpPr>
            <a:spLocks noGrp="1"/>
          </p:cNvSpPr>
          <p:nvPr>
            <p:ph idx="1"/>
          </p:nvPr>
        </p:nvSpPr>
        <p:spPr>
          <a:xfrm>
            <a:off x="628649" y="1149724"/>
            <a:ext cx="4128545" cy="3482999"/>
          </a:xfrm>
        </p:spPr>
        <p:txBody>
          <a:bodyPr>
            <a:normAutofit/>
          </a:bodyPr>
          <a:lstStyle/>
          <a:p>
            <a:pPr>
              <a:buFont typeface="Wingdings" panose="05000000000000000000" pitchFamily="2" charset="2"/>
              <a:buChar char="§"/>
            </a:pPr>
            <a:endParaRPr lang="tr-TR" dirty="0"/>
          </a:p>
          <a:p>
            <a:pPr>
              <a:buFont typeface="Wingdings" panose="05000000000000000000" pitchFamily="2" charset="2"/>
              <a:buChar char="§"/>
            </a:pPr>
            <a:endParaRPr lang="tr-TR" dirty="0"/>
          </a:p>
          <a:p>
            <a:pPr>
              <a:buFont typeface="Wingdings" panose="05000000000000000000" pitchFamily="2" charset="2"/>
              <a:buChar char="§"/>
            </a:pPr>
            <a:r>
              <a:rPr lang="en-US" dirty="0"/>
              <a:t>As the English proverb says: </a:t>
            </a:r>
            <a:br>
              <a:rPr lang="cs-CZ" dirty="0"/>
            </a:br>
            <a:r>
              <a:rPr lang="en-US" i="1" dirty="0"/>
              <a:t>A man is known by the company he keeps.</a:t>
            </a:r>
            <a:endParaRPr lang="tr-TR" i="1" dirty="0"/>
          </a:p>
          <a:p>
            <a:pPr>
              <a:buFont typeface="Wingdings" panose="05000000000000000000" pitchFamily="2" charset="2"/>
              <a:buChar cha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034" y="1724628"/>
            <a:ext cx="3912966" cy="2608644"/>
          </a:xfrm>
          <a:prstGeom prst="rect">
            <a:avLst/>
          </a:prstGeom>
        </p:spPr>
      </p:pic>
      <p:sp>
        <p:nvSpPr>
          <p:cNvPr id="6" name="TextBox 5"/>
          <p:cNvSpPr txBox="1"/>
          <p:nvPr/>
        </p:nvSpPr>
        <p:spPr>
          <a:xfrm>
            <a:off x="5231034" y="4333272"/>
            <a:ext cx="3738623" cy="400110"/>
          </a:xfrm>
          <a:prstGeom prst="rect">
            <a:avLst/>
          </a:prstGeom>
          <a:noFill/>
        </p:spPr>
        <p:txBody>
          <a:bodyPr wrap="square" rtlCol="0">
            <a:spAutoFit/>
          </a:bodyPr>
          <a:lstStyle/>
          <a:p>
            <a:r>
              <a:rPr lang="tr-TR" sz="1000" dirty="0"/>
              <a:t>Source: https://www.pexels.com/photo/silhouette-of-man-1480690/</a:t>
            </a:r>
          </a:p>
        </p:txBody>
      </p:sp>
    </p:spTree>
    <p:extLst>
      <p:ext uri="{BB962C8B-B14F-4D97-AF65-F5344CB8AC3E}">
        <p14:creationId xmlns:p14="http://schemas.microsoft.com/office/powerpoint/2010/main" val="129443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261640"/>
            <a:ext cx="4765153" cy="3371083"/>
          </a:xfrm>
        </p:spPr>
        <p:txBody>
          <a:bodyPr>
            <a:normAutofit/>
          </a:bodyPr>
          <a:lstStyle/>
          <a:p>
            <a:pPr algn="just">
              <a:buFont typeface="Wingdings" panose="05000000000000000000" pitchFamily="2" charset="2"/>
              <a:buChar char="§"/>
            </a:pPr>
            <a:r>
              <a:rPr lang="en-US" sz="1800" dirty="0"/>
              <a:t>One day she decided to talk about</a:t>
            </a:r>
            <a:r>
              <a:rPr lang="cs-CZ" sz="1800" dirty="0"/>
              <a:t> </a:t>
            </a:r>
            <a:r>
              <a:rPr lang="en-US" sz="1800" dirty="0" err="1"/>
              <a:t>th</a:t>
            </a:r>
            <a:r>
              <a:rPr lang="tr-TR" sz="1800" dirty="0"/>
              <a:t>at</a:t>
            </a:r>
            <a:r>
              <a:rPr lang="en-US" sz="1800" dirty="0"/>
              <a:t> problem to one of her friends. </a:t>
            </a:r>
            <a:endParaRPr lang="tr-TR" sz="1800" dirty="0"/>
          </a:p>
          <a:p>
            <a:pPr algn="just">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friend mentioned about a person who could write Jane’s thesis at a good price. He gave the contact details of that person. At first, Jane did not want to accept it because she had always believed in the importance of academic integrity. </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endParaRPr lang="en-US" sz="1800" dirty="0"/>
          </a:p>
        </p:txBody>
      </p:sp>
      <p:sp>
        <p:nvSpPr>
          <p:cNvPr id="4" name="Nadpis 1"/>
          <p:cNvSpPr>
            <a:spLocks noGrp="1"/>
          </p:cNvSpPr>
          <p:nvPr>
            <p:ph type="title"/>
          </p:nvPr>
        </p:nvSpPr>
        <p:spPr>
          <a:xfrm>
            <a:off x="628650" y="273845"/>
            <a:ext cx="6915150" cy="835537"/>
          </a:xfrm>
        </p:spPr>
        <p:txBody>
          <a:bodyPr/>
          <a:lstStyle/>
          <a:p>
            <a:r>
              <a:rPr lang="cs-CZ" dirty="0" err="1"/>
              <a:t>The</a:t>
            </a:r>
            <a:r>
              <a:rPr lang="cs-CZ" dirty="0"/>
              <a:t> story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618" y="1805651"/>
            <a:ext cx="3391382" cy="2352510"/>
          </a:xfrm>
          <a:prstGeom prst="rect">
            <a:avLst/>
          </a:prstGeom>
        </p:spPr>
      </p:pic>
      <p:sp>
        <p:nvSpPr>
          <p:cNvPr id="5" name="TextBox 4"/>
          <p:cNvSpPr txBox="1"/>
          <p:nvPr/>
        </p:nvSpPr>
        <p:spPr>
          <a:xfrm>
            <a:off x="5752618" y="4158161"/>
            <a:ext cx="3191356" cy="553998"/>
          </a:xfrm>
          <a:prstGeom prst="rect">
            <a:avLst/>
          </a:prstGeom>
          <a:noFill/>
        </p:spPr>
        <p:txBody>
          <a:bodyPr wrap="square" rtlCol="0">
            <a:spAutoFit/>
          </a:bodyPr>
          <a:lstStyle/>
          <a:p>
            <a:r>
              <a:rPr lang="tr-TR" sz="1000" dirty="0"/>
              <a:t>Source: https://www.pexels.com/photo/timelapse-photography-of-brown-wooden-puppet-running-on-a-black-screen-220443/</a:t>
            </a:r>
          </a:p>
        </p:txBody>
      </p:sp>
    </p:spTree>
    <p:extLst>
      <p:ext uri="{BB962C8B-B14F-4D97-AF65-F5344CB8AC3E}">
        <p14:creationId xmlns:p14="http://schemas.microsoft.com/office/powerpoint/2010/main" val="194737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1" y="1250066"/>
            <a:ext cx="3336734" cy="3382658"/>
          </a:xfrm>
        </p:spPr>
        <p:txBody>
          <a:bodyPr>
            <a:normAutofit/>
          </a:bodyPr>
          <a:lstStyle/>
          <a:p>
            <a:pPr algn="just">
              <a:buFont typeface="Wingdings" panose="05000000000000000000" pitchFamily="2" charset="2"/>
              <a:buChar char="§"/>
            </a:pPr>
            <a:endParaRPr lang="tr-TR" sz="2000" dirty="0"/>
          </a:p>
          <a:p>
            <a:pPr algn="just">
              <a:buFont typeface="Wingdings" panose="05000000000000000000" pitchFamily="2" charset="2"/>
              <a:buChar char="§"/>
            </a:pPr>
            <a:r>
              <a:rPr lang="en-US" sz="2000" dirty="0"/>
              <a:t>That person’s name was Dr. Jack Wolf, who was a faculty member in the Department of Psychology at Peacock University.</a:t>
            </a:r>
            <a:endParaRPr lang="tr-TR" sz="2000" dirty="0"/>
          </a:p>
          <a:p>
            <a:pPr marL="0" indent="0" algn="just">
              <a:buNone/>
            </a:pPr>
            <a:endParaRPr lang="en-US" sz="2000" dirty="0"/>
          </a:p>
        </p:txBody>
      </p:sp>
      <p:sp>
        <p:nvSpPr>
          <p:cNvPr id="4" name="Nadpis 1"/>
          <p:cNvSpPr>
            <a:spLocks noGrp="1"/>
          </p:cNvSpPr>
          <p:nvPr>
            <p:ph type="title"/>
          </p:nvPr>
        </p:nvSpPr>
        <p:spPr>
          <a:xfrm>
            <a:off x="628650" y="273845"/>
            <a:ext cx="6915150" cy="835537"/>
          </a:xfrm>
        </p:spPr>
        <p:txBody>
          <a:bodyPr/>
          <a:lstStyle/>
          <a:p>
            <a:r>
              <a:rPr lang="cs-CZ" dirty="0" err="1"/>
              <a:t>The</a:t>
            </a:r>
            <a:r>
              <a:rPr lang="cs-CZ" dirty="0"/>
              <a:t> story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617" y="1748075"/>
            <a:ext cx="3965383" cy="2643368"/>
          </a:xfrm>
          <a:prstGeom prst="rect">
            <a:avLst/>
          </a:prstGeom>
        </p:spPr>
      </p:pic>
      <p:sp>
        <p:nvSpPr>
          <p:cNvPr id="5" name="TextBox 4"/>
          <p:cNvSpPr txBox="1"/>
          <p:nvPr/>
        </p:nvSpPr>
        <p:spPr>
          <a:xfrm>
            <a:off x="5197032" y="4444678"/>
            <a:ext cx="3819645" cy="400110"/>
          </a:xfrm>
          <a:prstGeom prst="rect">
            <a:avLst/>
          </a:prstGeom>
          <a:noFill/>
        </p:spPr>
        <p:txBody>
          <a:bodyPr wrap="square" rtlCol="0">
            <a:spAutoFit/>
          </a:bodyPr>
          <a:lstStyle/>
          <a:p>
            <a:r>
              <a:rPr lang="tr-TR" sz="1000" dirty="0"/>
              <a:t>Source: https://www.pexels.com/photo/person-wearing-red-hoodie-1097456/</a:t>
            </a:r>
          </a:p>
        </p:txBody>
      </p:sp>
    </p:spTree>
    <p:extLst>
      <p:ext uri="{BB962C8B-B14F-4D97-AF65-F5344CB8AC3E}">
        <p14:creationId xmlns:p14="http://schemas.microsoft.com/office/powerpoint/2010/main" val="166912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250066"/>
            <a:ext cx="4470292" cy="3382658"/>
          </a:xfrm>
        </p:spPr>
        <p:txBody>
          <a:bodyPr>
            <a:normAutofit/>
          </a:bodyPr>
          <a:lstStyle/>
          <a:p>
            <a:pPr algn="jus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next day, Jane texted Dr. Wolf. In a few minutes, Dr. Wolf called her back and agreed to meet in a café near the campus.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Dr. Wolf said that he would deliver the completed thesis in 3 months only if Jane transferred</a:t>
            </a:r>
            <a:r>
              <a:rPr lang="tr-TR" sz="2000" dirty="0">
                <a:latin typeface="Calibri" panose="020F0502020204030204" pitchFamily="34" charset="0"/>
                <a:ea typeface="Calibri" panose="020F0502020204030204" pitchFamily="34" charset="0"/>
                <a:cs typeface="Times New Roman" panose="02020603050405020304" pitchFamily="18" charset="0"/>
              </a:rPr>
              <a:t> five thousand</a:t>
            </a:r>
            <a:r>
              <a:rPr lang="en-US" sz="2000" dirty="0">
                <a:latin typeface="Calibri" panose="020F0502020204030204" pitchFamily="34" charset="0"/>
                <a:ea typeface="Calibri" panose="020F0502020204030204" pitchFamily="34" charset="0"/>
                <a:cs typeface="Times New Roman" panose="02020603050405020304" pitchFamily="18" charset="0"/>
              </a:rPr>
              <a:t> Euros to Dr. Wolf’s father’s account by the latest tomorrow. It was clear that Dr. Wolf had done such things many times before. </a:t>
            </a:r>
            <a:endParaRPr lang="en-US" sz="2000" dirty="0"/>
          </a:p>
        </p:txBody>
      </p:sp>
      <p:sp>
        <p:nvSpPr>
          <p:cNvPr id="4" name="Nadpis 1"/>
          <p:cNvSpPr>
            <a:spLocks noGrp="1"/>
          </p:cNvSpPr>
          <p:nvPr>
            <p:ph type="title"/>
          </p:nvPr>
        </p:nvSpPr>
        <p:spPr>
          <a:xfrm>
            <a:off x="628650" y="273845"/>
            <a:ext cx="6915150" cy="835537"/>
          </a:xfrm>
        </p:spPr>
        <p:txBody>
          <a:bodyPr/>
          <a:lstStyle/>
          <a:p>
            <a:r>
              <a:rPr lang="cs-CZ" dirty="0" err="1"/>
              <a:t>The</a:t>
            </a:r>
            <a:r>
              <a:rPr lang="cs-CZ" dirty="0"/>
              <a:t> story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559" y="2233914"/>
            <a:ext cx="3090441" cy="2013995"/>
          </a:xfrm>
          <a:prstGeom prst="rect">
            <a:avLst/>
          </a:prstGeom>
        </p:spPr>
      </p:pic>
      <p:sp>
        <p:nvSpPr>
          <p:cNvPr id="2" name="TextBox 1"/>
          <p:cNvSpPr txBox="1"/>
          <p:nvPr/>
        </p:nvSpPr>
        <p:spPr>
          <a:xfrm>
            <a:off x="6053560" y="4340072"/>
            <a:ext cx="3015204" cy="400110"/>
          </a:xfrm>
          <a:prstGeom prst="rect">
            <a:avLst/>
          </a:prstGeom>
          <a:noFill/>
        </p:spPr>
        <p:txBody>
          <a:bodyPr wrap="square" rtlCol="0">
            <a:spAutoFit/>
          </a:bodyPr>
          <a:lstStyle/>
          <a:p>
            <a:r>
              <a:rPr lang="tr-TR" sz="1000" dirty="0"/>
              <a:t>Source: https://www.pexels.com/photo/500-euro-bill-164537/</a:t>
            </a:r>
          </a:p>
        </p:txBody>
      </p:sp>
    </p:spTree>
    <p:extLst>
      <p:ext uri="{BB962C8B-B14F-4D97-AF65-F5344CB8AC3E}">
        <p14:creationId xmlns:p14="http://schemas.microsoft.com/office/powerpoint/2010/main" val="2382746445"/>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ncy layouts">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enai</Template>
  <TotalTime>2085</TotalTime>
  <Words>934</Words>
  <Application>Microsoft Office PowerPoint</Application>
  <PresentationFormat>Presentazione su schermo (16:9)</PresentationFormat>
  <Paragraphs>101</Paragraphs>
  <Slides>19</Slides>
  <Notes>15</Notes>
  <HiddenSlides>1</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19</vt:i4>
      </vt:variant>
    </vt:vector>
  </HeadingPairs>
  <TitlesOfParts>
    <vt:vector size="25" baseType="lpstr">
      <vt:lpstr>Arial</vt:lpstr>
      <vt:lpstr>Calibri</vt:lpstr>
      <vt:lpstr>Calibri Light</vt:lpstr>
      <vt:lpstr>Wingdings</vt:lpstr>
      <vt:lpstr>enai</vt:lpstr>
      <vt:lpstr>Fancy layouts</vt:lpstr>
      <vt:lpstr> Never cheat for the sake of perfectionism</vt:lpstr>
      <vt:lpstr>About this document</vt:lpstr>
      <vt:lpstr>Basic information</vt:lpstr>
      <vt:lpstr>Learning Outcome</vt:lpstr>
      <vt:lpstr>The story</vt:lpstr>
      <vt:lpstr>The story</vt:lpstr>
      <vt:lpstr>The story</vt:lpstr>
      <vt:lpstr>The story</vt:lpstr>
      <vt:lpstr>The story</vt:lpstr>
      <vt:lpstr>The story</vt:lpstr>
      <vt:lpstr>The story</vt:lpstr>
      <vt:lpstr>The story</vt:lpstr>
      <vt:lpstr>Discussion</vt:lpstr>
      <vt:lpstr>Discussion</vt:lpstr>
      <vt:lpstr>Presentazione standard di PowerPoint</vt:lpstr>
      <vt:lpstr>Fact!</vt:lpstr>
      <vt:lpstr>Acknowledgement &amp; References</vt:lpstr>
      <vt:lpstr>Author &amp; contact information</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Maira Chiera</cp:lastModifiedBy>
  <cp:revision>161</cp:revision>
  <dcterms:created xsi:type="dcterms:W3CDTF">2016-09-26T15:05:02Z</dcterms:created>
  <dcterms:modified xsi:type="dcterms:W3CDTF">2019-06-14T20:00:24Z</dcterms:modified>
</cp:coreProperties>
</file>