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362" r:id="rId3"/>
    <p:sldId id="363" r:id="rId4"/>
    <p:sldId id="364" r:id="rId5"/>
    <p:sldId id="369" r:id="rId6"/>
    <p:sldId id="373" r:id="rId7"/>
    <p:sldId id="340" r:id="rId8"/>
    <p:sldId id="366" r:id="rId9"/>
    <p:sldId id="341" r:id="rId10"/>
    <p:sldId id="343" r:id="rId11"/>
    <p:sldId id="345" r:id="rId12"/>
    <p:sldId id="346" r:id="rId13"/>
    <p:sldId id="347" r:id="rId14"/>
    <p:sldId id="349" r:id="rId15"/>
    <p:sldId id="350" r:id="rId16"/>
    <p:sldId id="370" r:id="rId17"/>
    <p:sldId id="355" r:id="rId18"/>
    <p:sldId id="371" r:id="rId19"/>
    <p:sldId id="372" r:id="rId20"/>
    <p:sldId id="356" r:id="rId21"/>
    <p:sldId id="359" r:id="rId22"/>
    <p:sldId id="360" r:id="rId23"/>
    <p:sldId id="334" r:id="rId24"/>
    <p:sldId id="333" r:id="rId25"/>
    <p:sldId id="3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5C"/>
    <a:srgbClr val="0020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92" autoAdjust="0"/>
  </p:normalViewPr>
  <p:slideViewPr>
    <p:cSldViewPr snapToGrid="0" snapToObjects="1">
      <p:cViewPr varScale="1">
        <p:scale>
          <a:sx n="87" d="100"/>
          <a:sy n="87" d="100"/>
        </p:scale>
        <p:origin x="333" y="4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37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B271B-501F-4B2C-A597-EEDEE101A88B}" type="datetimeFigureOut">
              <a:rPr lang="en-GB" smtClean="0"/>
              <a:t>15/10/2018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8421E-7EDA-429A-9F58-EC7D73988A48}" type="slidenum">
              <a:rPr lang="en-GB" smtClean="0"/>
              <a:t>‹#›</a:t>
            </a:fld>
            <a:endParaRPr lang="en-GB"/>
          </a:p>
        </p:txBody>
      </p:sp>
    </p:spTree>
    <p:extLst>
      <p:ext uri="{BB962C8B-B14F-4D97-AF65-F5344CB8AC3E}">
        <p14:creationId xmlns:p14="http://schemas.microsoft.com/office/powerpoint/2010/main" val="337732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685800" y="1143000"/>
            <a:ext cx="5486400" cy="3086100"/>
          </a:xfrm>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1AA766B4-0EFC-41B2-A483-CD9D9803906A}" type="slidenum">
              <a:rPr lang="en-GB" altLang="en-US" sz="1200">
                <a:solidFill>
                  <a:schemeClr val="tx1"/>
                </a:solidFill>
                <a:latin typeface="Arial" panose="020B0604020202020204" pitchFamily="34" charset="0"/>
              </a:rPr>
              <a:pPr/>
              <a:t>7</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3947729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685800" y="1143000"/>
            <a:ext cx="5486400" cy="3086100"/>
          </a:xfrm>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12C4766-B717-4C59-B264-289CE210A23B}" type="slidenum">
              <a:rPr lang="en-GB" altLang="en-US" sz="1200">
                <a:solidFill>
                  <a:schemeClr val="tx1"/>
                </a:solidFill>
                <a:latin typeface="Arial" panose="020B0604020202020204" pitchFamily="34" charset="0"/>
              </a:rPr>
              <a:pPr/>
              <a:t>17</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47877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685800" y="1143000"/>
            <a:ext cx="5486400" cy="3086100"/>
          </a:xfrm>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12C4766-B717-4C59-B264-289CE210A23B}" type="slidenum">
              <a:rPr lang="en-GB" altLang="en-US" sz="1200">
                <a:solidFill>
                  <a:schemeClr val="tx1"/>
                </a:solidFill>
                <a:latin typeface="Arial" panose="020B0604020202020204" pitchFamily="34" charset="0"/>
              </a:rPr>
              <a:pPr/>
              <a:t>18</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1685603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685800" y="1143000"/>
            <a:ext cx="5486400" cy="3086100"/>
          </a:xfrm>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BF2D4212-006D-4341-A52F-CFC0CCDC2E4A}" type="slidenum">
              <a:rPr lang="en-GB" altLang="en-US" sz="1200">
                <a:solidFill>
                  <a:schemeClr val="tx1"/>
                </a:solidFill>
                <a:latin typeface="Arial" panose="020B0604020202020204" pitchFamily="34" charset="0"/>
              </a:rPr>
              <a:pPr/>
              <a:t>20</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3872891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58421E-7EDA-429A-9F58-EC7D73988A48}" type="slidenum">
              <a:rPr lang="en-GB" smtClean="0"/>
              <a:t>22</a:t>
            </a:fld>
            <a:endParaRPr lang="en-GB"/>
          </a:p>
        </p:txBody>
      </p:sp>
    </p:spTree>
    <p:extLst>
      <p:ext uri="{BB962C8B-B14F-4D97-AF65-F5344CB8AC3E}">
        <p14:creationId xmlns:p14="http://schemas.microsoft.com/office/powerpoint/2010/main" val="766843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58421E-7EDA-429A-9F58-EC7D73988A48}" type="slidenum">
              <a:rPr lang="en-GB" smtClean="0"/>
              <a:t>23</a:t>
            </a:fld>
            <a:endParaRPr lang="en-GB"/>
          </a:p>
        </p:txBody>
      </p:sp>
    </p:spTree>
    <p:extLst>
      <p:ext uri="{BB962C8B-B14F-4D97-AF65-F5344CB8AC3E}">
        <p14:creationId xmlns:p14="http://schemas.microsoft.com/office/powerpoint/2010/main" val="2709619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800C16-CF52-47EC-9097-F2276101234E}" type="slidenum">
              <a:rPr lang="en-US" altLang="en-US" smtClean="0"/>
              <a:pPr>
                <a:spcBef>
                  <a:spcPct val="0"/>
                </a:spcBef>
              </a:pPr>
              <a:t>24</a:t>
            </a:fld>
            <a:endParaRPr lang="en-US" altLang="en-US"/>
          </a:p>
        </p:txBody>
      </p:sp>
      <p:sp>
        <p:nvSpPr>
          <p:cNvPr id="46083" name="Rectangle 2"/>
          <p:cNvSpPr>
            <a:spLocks noGrp="1" noRot="1" noChangeAspect="1" noChangeArrowheads="1" noTextEdit="1"/>
          </p:cNvSpPr>
          <p:nvPr>
            <p:ph type="sldImg"/>
          </p:nvPr>
        </p:nvSpPr>
        <p:spPr>
          <a:xfrm>
            <a:off x="685800" y="1143000"/>
            <a:ext cx="5486400" cy="3086100"/>
          </a:xfrm>
          <a:ln/>
        </p:spPr>
      </p:sp>
      <p:sp>
        <p:nvSpPr>
          <p:cNvPr id="46084" name="Rectangle 3"/>
          <p:cNvSpPr>
            <a:spLocks noGrp="1" noChangeArrowheads="1"/>
          </p:cNvSpPr>
          <p:nvPr>
            <p:ph type="body" idx="1"/>
          </p:nvPr>
        </p:nvSpPr>
        <p:spPr>
          <a:xfrm>
            <a:off x="679450" y="4714875"/>
            <a:ext cx="5438775" cy="4467225"/>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799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685800" y="1143000"/>
            <a:ext cx="5486400" cy="3086100"/>
          </a:xfrm>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7BF8B2D4-D066-4CFC-8989-E56FD9CF7FD7}" type="slidenum">
              <a:rPr lang="en-GB" altLang="en-US" sz="1200">
                <a:solidFill>
                  <a:schemeClr val="tx1"/>
                </a:solidFill>
                <a:latin typeface="Arial" panose="020B0604020202020204" pitchFamily="34" charset="0"/>
              </a:rPr>
              <a:pPr/>
              <a:t>8</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240372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685800" y="1143000"/>
            <a:ext cx="5486400" cy="3086100"/>
          </a:xfrm>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04AEB525-55CF-41FA-829A-22E8ECCAF0E6}" type="slidenum">
              <a:rPr lang="en-GB" altLang="en-US" sz="1200">
                <a:solidFill>
                  <a:schemeClr val="tx1"/>
                </a:solidFill>
                <a:latin typeface="Arial" panose="020B0604020202020204" pitchFamily="34" charset="0"/>
              </a:rPr>
              <a:pPr/>
              <a:t>9</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349705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1143000"/>
            <a:ext cx="5486400" cy="3086100"/>
          </a:xfrm>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B3B9A116-3464-4DC0-8598-59A028FFAAE4}" type="slidenum">
              <a:rPr lang="en-GB" altLang="en-US" sz="1200">
                <a:solidFill>
                  <a:schemeClr val="tx1"/>
                </a:solidFill>
                <a:latin typeface="Arial" panose="020B0604020202020204" pitchFamily="34" charset="0"/>
              </a:rPr>
              <a:pPr/>
              <a:t>10</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28670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685800" y="1143000"/>
            <a:ext cx="5486400" cy="3086100"/>
          </a:xfrm>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2ABC5774-4117-42D3-9098-13AED55F0B21}" type="slidenum">
              <a:rPr lang="en-GB" altLang="en-US" sz="1200">
                <a:solidFill>
                  <a:schemeClr val="tx1"/>
                </a:solidFill>
                <a:latin typeface="Arial" panose="020B0604020202020204" pitchFamily="34" charset="0"/>
              </a:rPr>
              <a:pPr/>
              <a:t>11</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1177830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685800" y="1143000"/>
            <a:ext cx="5486400" cy="3086100"/>
          </a:xfrm>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4B0F2224-1FE6-4EAC-B48D-F2A6F667BC82}" type="slidenum">
              <a:rPr lang="en-GB" altLang="en-US" sz="1200">
                <a:solidFill>
                  <a:schemeClr val="tx1"/>
                </a:solidFill>
                <a:latin typeface="Arial" panose="020B0604020202020204" pitchFamily="34" charset="0"/>
              </a:rPr>
              <a:pPr/>
              <a:t>12</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3582914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685800" y="1143000"/>
            <a:ext cx="5486400" cy="3086100"/>
          </a:xfrm>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957B6FB-F438-4813-99AF-3F4F6CE0A449}" type="slidenum">
              <a:rPr lang="en-GB" altLang="en-US" sz="1200">
                <a:solidFill>
                  <a:schemeClr val="tx1"/>
                </a:solidFill>
                <a:latin typeface="Arial" panose="020B0604020202020204" pitchFamily="34" charset="0"/>
              </a:rPr>
              <a:pPr/>
              <a:t>13</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178274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685800" y="1143000"/>
            <a:ext cx="5486400" cy="3086100"/>
          </a:xfrm>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696D17AD-0673-4A7C-88FF-B74E86697268}" type="slidenum">
              <a:rPr lang="en-GB" altLang="en-US" sz="1200">
                <a:solidFill>
                  <a:schemeClr val="tx1"/>
                </a:solidFill>
                <a:latin typeface="Arial" panose="020B0604020202020204" pitchFamily="34" charset="0"/>
              </a:rPr>
              <a:pPr/>
              <a:t>14</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364321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685800" y="1143000"/>
            <a:ext cx="5486400" cy="3086100"/>
          </a:xfrm>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FE9C100B-ABA0-4954-8EA0-CFF7E003EDE6}" type="slidenum">
              <a:rPr lang="en-GB" altLang="en-US" sz="1200">
                <a:solidFill>
                  <a:schemeClr val="tx1"/>
                </a:solidFill>
                <a:latin typeface="Arial" panose="020B0604020202020204" pitchFamily="34" charset="0"/>
              </a:rPr>
              <a:pPr/>
              <a:t>15</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3747289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1" y="2344120"/>
            <a:ext cx="6656475" cy="1611200"/>
          </a:xfrm>
          <a:prstGeom prst="rect">
            <a:avLst/>
          </a:prstGeom>
          <a:solidFill>
            <a:sysClr val="window" lastClr="FFFFFF">
              <a:alpha val="70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8" name="Straight Connector 7"/>
          <p:cNvCxnSpPr/>
          <p:nvPr userDrawn="1"/>
        </p:nvCxnSpPr>
        <p:spPr>
          <a:xfrm>
            <a:off x="0" y="2344120"/>
            <a:ext cx="6656475" cy="0"/>
          </a:xfrm>
          <a:prstGeom prst="line">
            <a:avLst/>
          </a:prstGeom>
          <a:noFill/>
          <a:ln w="25400" cap="flat" cmpd="sng" algn="ctr">
            <a:solidFill>
              <a:srgbClr val="00203E"/>
            </a:solidFill>
            <a:prstDash val="solid"/>
          </a:ln>
          <a:effectLst/>
        </p:spPr>
      </p:cxnSp>
      <p:sp>
        <p:nvSpPr>
          <p:cNvPr id="10" name="Title 1"/>
          <p:cNvSpPr>
            <a:spLocks noGrp="1"/>
          </p:cNvSpPr>
          <p:nvPr>
            <p:ph type="ctrTitle"/>
          </p:nvPr>
        </p:nvSpPr>
        <p:spPr>
          <a:xfrm>
            <a:off x="335147" y="2344121"/>
            <a:ext cx="6206469" cy="1611199"/>
          </a:xfrm>
          <a:prstGeom prst="rect">
            <a:avLst/>
          </a:prstGeom>
        </p:spPr>
        <p:txBody>
          <a:bodyPr anchor="ctr">
            <a:normAutofit/>
          </a:bodyPr>
          <a:lstStyle>
            <a:lvl1pPr>
              <a:defRPr sz="2000"/>
            </a:lvl1pPr>
          </a:lstStyle>
          <a:p>
            <a:r>
              <a:rPr lang="en-GB" dirty="0"/>
              <a:t>Click to edit Master title style</a:t>
            </a:r>
            <a:endParaRPr lang="en-US" dirty="0"/>
          </a:p>
        </p:txBody>
      </p:sp>
    </p:spTree>
    <p:extLst>
      <p:ext uri="{BB962C8B-B14F-4D97-AF65-F5344CB8AC3E}">
        <p14:creationId xmlns:p14="http://schemas.microsoft.com/office/powerpoint/2010/main" val="207449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6327" y="2130426"/>
            <a:ext cx="10951275" cy="1210101"/>
          </a:xfrm>
          <a:prstGeom prst="rect">
            <a:avLst/>
          </a:prstGeom>
        </p:spPr>
        <p:txBody>
          <a:bodyPr anchor="ctr">
            <a:normAutofit/>
          </a:bodyPr>
          <a:lstStyle>
            <a:lvl1pPr>
              <a:defRPr sz="2000"/>
            </a:lvl1pPr>
          </a:lstStyle>
          <a:p>
            <a:r>
              <a:rPr lang="en-GB" dirty="0"/>
              <a:t>Click to edit Master title style</a:t>
            </a:r>
            <a:endParaRPr lang="en-US" dirty="0"/>
          </a:p>
        </p:txBody>
      </p:sp>
    </p:spTree>
    <p:extLst>
      <p:ext uri="{BB962C8B-B14F-4D97-AF65-F5344CB8AC3E}">
        <p14:creationId xmlns:p14="http://schemas.microsoft.com/office/powerpoint/2010/main" val="231770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440" y="274638"/>
            <a:ext cx="11114961" cy="1143000"/>
          </a:xfrm>
          <a:prstGeom prst="rect">
            <a:avLst/>
          </a:prstGeom>
        </p:spPr>
        <p:txBody>
          <a:bodyPr anchor="ctr"/>
          <a:lstStyle/>
          <a:p>
            <a:r>
              <a:rPr lang="en-GB" dirty="0"/>
              <a:t>Click to edit Master title style</a:t>
            </a:r>
            <a:endParaRPr lang="en-US" dirty="0"/>
          </a:p>
        </p:txBody>
      </p:sp>
      <p:sp>
        <p:nvSpPr>
          <p:cNvPr id="3" name="Content Placeholder 2"/>
          <p:cNvSpPr>
            <a:spLocks noGrp="1"/>
          </p:cNvSpPr>
          <p:nvPr>
            <p:ph idx="1"/>
          </p:nvPr>
        </p:nvSpPr>
        <p:spPr>
          <a:xfrm>
            <a:off x="467440" y="1600201"/>
            <a:ext cx="11114961" cy="4088616"/>
          </a:xfrm>
          <a:prstGeom prst="rect">
            <a:avLst/>
          </a:prstGeom>
        </p:spPr>
        <p:txBody>
          <a:bodyPr/>
          <a:lstStyle/>
          <a:p>
            <a:pPr lvl="0"/>
            <a:r>
              <a:rPr lang="en-GB" dirty="0"/>
              <a:t>Click to edit Master text styles</a:t>
            </a:r>
          </a:p>
        </p:txBody>
      </p:sp>
    </p:spTree>
    <p:extLst>
      <p:ext uri="{BB962C8B-B14F-4D97-AF65-F5344CB8AC3E}">
        <p14:creationId xmlns:p14="http://schemas.microsoft.com/office/powerpoint/2010/main" val="282390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a:xfrm>
            <a:off x="8879418" y="5930900"/>
            <a:ext cx="2688167" cy="927100"/>
          </a:xfrm>
          <a:prstGeom prst="rect">
            <a:avLst/>
          </a:prstGeom>
        </p:spPr>
        <p:txBody>
          <a:bodyPr/>
          <a:lstStyle>
            <a:lvl1pPr>
              <a:defRPr>
                <a:ea typeface="ＭＳ Ｐゴシック" pitchFamily="34" charset="-128"/>
              </a:defRPr>
            </a:lvl1pPr>
          </a:lstStyle>
          <a:p>
            <a:pPr>
              <a:defRPr/>
            </a:pPr>
            <a:endParaRPr lang="en-GB"/>
          </a:p>
        </p:txBody>
      </p:sp>
    </p:spTree>
    <p:extLst>
      <p:ext uri="{BB962C8B-B14F-4D97-AF65-F5344CB8AC3E}">
        <p14:creationId xmlns:p14="http://schemas.microsoft.com/office/powerpoint/2010/main" val="314857972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60B8C-299E-4449-9EDD-26888447F887}" type="datetimeFigureOut">
              <a:rPr lang="en-US" smtClean="0">
                <a:solidFill>
                  <a:srgbClr val="18282B">
                    <a:tint val="75000"/>
                  </a:srgbClr>
                </a:solidFill>
              </a:rPr>
              <a:pPr/>
              <a:t>10/15/2018</a:t>
            </a:fld>
            <a:endParaRPr lang="en-US" dirty="0">
              <a:solidFill>
                <a:srgbClr val="18282B">
                  <a:tint val="75000"/>
                </a:srgbClr>
              </a:solidFill>
            </a:endParaRPr>
          </a:p>
        </p:txBody>
      </p:sp>
      <p:sp>
        <p:nvSpPr>
          <p:cNvPr id="5" name="Footer Placeholder 4"/>
          <p:cNvSpPr>
            <a:spLocks noGrp="1"/>
          </p:cNvSpPr>
          <p:nvPr>
            <p:ph type="ftr" sz="quarter" idx="11"/>
          </p:nvPr>
        </p:nvSpPr>
        <p:spPr/>
        <p:txBody>
          <a:bodyPr/>
          <a:lstStyle/>
          <a:p>
            <a:endParaRPr lang="en-US">
              <a:solidFill>
                <a:srgbClr val="18282B">
                  <a:tint val="75000"/>
                </a:srgbClr>
              </a:solidFill>
            </a:endParaRPr>
          </a:p>
        </p:txBody>
      </p:sp>
      <p:sp>
        <p:nvSpPr>
          <p:cNvPr id="6" name="Slide Number Placeholder 5"/>
          <p:cNvSpPr>
            <a:spLocks noGrp="1"/>
          </p:cNvSpPr>
          <p:nvPr>
            <p:ph type="sldNum" sz="quarter" idx="12"/>
          </p:nvPr>
        </p:nvSpPr>
        <p:spPr/>
        <p:txBody>
          <a:bodyPr/>
          <a:lstStyle/>
          <a:p>
            <a:fld id="{535B4E99-2235-684B-BCC4-953E412F6C6C}" type="slidenum">
              <a:rPr lang="en-US" smtClean="0">
                <a:solidFill>
                  <a:srgbClr val="18282B">
                    <a:tint val="75000"/>
                  </a:srgbClr>
                </a:solidFill>
              </a:rPr>
              <a:pPr/>
              <a:t>‹#›</a:t>
            </a:fld>
            <a:endParaRPr lang="en-US" dirty="0">
              <a:solidFill>
                <a:srgbClr val="18282B">
                  <a:tint val="75000"/>
                </a:srgbClr>
              </a:solidFill>
            </a:endParaRPr>
          </a:p>
        </p:txBody>
      </p:sp>
    </p:spTree>
    <p:extLst>
      <p:ext uri="{BB962C8B-B14F-4D97-AF65-F5344CB8AC3E}">
        <p14:creationId xmlns:p14="http://schemas.microsoft.com/office/powerpoint/2010/main" val="1672015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4898572"/>
            <a:ext cx="12192000" cy="1959429"/>
          </a:xfrm>
          <a:prstGeom prst="rect">
            <a:avLst/>
          </a:prstGeom>
        </p:spPr>
      </p:pic>
      <p:sp>
        <p:nvSpPr>
          <p:cNvPr id="9" name="Subtitle 2"/>
          <p:cNvSpPr txBox="1">
            <a:spLocks/>
          </p:cNvSpPr>
          <p:nvPr userDrawn="1"/>
        </p:nvSpPr>
        <p:spPr>
          <a:xfrm>
            <a:off x="5982439" y="6237994"/>
            <a:ext cx="5850111" cy="495207"/>
          </a:xfrm>
          <a:prstGeom prst="rect">
            <a:avLst/>
          </a:prstGeom>
          <a:ln>
            <a:no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latin typeface="Rockwell"/>
                <a:cs typeface="Rockwell"/>
              </a:rPr>
              <a:t>derby.ac.uk</a:t>
            </a:r>
          </a:p>
        </p:txBody>
      </p:sp>
      <p:sp>
        <p:nvSpPr>
          <p:cNvPr id="2" name="MSIPCMc507432c95e8995adb8e85de" descr="{&quot;HashCode&quot;:269651335,&quot;Placement&quot;:&quot;Footer&quot;,&quot;Top&quot;:519.343,&quot;Left&quot;:0.0,&quot;SlideWidth&quot;:720,&quot;SlideHeight&quot;:540}"/>
          <p:cNvSpPr txBox="1"/>
          <p:nvPr userDrawn="1"/>
        </p:nvSpPr>
        <p:spPr>
          <a:xfrm>
            <a:off x="1" y="6649884"/>
            <a:ext cx="1711956" cy="153888"/>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Sensitivity: Internal</a:t>
            </a:r>
          </a:p>
        </p:txBody>
      </p:sp>
    </p:spTree>
    <p:extLst>
      <p:ext uri="{BB962C8B-B14F-4D97-AF65-F5344CB8AC3E}">
        <p14:creationId xmlns:p14="http://schemas.microsoft.com/office/powerpoint/2010/main" val="365101201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4" r:id="rId4"/>
    <p:sldLayoutId id="2147483657" r:id="rId5"/>
  </p:sldLayoutIdLst>
  <p:txStyles>
    <p:titleStyle>
      <a:lvl1pPr algn="l" defTabSz="457200" rtl="0" eaLnBrk="1" latinLnBrk="0" hangingPunct="1">
        <a:spcBef>
          <a:spcPct val="0"/>
        </a:spcBef>
        <a:buNone/>
        <a:defRPr sz="2000" b="0" i="0" kern="1200">
          <a:solidFill>
            <a:schemeClr val="tx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14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sivasubramaniam@derby.ac.uk"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bps.org.uk/publications/policy-and-guidelines/general-guidelines-policy-documents/general-guidelines-policy#styleguide" TargetMode="External"/><Relationship Id="rId2" Type="http://schemas.openxmlformats.org/officeDocument/2006/relationships/hyperlink" Target="http://flash1r.apa.org/apastyle/basics/index.ht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lib.usm.edu/legacy/plag/paraphrasing.php"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www.ioe.ac.uk/caplits/writingcentre/index.htm" TargetMode="External"/><Relationship Id="rId3" Type="http://schemas.openxmlformats.org/officeDocument/2006/relationships/hyperlink" Target="https://plato.derby.ac.uk/start/" TargetMode="External"/><Relationship Id="rId7" Type="http://schemas.openxmlformats.org/officeDocument/2006/relationships/hyperlink" Target="http://www.uefap.com/vocab/vocfram.ht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www.rlf.org.uk/fellowshipscheme/writing/essayguide.cfm" TargetMode="External"/><Relationship Id="rId5" Type="http://schemas.openxmlformats.org/officeDocument/2006/relationships/hyperlink" Target="http://dissc.tees.ac.uk/" TargetMode="External"/><Relationship Id="rId10" Type="http://schemas.openxmlformats.org/officeDocument/2006/relationships/hyperlink" Target="http://www.phrasebank.manchester.ac.uk/" TargetMode="External"/><Relationship Id="rId4" Type="http://schemas.openxmlformats.org/officeDocument/2006/relationships/hyperlink" Target="http://www.open.ac.uk/study-strategies/" TargetMode="External"/><Relationship Id="rId9" Type="http://schemas.openxmlformats.org/officeDocument/2006/relationships/hyperlink" Target="http://www.writenow.ac.u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cademicintegrity.eu/wp/"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hyperlink" Target="http://www.history.ucsb.edu/faculty/marcuse/classes/images/plagiarism600pxw.jpg"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065520"/>
          </a:xfrm>
          <a:prstGeom prst="rect">
            <a:avLst/>
          </a:prstGeom>
        </p:spPr>
      </p:pic>
      <p:sp>
        <p:nvSpPr>
          <p:cNvPr id="5" name="Title 1"/>
          <p:cNvSpPr txBox="1">
            <a:spLocks/>
          </p:cNvSpPr>
          <p:nvPr/>
        </p:nvSpPr>
        <p:spPr>
          <a:xfrm>
            <a:off x="0" y="1730242"/>
            <a:ext cx="12191999" cy="3000545"/>
          </a:xfrm>
          <a:prstGeom prst="rect">
            <a:avLst/>
          </a:prstGeom>
          <a:solidFill>
            <a:schemeClr val="bg2">
              <a:lumMod val="90000"/>
            </a:schemeClr>
          </a:solidFill>
        </p:spPr>
        <p:txBody>
          <a:bodyPr anchor="ctr">
            <a:normAutofit fontScale="25000" lnSpcReduction="20000"/>
          </a:bodyPr>
          <a:lstStyle>
            <a:lvl1pPr algn="l" defTabSz="457200" rtl="0" eaLnBrk="1" latinLnBrk="0" hangingPunct="1">
              <a:spcBef>
                <a:spcPct val="0"/>
              </a:spcBef>
              <a:buNone/>
              <a:defRPr sz="2000" b="0" i="0" kern="1200">
                <a:solidFill>
                  <a:schemeClr val="tx1"/>
                </a:solidFill>
                <a:latin typeface="Rockwell"/>
                <a:ea typeface="+mj-ea"/>
                <a:cs typeface="Rockwell"/>
              </a:defRPr>
            </a:lvl1pPr>
          </a:lstStyle>
          <a:p>
            <a:pPr algn="ctr">
              <a:spcBef>
                <a:spcPts val="1200"/>
              </a:spcBef>
              <a:spcAft>
                <a:spcPts val="1200"/>
              </a:spcAft>
            </a:pPr>
            <a:r>
              <a:rPr lang="en-US" sz="12800" b="1" dirty="0">
                <a:solidFill>
                  <a:schemeClr val="accent5">
                    <a:lumMod val="50000"/>
                  </a:schemeClr>
                </a:solidFill>
                <a:effectLst>
                  <a:outerShdw blurRad="38100" dist="38100" dir="2700000" algn="tl">
                    <a:srgbClr val="000000">
                      <a:alpha val="43137"/>
                    </a:srgbClr>
                  </a:outerShdw>
                </a:effectLst>
              </a:rPr>
              <a:t>Academic Integrity, Plagiarism avoidance and referencing</a:t>
            </a:r>
          </a:p>
          <a:p>
            <a:pPr algn="ctr">
              <a:spcBef>
                <a:spcPts val="1200"/>
              </a:spcBef>
              <a:spcAft>
                <a:spcPts val="1200"/>
              </a:spcAft>
            </a:pPr>
            <a:br>
              <a:rPr lang="en-US" sz="2400" dirty="0"/>
            </a:br>
            <a:r>
              <a:rPr lang="en-US" sz="7200" b="1" dirty="0">
                <a:solidFill>
                  <a:schemeClr val="accent5">
                    <a:lumMod val="50000"/>
                  </a:schemeClr>
                </a:solidFill>
              </a:rPr>
              <a:t>Dr S D Sivasubramaniam [</a:t>
            </a:r>
            <a:r>
              <a:rPr lang="en-US" sz="7200" b="1" dirty="0">
                <a:solidFill>
                  <a:schemeClr val="accent5">
                    <a:lumMod val="50000"/>
                  </a:schemeClr>
                </a:solidFill>
                <a:effectLst>
                  <a:outerShdw blurRad="38100" dist="38100" dir="2700000" algn="tl">
                    <a:srgbClr val="000000">
                      <a:alpha val="43137"/>
                    </a:srgbClr>
                  </a:outerShdw>
                </a:effectLst>
              </a:rPr>
              <a:t>Dr Shiva]</a:t>
            </a:r>
          </a:p>
          <a:p>
            <a:pPr algn="ctr">
              <a:spcBef>
                <a:spcPts val="1200"/>
              </a:spcBef>
              <a:spcAft>
                <a:spcPts val="1200"/>
              </a:spcAft>
            </a:pPr>
            <a:r>
              <a:rPr lang="en-US" sz="7200" b="1" dirty="0">
                <a:solidFill>
                  <a:schemeClr val="accent5">
                    <a:lumMod val="50000"/>
                  </a:schemeClr>
                </a:solidFill>
                <a:effectLst>
                  <a:outerShdw blurRad="38100" dist="38100" dir="2700000" algn="tl">
                    <a:srgbClr val="000000">
                      <a:alpha val="43137"/>
                    </a:srgbClr>
                  </a:outerShdw>
                </a:effectLst>
              </a:rPr>
              <a:t>Head of Biomedical and Natural Sciences</a:t>
            </a:r>
          </a:p>
          <a:p>
            <a:pPr algn="ctr">
              <a:lnSpc>
                <a:spcPct val="120000"/>
              </a:lnSpc>
              <a:spcBef>
                <a:spcPts val="1200"/>
              </a:spcBef>
              <a:spcAft>
                <a:spcPts val="1200"/>
              </a:spcAft>
            </a:pPr>
            <a:r>
              <a:rPr lang="en-US" sz="7200" b="1" dirty="0">
                <a:solidFill>
                  <a:schemeClr val="accent5">
                    <a:lumMod val="50000"/>
                  </a:schemeClr>
                </a:solidFill>
                <a:effectLst>
                  <a:outerShdw blurRad="38100" dist="38100" dir="2700000" algn="tl">
                    <a:srgbClr val="000000">
                      <a:alpha val="43137"/>
                    </a:srgbClr>
                  </a:outerShdw>
                </a:effectLst>
                <a:hlinkClick r:id="rId3"/>
              </a:rPr>
              <a:t>s.sivasubramaniam@derby.ac.uk</a:t>
            </a:r>
            <a:endParaRPr lang="en-US" sz="7200" b="1"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6463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ChangeArrowheads="1"/>
          </p:cNvSpPr>
          <p:nvPr/>
        </p:nvSpPr>
        <p:spPr bwMode="auto">
          <a:xfrm>
            <a:off x="160143" y="969606"/>
            <a:ext cx="11871714" cy="5519524"/>
          </a:xfrm>
          <a:prstGeom prst="rect">
            <a:avLst/>
          </a:prstGeom>
          <a:noFill/>
          <a:ln w="9525">
            <a:noFill/>
            <a:miter lim="800000"/>
            <a:headEnd/>
            <a:tailEnd/>
          </a:ln>
          <a:effectLst/>
          <a:extLst/>
        </p:spPr>
        <p:txBody>
          <a:bodyPr wrap="square">
            <a:spAutoFit/>
          </a:bodyPr>
          <a:lstStyle/>
          <a:p>
            <a:pPr marL="285750" indent="-285750">
              <a:lnSpc>
                <a:spcPct val="150000"/>
              </a:lnSpc>
              <a:buFont typeface="Arial" panose="020B0604020202020204" pitchFamily="34" charset="0"/>
              <a:buChar char="•"/>
              <a:defRPr/>
            </a:pPr>
            <a:r>
              <a:rPr lang="en-GB" sz="2400" b="1" dirty="0">
                <a:effectLst>
                  <a:outerShdw blurRad="38100" dist="38100" dir="2700000" algn="tl">
                    <a:srgbClr val="FFFFFF"/>
                  </a:outerShdw>
                </a:effectLst>
                <a:latin typeface="Rockwell" panose="02060603020205020403" pitchFamily="18" charset="0"/>
                <a:cs typeface="Arial" charset="0"/>
              </a:rPr>
              <a:t>Read the source and fully understand the subject </a:t>
            </a:r>
          </a:p>
          <a:p>
            <a:pPr marL="285750" indent="-285750">
              <a:lnSpc>
                <a:spcPct val="150000"/>
              </a:lnSpc>
              <a:buFont typeface="Arial" panose="020B0604020202020204" pitchFamily="34" charset="0"/>
              <a:buChar char="•"/>
              <a:defRPr/>
            </a:pPr>
            <a:endParaRPr lang="en-GB" sz="1400" b="1" dirty="0">
              <a:effectLst>
                <a:outerShdw blurRad="38100" dist="38100" dir="2700000" algn="tl">
                  <a:srgbClr val="FFFFFF"/>
                </a:outerShdw>
              </a:effectLst>
              <a:latin typeface="Rockwell" panose="02060603020205020403" pitchFamily="18" charset="0"/>
              <a:cs typeface="Arial" charset="0"/>
            </a:endParaRPr>
          </a:p>
          <a:p>
            <a:pPr marL="285750" indent="-285750">
              <a:lnSpc>
                <a:spcPct val="150000"/>
              </a:lnSpc>
              <a:buFont typeface="Arial" panose="020B0604020202020204" pitchFamily="34" charset="0"/>
              <a:buChar char="•"/>
              <a:defRPr/>
            </a:pPr>
            <a:r>
              <a:rPr lang="en-GB" sz="2400" b="1" dirty="0">
                <a:effectLst>
                  <a:outerShdw blurRad="38100" dist="38100" dir="2700000" algn="tl">
                    <a:srgbClr val="FFFFFF"/>
                  </a:outerShdw>
                </a:effectLst>
                <a:latin typeface="Rockwell" panose="02060603020205020403" pitchFamily="18" charset="0"/>
                <a:cs typeface="Arial" charset="0"/>
              </a:rPr>
              <a:t>Take short notes from the source and then write in your own words.</a:t>
            </a:r>
          </a:p>
          <a:p>
            <a:pPr marL="285750" indent="-285750">
              <a:lnSpc>
                <a:spcPct val="150000"/>
              </a:lnSpc>
              <a:buFont typeface="Arial" panose="020B0604020202020204" pitchFamily="34" charset="0"/>
              <a:buChar char="•"/>
              <a:defRPr/>
            </a:pPr>
            <a:endParaRPr lang="en-GB" sz="1400" b="1" dirty="0">
              <a:effectLst>
                <a:outerShdw blurRad="38100" dist="38100" dir="2700000" algn="tl">
                  <a:srgbClr val="FFFFFF"/>
                </a:outerShdw>
              </a:effectLst>
              <a:latin typeface="Rockwell" panose="02060603020205020403" pitchFamily="18" charset="0"/>
              <a:cs typeface="Arial" charset="0"/>
            </a:endParaRPr>
          </a:p>
          <a:p>
            <a:pPr marL="285750" indent="-285750">
              <a:lnSpc>
                <a:spcPct val="150000"/>
              </a:lnSpc>
              <a:buFont typeface="Arial" panose="020B0604020202020204" pitchFamily="34" charset="0"/>
              <a:buChar char="•"/>
              <a:defRPr/>
            </a:pPr>
            <a:r>
              <a:rPr lang="en-GB" sz="2400" b="1" dirty="0">
                <a:effectLst>
                  <a:outerShdw blurRad="38100" dist="38100" dir="2700000" algn="tl">
                    <a:srgbClr val="FFFFFF"/>
                  </a:outerShdw>
                </a:effectLst>
                <a:latin typeface="Rockwell" panose="02060603020205020403" pitchFamily="18" charset="0"/>
                <a:cs typeface="Arial" charset="0"/>
              </a:rPr>
              <a:t>Give credit to the original source by giving the authors details at the end.</a:t>
            </a:r>
          </a:p>
          <a:p>
            <a:pPr marL="285750" indent="-285750">
              <a:lnSpc>
                <a:spcPct val="150000"/>
              </a:lnSpc>
              <a:buFont typeface="Arial" panose="020B0604020202020204" pitchFamily="34" charset="0"/>
              <a:buChar char="•"/>
              <a:defRPr/>
            </a:pPr>
            <a:endParaRPr lang="en-GB" sz="1400" b="1" dirty="0">
              <a:effectLst>
                <a:outerShdw blurRad="38100" dist="38100" dir="2700000" algn="tl">
                  <a:srgbClr val="FFFFFF"/>
                </a:outerShdw>
              </a:effectLst>
              <a:latin typeface="Rockwell" panose="02060603020205020403" pitchFamily="18" charset="0"/>
              <a:cs typeface="Arial" charset="0"/>
            </a:endParaRPr>
          </a:p>
          <a:p>
            <a:pPr marL="285750" indent="-285750">
              <a:lnSpc>
                <a:spcPct val="150000"/>
              </a:lnSpc>
              <a:buFont typeface="Arial" panose="020B0604020202020204" pitchFamily="34" charset="0"/>
              <a:buChar char="•"/>
              <a:defRPr/>
            </a:pPr>
            <a:r>
              <a:rPr lang="en-GB" sz="2400" b="1" dirty="0">
                <a:effectLst>
                  <a:outerShdw blurRad="38100" dist="38100" dir="2700000" algn="tl">
                    <a:srgbClr val="FFFFFF"/>
                  </a:outerShdw>
                </a:effectLst>
                <a:latin typeface="Rockwell" panose="02060603020205020403" pitchFamily="18" charset="0"/>
                <a:cs typeface="Arial" charset="0"/>
              </a:rPr>
              <a:t>Diagrams/tables/figures from other sources should be acknowledged.</a:t>
            </a:r>
          </a:p>
          <a:p>
            <a:pPr marL="285750" indent="-285750">
              <a:lnSpc>
                <a:spcPct val="150000"/>
              </a:lnSpc>
              <a:buFont typeface="Arial" panose="020B0604020202020204" pitchFamily="34" charset="0"/>
              <a:buChar char="•"/>
              <a:defRPr/>
            </a:pPr>
            <a:endParaRPr lang="en-GB" sz="1400" b="1" dirty="0">
              <a:effectLst>
                <a:outerShdw blurRad="38100" dist="38100" dir="2700000" algn="tl">
                  <a:srgbClr val="FFFFFF"/>
                </a:outerShdw>
              </a:effectLst>
              <a:latin typeface="Rockwell" panose="02060603020205020403" pitchFamily="18" charset="0"/>
              <a:cs typeface="Arial" charset="0"/>
            </a:endParaRPr>
          </a:p>
          <a:p>
            <a:pPr marL="285750" indent="-285750">
              <a:lnSpc>
                <a:spcPct val="150000"/>
              </a:lnSpc>
              <a:buFont typeface="Arial" panose="020B0604020202020204" pitchFamily="34" charset="0"/>
              <a:buChar char="•"/>
              <a:defRPr/>
            </a:pPr>
            <a:r>
              <a:rPr lang="en-GB" sz="2400" b="1" dirty="0">
                <a:effectLst>
                  <a:outerShdw blurRad="38100" dist="38100" dir="2700000" algn="tl">
                    <a:srgbClr val="FFFFFF"/>
                  </a:outerShdw>
                </a:effectLst>
                <a:latin typeface="Rockwell" panose="02060603020205020403" pitchFamily="18" charset="0"/>
                <a:cs typeface="Arial" charset="0"/>
              </a:rPr>
              <a:t>DO NOT cut and paste sentences from the internet and rearrange them.</a:t>
            </a:r>
          </a:p>
          <a:p>
            <a:pPr marL="285750" indent="-285750">
              <a:lnSpc>
                <a:spcPct val="150000"/>
              </a:lnSpc>
              <a:buFont typeface="Arial" panose="020B0604020202020204" pitchFamily="34" charset="0"/>
              <a:buChar char="•"/>
              <a:defRPr/>
            </a:pPr>
            <a:endParaRPr lang="en-GB" sz="1400" b="1" dirty="0">
              <a:effectLst>
                <a:outerShdw blurRad="38100" dist="38100" dir="2700000" algn="tl">
                  <a:srgbClr val="FFFFFF"/>
                </a:outerShdw>
              </a:effectLst>
              <a:latin typeface="Rockwell" panose="02060603020205020403" pitchFamily="18" charset="0"/>
              <a:cs typeface="Arial" charset="0"/>
            </a:endParaRPr>
          </a:p>
          <a:p>
            <a:pPr marL="285750" indent="-285750">
              <a:lnSpc>
                <a:spcPct val="150000"/>
              </a:lnSpc>
              <a:buFont typeface="Arial" panose="020B0604020202020204" pitchFamily="34" charset="0"/>
              <a:buChar char="•"/>
              <a:defRPr/>
            </a:pPr>
            <a:r>
              <a:rPr lang="en-GB" sz="2400" b="1" dirty="0">
                <a:effectLst>
                  <a:outerShdw blurRad="38100" dist="38100" dir="2700000" algn="tl">
                    <a:srgbClr val="FFFFFF"/>
                  </a:outerShdw>
                </a:effectLst>
                <a:latin typeface="Rockwell" panose="02060603020205020403" pitchFamily="18" charset="0"/>
                <a:cs typeface="Arial" charset="0"/>
              </a:rPr>
              <a:t>DO NOT make slight variations in the language and then fail to give credit. </a:t>
            </a:r>
          </a:p>
          <a:p>
            <a:pPr marL="285750" indent="-285750">
              <a:lnSpc>
                <a:spcPct val="150000"/>
              </a:lnSpc>
              <a:buFont typeface="Arial" panose="020B0604020202020204" pitchFamily="34" charset="0"/>
              <a:buChar char="•"/>
              <a:defRPr/>
            </a:pPr>
            <a:endParaRPr lang="en-GB" sz="2400" b="1" dirty="0">
              <a:effectLst>
                <a:outerShdw blurRad="38100" dist="38100" dir="2700000" algn="tl">
                  <a:srgbClr val="FFFFFF"/>
                </a:outerShdw>
              </a:effectLst>
              <a:latin typeface="Rockwell" panose="02060603020205020403" pitchFamily="18" charset="0"/>
              <a:cs typeface="Arial" charset="0"/>
            </a:endParaRPr>
          </a:p>
        </p:txBody>
      </p:sp>
      <p:sp>
        <p:nvSpPr>
          <p:cNvPr id="5" name="Title 1"/>
          <p:cNvSpPr txBox="1">
            <a:spLocks/>
          </p:cNvSpPr>
          <p:nvPr/>
        </p:nvSpPr>
        <p:spPr>
          <a:xfrm>
            <a:off x="160143" y="23509"/>
            <a:ext cx="9144000" cy="1143000"/>
          </a:xfrm>
          <a:prstGeom prst="rect">
            <a:avLst/>
          </a:prstGeom>
        </p:spPr>
        <p:txBody>
          <a:bodyPr/>
          <a:lstStyle>
            <a:lvl1pPr algn="l" defTabSz="457200" rtl="0" eaLnBrk="1" latinLnBrk="0" hangingPunct="1">
              <a:spcBef>
                <a:spcPct val="0"/>
              </a:spcBef>
              <a:buNone/>
              <a:defRPr sz="2000" b="0" i="0" kern="1200">
                <a:solidFill>
                  <a:schemeClr val="tx1"/>
                </a:solidFill>
                <a:latin typeface="Rockwell"/>
                <a:ea typeface="+mj-ea"/>
                <a:cs typeface="Rockwell"/>
              </a:defRPr>
            </a:lvl1pPr>
          </a:lstStyle>
          <a:p>
            <a:r>
              <a:rPr lang="en-GB" sz="4800" dirty="0">
                <a:solidFill>
                  <a:schemeClr val="accent5">
                    <a:lumMod val="50000"/>
                  </a:schemeClr>
                </a:solidFill>
                <a:effectLst>
                  <a:outerShdw blurRad="38100" dist="38100" dir="2700000" algn="tl">
                    <a:srgbClr val="000000">
                      <a:alpha val="43137"/>
                    </a:srgbClr>
                  </a:outerShdw>
                </a:effectLst>
              </a:rPr>
              <a:t>How to avoid plagiarism?</a:t>
            </a:r>
          </a:p>
        </p:txBody>
      </p:sp>
    </p:spTree>
    <p:extLst>
      <p:ext uri="{BB962C8B-B14F-4D97-AF65-F5344CB8AC3E}">
        <p14:creationId xmlns:p14="http://schemas.microsoft.com/office/powerpoint/2010/main" val="14327354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0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808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808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808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808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80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Text Box 2"/>
          <p:cNvSpPr txBox="1">
            <a:spLocks noChangeArrowheads="1"/>
          </p:cNvSpPr>
          <p:nvPr/>
        </p:nvSpPr>
        <p:spPr bwMode="auto">
          <a:xfrm>
            <a:off x="78174" y="150785"/>
            <a:ext cx="12035037" cy="3601755"/>
          </a:xfrm>
          <a:prstGeom prst="rect">
            <a:avLst/>
          </a:prstGeom>
          <a:noFill/>
          <a:ln>
            <a:solidFill>
              <a:srgbClr val="FF0000"/>
            </a:solidFill>
          </a:ln>
          <a:effectLst/>
          <a:extLst/>
        </p:spPr>
        <p:txBody>
          <a:bodyPr wrap="square">
            <a:spAutoFit/>
          </a:bodyPr>
          <a:lstStyle>
            <a:lvl1pPr>
              <a:defRPr sz="2800">
                <a:solidFill>
                  <a:srgbClr val="004D75"/>
                </a:solidFill>
                <a:latin typeface="Verdana" pitchFamily="34" charset="0"/>
                <a:cs typeface="Arial" pitchFamily="34" charset="0"/>
              </a:defRPr>
            </a:lvl1pPr>
            <a:lvl2pPr marL="742950" indent="-285750">
              <a:defRPr sz="2800">
                <a:solidFill>
                  <a:srgbClr val="004D75"/>
                </a:solidFill>
                <a:latin typeface="Verdana" pitchFamily="34" charset="0"/>
                <a:cs typeface="Arial" pitchFamily="34" charset="0"/>
              </a:defRPr>
            </a:lvl2pPr>
            <a:lvl3pPr marL="1143000" indent="-228600">
              <a:defRPr sz="2800">
                <a:solidFill>
                  <a:srgbClr val="004D75"/>
                </a:solidFill>
                <a:latin typeface="Verdana" pitchFamily="34" charset="0"/>
                <a:cs typeface="Arial" pitchFamily="34" charset="0"/>
              </a:defRPr>
            </a:lvl3pPr>
            <a:lvl4pPr marL="1600200" indent="-228600">
              <a:defRPr sz="2800">
                <a:solidFill>
                  <a:srgbClr val="004D75"/>
                </a:solidFill>
                <a:latin typeface="Verdana" pitchFamily="34" charset="0"/>
                <a:cs typeface="Arial" pitchFamily="34" charset="0"/>
              </a:defRPr>
            </a:lvl4pPr>
            <a:lvl5pPr marL="2057400" indent="-228600">
              <a:defRPr sz="2800">
                <a:solidFill>
                  <a:srgbClr val="004D75"/>
                </a:solidFill>
                <a:latin typeface="Verdana" pitchFamily="34" charset="0"/>
                <a:cs typeface="Arial" pitchFamily="34" charset="0"/>
              </a:defRPr>
            </a:lvl5pPr>
            <a:lvl6pPr marL="2514600" indent="-228600" eaLnBrk="0" fontAlgn="base" hangingPunct="0">
              <a:spcBef>
                <a:spcPct val="0"/>
              </a:spcBef>
              <a:spcAft>
                <a:spcPct val="0"/>
              </a:spcAft>
              <a:defRPr sz="2800">
                <a:solidFill>
                  <a:srgbClr val="004D75"/>
                </a:solidFill>
                <a:latin typeface="Verdana" pitchFamily="34" charset="0"/>
                <a:cs typeface="Arial" pitchFamily="34" charset="0"/>
              </a:defRPr>
            </a:lvl6pPr>
            <a:lvl7pPr marL="2971800" indent="-228600" eaLnBrk="0" fontAlgn="base" hangingPunct="0">
              <a:spcBef>
                <a:spcPct val="0"/>
              </a:spcBef>
              <a:spcAft>
                <a:spcPct val="0"/>
              </a:spcAft>
              <a:defRPr sz="2800">
                <a:solidFill>
                  <a:srgbClr val="004D75"/>
                </a:solidFill>
                <a:latin typeface="Verdana" pitchFamily="34" charset="0"/>
                <a:cs typeface="Arial" pitchFamily="34" charset="0"/>
              </a:defRPr>
            </a:lvl7pPr>
            <a:lvl8pPr marL="3429000" indent="-228600" eaLnBrk="0" fontAlgn="base" hangingPunct="0">
              <a:spcBef>
                <a:spcPct val="0"/>
              </a:spcBef>
              <a:spcAft>
                <a:spcPct val="0"/>
              </a:spcAft>
              <a:defRPr sz="2800">
                <a:solidFill>
                  <a:srgbClr val="004D75"/>
                </a:solidFill>
                <a:latin typeface="Verdana" pitchFamily="34" charset="0"/>
                <a:cs typeface="Arial" pitchFamily="34" charset="0"/>
              </a:defRPr>
            </a:lvl8pPr>
            <a:lvl9pPr marL="3886200" indent="-228600" eaLnBrk="0" fontAlgn="base" hangingPunct="0">
              <a:spcBef>
                <a:spcPct val="0"/>
              </a:spcBef>
              <a:spcAft>
                <a:spcPct val="0"/>
              </a:spcAft>
              <a:defRPr sz="2800">
                <a:solidFill>
                  <a:srgbClr val="004D75"/>
                </a:solidFill>
                <a:latin typeface="Verdana" pitchFamily="34" charset="0"/>
                <a:cs typeface="Arial" pitchFamily="34" charset="0"/>
              </a:defRPr>
            </a:lvl9pPr>
          </a:lstStyle>
          <a:p>
            <a:pPr>
              <a:lnSpc>
                <a:spcPct val="140000"/>
              </a:lnSpc>
              <a:spcBef>
                <a:spcPct val="50000"/>
              </a:spcBef>
              <a:defRPr/>
            </a:pPr>
            <a:r>
              <a:rPr lang="en-GB" sz="4400" b="1" i="1" u="sng" dirty="0">
                <a:latin typeface="Rockwell" panose="02060603020205020403" pitchFamily="18" charset="0"/>
              </a:rPr>
              <a:t>Source 1:</a:t>
            </a:r>
          </a:p>
          <a:p>
            <a:pPr algn="just">
              <a:lnSpc>
                <a:spcPct val="140000"/>
              </a:lnSpc>
              <a:spcBef>
                <a:spcPct val="50000"/>
              </a:spcBef>
              <a:defRPr/>
            </a:pPr>
            <a:r>
              <a:rPr lang="en-GB" b="1" i="1" dirty="0">
                <a:solidFill>
                  <a:schemeClr val="tx1"/>
                </a:solidFill>
                <a:effectLst>
                  <a:outerShdw blurRad="38100" dist="38100" dir="2700000" algn="tl">
                    <a:srgbClr val="FFFFFF"/>
                  </a:outerShdw>
                </a:effectLst>
                <a:latin typeface="Rockwell" panose="02060603020205020403" pitchFamily="18" charset="0"/>
              </a:rPr>
              <a:t>“The interior of the cell is divided into the nucleus and the cytoplasm. The nucleus is a spherical or oval shaped structure at the centre of the cell. The cytoplasm is the region outside the nucleus that contains cell organelles and cytosol, or cytoplasmic solution.”</a:t>
            </a:r>
          </a:p>
        </p:txBody>
      </p:sp>
      <p:sp>
        <p:nvSpPr>
          <p:cNvPr id="586757" name="Text Box 5"/>
          <p:cNvSpPr txBox="1">
            <a:spLocks noChangeArrowheads="1"/>
          </p:cNvSpPr>
          <p:nvPr/>
        </p:nvSpPr>
        <p:spPr bwMode="auto">
          <a:xfrm>
            <a:off x="78174" y="4418057"/>
            <a:ext cx="12035037" cy="960135"/>
          </a:xfrm>
          <a:prstGeom prst="rect">
            <a:avLst/>
          </a:prstGeom>
          <a:noFill/>
          <a:ln w="9525">
            <a:solidFill>
              <a:schemeClr val="tx1"/>
            </a:solidFill>
            <a:miter lim="800000"/>
            <a:headEnd/>
            <a:tailEnd/>
          </a:ln>
          <a:effectLst/>
          <a:extLst/>
        </p:spPr>
        <p:txBody>
          <a:bodyPr wrap="square">
            <a:spAutoFit/>
          </a:bodyPr>
          <a:lstStyle/>
          <a:p>
            <a:pPr algn="just">
              <a:lnSpc>
                <a:spcPct val="150000"/>
              </a:lnSpc>
              <a:defRPr/>
            </a:pPr>
            <a:r>
              <a:rPr lang="en-GB" sz="2000" b="1" dirty="0">
                <a:effectLst>
                  <a:outerShdw blurRad="38100" dist="38100" dir="2700000" algn="tl">
                    <a:srgbClr val="000000"/>
                  </a:outerShdw>
                </a:effectLst>
                <a:latin typeface="Rockwell" panose="02060603020205020403" pitchFamily="18" charset="0"/>
                <a:cs typeface="Arial" charset="0"/>
              </a:rPr>
              <a:t>From: </a:t>
            </a:r>
          </a:p>
          <a:p>
            <a:pPr algn="just">
              <a:lnSpc>
                <a:spcPct val="150000"/>
              </a:lnSpc>
              <a:defRPr/>
            </a:pPr>
            <a:r>
              <a:rPr lang="en-GB" sz="2000" b="1" dirty="0">
                <a:effectLst>
                  <a:outerShdw blurRad="38100" dist="38100" dir="2700000" algn="tl">
                    <a:srgbClr val="000000"/>
                  </a:outerShdw>
                </a:effectLst>
                <a:latin typeface="Rockwell" panose="02060603020205020403" pitchFamily="18" charset="0"/>
                <a:cs typeface="Arial" charset="0"/>
              </a:rPr>
              <a:t>Molecular Biology of the Cell: the Problems Book - by John Wilson, Tim Hunt, 1997</a:t>
            </a:r>
          </a:p>
        </p:txBody>
      </p:sp>
    </p:spTree>
    <p:extLst>
      <p:ext uri="{BB962C8B-B14F-4D97-AF65-F5344CB8AC3E}">
        <p14:creationId xmlns:p14="http://schemas.microsoft.com/office/powerpoint/2010/main" val="358415710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2" name="Text Box 4"/>
          <p:cNvSpPr txBox="1">
            <a:spLocks noChangeArrowheads="1"/>
          </p:cNvSpPr>
          <p:nvPr/>
        </p:nvSpPr>
        <p:spPr bwMode="auto">
          <a:xfrm>
            <a:off x="122285" y="192283"/>
            <a:ext cx="11947429" cy="4143442"/>
          </a:xfrm>
          <a:prstGeom prst="rect">
            <a:avLst/>
          </a:prstGeom>
          <a:noFill/>
          <a:ln>
            <a:solidFill>
              <a:srgbClr val="FF0000"/>
            </a:solidFill>
          </a:ln>
          <a:effectLst/>
          <a:extLst/>
        </p:spPr>
        <p:txBody>
          <a:bodyPr wrap="square">
            <a:spAutoFit/>
          </a:bodyPr>
          <a:lstStyle>
            <a:lvl1pPr>
              <a:defRPr sz="2800">
                <a:solidFill>
                  <a:srgbClr val="004D75"/>
                </a:solidFill>
                <a:latin typeface="Verdana" pitchFamily="34" charset="0"/>
                <a:cs typeface="Arial" pitchFamily="34" charset="0"/>
              </a:defRPr>
            </a:lvl1pPr>
            <a:lvl2pPr marL="742950" indent="-285750">
              <a:defRPr sz="2800">
                <a:solidFill>
                  <a:srgbClr val="004D75"/>
                </a:solidFill>
                <a:latin typeface="Verdana" pitchFamily="34" charset="0"/>
                <a:cs typeface="Arial" pitchFamily="34" charset="0"/>
              </a:defRPr>
            </a:lvl2pPr>
            <a:lvl3pPr marL="1143000" indent="-228600">
              <a:defRPr sz="2800">
                <a:solidFill>
                  <a:srgbClr val="004D75"/>
                </a:solidFill>
                <a:latin typeface="Verdana" pitchFamily="34" charset="0"/>
                <a:cs typeface="Arial" pitchFamily="34" charset="0"/>
              </a:defRPr>
            </a:lvl3pPr>
            <a:lvl4pPr marL="1600200" indent="-228600">
              <a:defRPr sz="2800">
                <a:solidFill>
                  <a:srgbClr val="004D75"/>
                </a:solidFill>
                <a:latin typeface="Verdana" pitchFamily="34" charset="0"/>
                <a:cs typeface="Arial" pitchFamily="34" charset="0"/>
              </a:defRPr>
            </a:lvl4pPr>
            <a:lvl5pPr marL="2057400" indent="-228600">
              <a:defRPr sz="2800">
                <a:solidFill>
                  <a:srgbClr val="004D75"/>
                </a:solidFill>
                <a:latin typeface="Verdana" pitchFamily="34" charset="0"/>
                <a:cs typeface="Arial" pitchFamily="34" charset="0"/>
              </a:defRPr>
            </a:lvl5pPr>
            <a:lvl6pPr marL="2514600" indent="-228600" eaLnBrk="0" fontAlgn="base" hangingPunct="0">
              <a:spcBef>
                <a:spcPct val="0"/>
              </a:spcBef>
              <a:spcAft>
                <a:spcPct val="0"/>
              </a:spcAft>
              <a:defRPr sz="2800">
                <a:solidFill>
                  <a:srgbClr val="004D75"/>
                </a:solidFill>
                <a:latin typeface="Verdana" pitchFamily="34" charset="0"/>
                <a:cs typeface="Arial" pitchFamily="34" charset="0"/>
              </a:defRPr>
            </a:lvl6pPr>
            <a:lvl7pPr marL="2971800" indent="-228600" eaLnBrk="0" fontAlgn="base" hangingPunct="0">
              <a:spcBef>
                <a:spcPct val="0"/>
              </a:spcBef>
              <a:spcAft>
                <a:spcPct val="0"/>
              </a:spcAft>
              <a:defRPr sz="2800">
                <a:solidFill>
                  <a:srgbClr val="004D75"/>
                </a:solidFill>
                <a:latin typeface="Verdana" pitchFamily="34" charset="0"/>
                <a:cs typeface="Arial" pitchFamily="34" charset="0"/>
              </a:defRPr>
            </a:lvl7pPr>
            <a:lvl8pPr marL="3429000" indent="-228600" eaLnBrk="0" fontAlgn="base" hangingPunct="0">
              <a:spcBef>
                <a:spcPct val="0"/>
              </a:spcBef>
              <a:spcAft>
                <a:spcPct val="0"/>
              </a:spcAft>
              <a:defRPr sz="2800">
                <a:solidFill>
                  <a:srgbClr val="004D75"/>
                </a:solidFill>
                <a:latin typeface="Verdana" pitchFamily="34" charset="0"/>
                <a:cs typeface="Arial" pitchFamily="34" charset="0"/>
              </a:defRPr>
            </a:lvl8pPr>
            <a:lvl9pPr marL="3886200" indent="-228600" eaLnBrk="0" fontAlgn="base" hangingPunct="0">
              <a:spcBef>
                <a:spcPct val="0"/>
              </a:spcBef>
              <a:spcAft>
                <a:spcPct val="0"/>
              </a:spcAft>
              <a:defRPr sz="2800">
                <a:solidFill>
                  <a:srgbClr val="004D75"/>
                </a:solidFill>
                <a:latin typeface="Verdana" pitchFamily="34" charset="0"/>
                <a:cs typeface="Arial" pitchFamily="34" charset="0"/>
              </a:defRPr>
            </a:lvl9pPr>
          </a:lstStyle>
          <a:p>
            <a:pPr algn="just">
              <a:lnSpc>
                <a:spcPct val="120000"/>
              </a:lnSpc>
              <a:spcBef>
                <a:spcPct val="50000"/>
              </a:spcBef>
              <a:defRPr/>
            </a:pPr>
            <a:r>
              <a:rPr lang="en-GB" sz="4800" b="1" i="1" dirty="0">
                <a:solidFill>
                  <a:srgbClr val="006666"/>
                </a:solidFill>
                <a:effectLst>
                  <a:outerShdw blurRad="38100" dist="38100" dir="2700000" algn="tl">
                    <a:srgbClr val="000000"/>
                  </a:outerShdw>
                </a:effectLst>
                <a:latin typeface="Rockwell" panose="02060603020205020403" pitchFamily="18" charset="0"/>
              </a:rPr>
              <a:t>Source 2:</a:t>
            </a:r>
          </a:p>
          <a:p>
            <a:pPr algn="just">
              <a:lnSpc>
                <a:spcPct val="140000"/>
              </a:lnSpc>
              <a:spcBef>
                <a:spcPct val="50000"/>
              </a:spcBef>
              <a:defRPr/>
            </a:pPr>
            <a:r>
              <a:rPr lang="en-GB" b="1" i="1" dirty="0">
                <a:solidFill>
                  <a:schemeClr val="tx1"/>
                </a:solidFill>
                <a:effectLst>
                  <a:outerShdw blurRad="38100" dist="38100" dir="2700000" algn="tl">
                    <a:srgbClr val="FFFFFF"/>
                  </a:outerShdw>
                </a:effectLst>
                <a:latin typeface="Rockwell" panose="02060603020205020403" pitchFamily="18" charset="0"/>
              </a:rPr>
              <a:t>“Inside the cells there are many organelles. By definition, organelles are the membrane-bound structures in a cell.  The nucleus is an example.  Other organelles are located in the cytoplasm such as mitochondria,  chloroplasts, endoplasmic reticulum, Golgi apparatus, peroxisomes, lysosomes, vacuoles and </a:t>
            </a:r>
            <a:r>
              <a:rPr lang="en-GB" b="1" i="1" dirty="0" err="1">
                <a:solidFill>
                  <a:schemeClr val="tx1"/>
                </a:solidFill>
                <a:effectLst>
                  <a:outerShdw blurRad="38100" dist="38100" dir="2700000" algn="tl">
                    <a:srgbClr val="FFFFFF"/>
                  </a:outerShdw>
                </a:effectLst>
                <a:latin typeface="Rockwell" panose="02060603020205020403" pitchFamily="18" charset="0"/>
              </a:rPr>
              <a:t>glyoxisomes</a:t>
            </a:r>
            <a:r>
              <a:rPr lang="en-GB" b="1" i="1" dirty="0">
                <a:solidFill>
                  <a:schemeClr val="tx1"/>
                </a:solidFill>
                <a:effectLst>
                  <a:outerShdw blurRad="38100" dist="38100" dir="2700000" algn="tl">
                    <a:srgbClr val="FFFFFF"/>
                  </a:outerShdw>
                </a:effectLst>
                <a:latin typeface="Rockwell" panose="02060603020205020403" pitchFamily="18" charset="0"/>
              </a:rPr>
              <a:t>.”</a:t>
            </a:r>
            <a:endParaRPr lang="en-GB" i="1" dirty="0">
              <a:latin typeface="Rockwell" panose="02060603020205020403" pitchFamily="18" charset="0"/>
            </a:endParaRPr>
          </a:p>
        </p:txBody>
      </p:sp>
      <p:sp>
        <p:nvSpPr>
          <p:cNvPr id="590853" name="Text Box 5"/>
          <p:cNvSpPr txBox="1">
            <a:spLocks noChangeArrowheads="1"/>
          </p:cNvSpPr>
          <p:nvPr/>
        </p:nvSpPr>
        <p:spPr bwMode="auto">
          <a:xfrm>
            <a:off x="122286" y="4537683"/>
            <a:ext cx="11947428" cy="873572"/>
          </a:xfrm>
          <a:prstGeom prst="rect">
            <a:avLst/>
          </a:prstGeom>
          <a:noFill/>
          <a:ln w="9525">
            <a:solidFill>
              <a:schemeClr val="tx1"/>
            </a:solidFill>
            <a:miter lim="800000"/>
            <a:headEnd/>
            <a:tailEnd/>
          </a:ln>
          <a:effectLst/>
          <a:extLst/>
        </p:spPr>
        <p:txBody>
          <a:bodyPr wrap="square">
            <a:spAutoFit/>
          </a:bodyPr>
          <a:lstStyle/>
          <a:p>
            <a:pPr>
              <a:lnSpc>
                <a:spcPct val="150000"/>
              </a:lnSpc>
              <a:defRPr/>
            </a:pPr>
            <a:r>
              <a:rPr lang="en-GB" b="1" dirty="0">
                <a:effectLst>
                  <a:outerShdw blurRad="38100" dist="38100" dir="2700000" algn="tl">
                    <a:srgbClr val="000000"/>
                  </a:outerShdw>
                </a:effectLst>
                <a:cs typeface="Arial" charset="0"/>
              </a:rPr>
              <a:t>From: </a:t>
            </a:r>
          </a:p>
          <a:p>
            <a:pPr>
              <a:lnSpc>
                <a:spcPct val="150000"/>
              </a:lnSpc>
              <a:defRPr/>
            </a:pPr>
            <a:r>
              <a:rPr lang="en-GB" b="1" dirty="0">
                <a:effectLst>
                  <a:outerShdw blurRad="38100" dist="38100" dir="2700000" algn="tl">
                    <a:srgbClr val="000000"/>
                  </a:outerShdw>
                </a:effectLst>
                <a:cs typeface="Arial" charset="0"/>
              </a:rPr>
              <a:t>The Cell: A Molecular Approach – by Geoffrey M. Cooper &amp; Robert E. </a:t>
            </a:r>
            <a:r>
              <a:rPr lang="en-GB" b="1" dirty="0" err="1">
                <a:effectLst>
                  <a:outerShdw blurRad="38100" dist="38100" dir="2700000" algn="tl">
                    <a:srgbClr val="000000"/>
                  </a:outerShdw>
                </a:effectLst>
                <a:cs typeface="Arial" charset="0"/>
              </a:rPr>
              <a:t>Hausman</a:t>
            </a:r>
            <a:r>
              <a:rPr lang="en-GB" b="1" dirty="0">
                <a:effectLst>
                  <a:outerShdw blurRad="38100" dist="38100" dir="2700000" algn="tl">
                    <a:srgbClr val="000000"/>
                  </a:outerShdw>
                </a:effectLst>
                <a:cs typeface="Arial" charset="0"/>
              </a:rPr>
              <a:t>, 2003</a:t>
            </a:r>
          </a:p>
        </p:txBody>
      </p:sp>
    </p:spTree>
    <p:extLst>
      <p:ext uri="{BB962C8B-B14F-4D97-AF65-F5344CB8AC3E}">
        <p14:creationId xmlns:p14="http://schemas.microsoft.com/office/powerpoint/2010/main" val="313937064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6" name="Text Box 4"/>
          <p:cNvSpPr txBox="1">
            <a:spLocks noChangeArrowheads="1"/>
          </p:cNvSpPr>
          <p:nvPr/>
        </p:nvSpPr>
        <p:spPr bwMode="auto">
          <a:xfrm>
            <a:off x="240921" y="158853"/>
            <a:ext cx="11772214" cy="4808239"/>
          </a:xfrm>
          <a:prstGeom prst="rect">
            <a:avLst/>
          </a:prstGeom>
          <a:noFill/>
          <a:ln>
            <a:solidFill>
              <a:srgbClr val="FF0000"/>
            </a:solidFill>
          </a:ln>
          <a:effectLst/>
          <a:extLst/>
        </p:spPr>
        <p:txBody>
          <a:bodyPr wrap="square">
            <a:spAutoFit/>
          </a:bodyPr>
          <a:lstStyle>
            <a:lvl1pPr>
              <a:defRPr sz="2800">
                <a:solidFill>
                  <a:srgbClr val="004D75"/>
                </a:solidFill>
                <a:latin typeface="Verdana" pitchFamily="34" charset="0"/>
                <a:cs typeface="Arial" pitchFamily="34" charset="0"/>
              </a:defRPr>
            </a:lvl1pPr>
            <a:lvl2pPr marL="742950" indent="-285750">
              <a:defRPr sz="2800">
                <a:solidFill>
                  <a:srgbClr val="004D75"/>
                </a:solidFill>
                <a:latin typeface="Verdana" pitchFamily="34" charset="0"/>
                <a:cs typeface="Arial" pitchFamily="34" charset="0"/>
              </a:defRPr>
            </a:lvl2pPr>
            <a:lvl3pPr marL="1143000" indent="-228600">
              <a:defRPr sz="2800">
                <a:solidFill>
                  <a:srgbClr val="004D75"/>
                </a:solidFill>
                <a:latin typeface="Verdana" pitchFamily="34" charset="0"/>
                <a:cs typeface="Arial" pitchFamily="34" charset="0"/>
              </a:defRPr>
            </a:lvl3pPr>
            <a:lvl4pPr marL="1600200" indent="-228600">
              <a:defRPr sz="2800">
                <a:solidFill>
                  <a:srgbClr val="004D75"/>
                </a:solidFill>
                <a:latin typeface="Verdana" pitchFamily="34" charset="0"/>
                <a:cs typeface="Arial" pitchFamily="34" charset="0"/>
              </a:defRPr>
            </a:lvl4pPr>
            <a:lvl5pPr marL="2057400" indent="-228600">
              <a:defRPr sz="2800">
                <a:solidFill>
                  <a:srgbClr val="004D75"/>
                </a:solidFill>
                <a:latin typeface="Verdana" pitchFamily="34" charset="0"/>
                <a:cs typeface="Arial" pitchFamily="34" charset="0"/>
              </a:defRPr>
            </a:lvl5pPr>
            <a:lvl6pPr marL="2514600" indent="-228600" eaLnBrk="0" fontAlgn="base" hangingPunct="0">
              <a:spcBef>
                <a:spcPct val="0"/>
              </a:spcBef>
              <a:spcAft>
                <a:spcPct val="0"/>
              </a:spcAft>
              <a:defRPr sz="2800">
                <a:solidFill>
                  <a:srgbClr val="004D75"/>
                </a:solidFill>
                <a:latin typeface="Verdana" pitchFamily="34" charset="0"/>
                <a:cs typeface="Arial" pitchFamily="34" charset="0"/>
              </a:defRPr>
            </a:lvl6pPr>
            <a:lvl7pPr marL="2971800" indent="-228600" eaLnBrk="0" fontAlgn="base" hangingPunct="0">
              <a:spcBef>
                <a:spcPct val="0"/>
              </a:spcBef>
              <a:spcAft>
                <a:spcPct val="0"/>
              </a:spcAft>
              <a:defRPr sz="2800">
                <a:solidFill>
                  <a:srgbClr val="004D75"/>
                </a:solidFill>
                <a:latin typeface="Verdana" pitchFamily="34" charset="0"/>
                <a:cs typeface="Arial" pitchFamily="34" charset="0"/>
              </a:defRPr>
            </a:lvl7pPr>
            <a:lvl8pPr marL="3429000" indent="-228600" eaLnBrk="0" fontAlgn="base" hangingPunct="0">
              <a:spcBef>
                <a:spcPct val="0"/>
              </a:spcBef>
              <a:spcAft>
                <a:spcPct val="0"/>
              </a:spcAft>
              <a:defRPr sz="2800">
                <a:solidFill>
                  <a:srgbClr val="004D75"/>
                </a:solidFill>
                <a:latin typeface="Verdana" pitchFamily="34" charset="0"/>
                <a:cs typeface="Arial" pitchFamily="34" charset="0"/>
              </a:defRPr>
            </a:lvl8pPr>
            <a:lvl9pPr marL="3886200" indent="-228600" eaLnBrk="0" fontAlgn="base" hangingPunct="0">
              <a:spcBef>
                <a:spcPct val="0"/>
              </a:spcBef>
              <a:spcAft>
                <a:spcPct val="0"/>
              </a:spcAft>
              <a:defRPr sz="2800">
                <a:solidFill>
                  <a:srgbClr val="004D75"/>
                </a:solidFill>
                <a:latin typeface="Verdana" pitchFamily="34" charset="0"/>
                <a:cs typeface="Arial" pitchFamily="34" charset="0"/>
              </a:defRPr>
            </a:lvl9pPr>
          </a:lstStyle>
          <a:p>
            <a:pPr>
              <a:lnSpc>
                <a:spcPct val="140000"/>
              </a:lnSpc>
              <a:spcBef>
                <a:spcPct val="50000"/>
              </a:spcBef>
              <a:defRPr/>
            </a:pPr>
            <a:r>
              <a:rPr lang="en-GB" sz="4400" b="1" i="1" u="sng" dirty="0">
                <a:effectLst>
                  <a:outerShdw blurRad="38100" dist="38100" dir="2700000" algn="tl">
                    <a:srgbClr val="000000"/>
                  </a:outerShdw>
                </a:effectLst>
                <a:latin typeface="Rockwell" panose="02060603020205020403" pitchFamily="18" charset="0"/>
              </a:rPr>
              <a:t>Student work:</a:t>
            </a:r>
          </a:p>
          <a:p>
            <a:pPr algn="just">
              <a:lnSpc>
                <a:spcPct val="140000"/>
              </a:lnSpc>
              <a:spcBef>
                <a:spcPct val="50000"/>
              </a:spcBef>
              <a:defRPr/>
            </a:pPr>
            <a:r>
              <a:rPr lang="en-GB" b="1" i="1" dirty="0">
                <a:solidFill>
                  <a:schemeClr val="tx1"/>
                </a:solidFill>
                <a:effectLst>
                  <a:outerShdw blurRad="38100" dist="38100" dir="2700000" algn="tl">
                    <a:srgbClr val="FFFFFF"/>
                  </a:outerShdw>
                </a:effectLst>
                <a:latin typeface="Rockwell" panose="02060603020205020403" pitchFamily="18" charset="0"/>
              </a:rPr>
              <a:t>Cell is divided into (a) spherical shaped nucleus which usually lies in the centre and (b) the region surrounding the nucleus called cytoplasm. Cytoplasm is mostly filled with water. It also contains organelles such as mitochondria,  chloroplasts, endoplasmic reticulum, Golgi apparatus, peroxisomes, lysosomes, vacuoles and </a:t>
            </a:r>
            <a:r>
              <a:rPr lang="en-GB" b="1" i="1" dirty="0" err="1">
                <a:solidFill>
                  <a:schemeClr val="tx1"/>
                </a:solidFill>
                <a:effectLst>
                  <a:outerShdw blurRad="38100" dist="38100" dir="2700000" algn="tl">
                    <a:srgbClr val="FFFFFF"/>
                  </a:outerShdw>
                </a:effectLst>
                <a:latin typeface="Rockwell" panose="02060603020205020403" pitchFamily="18" charset="0"/>
              </a:rPr>
              <a:t>glyoxisomes</a:t>
            </a:r>
            <a:r>
              <a:rPr lang="en-GB" b="1" i="1" dirty="0">
                <a:solidFill>
                  <a:schemeClr val="tx1"/>
                </a:solidFill>
                <a:effectLst>
                  <a:outerShdw blurRad="38100" dist="38100" dir="2700000" algn="tl">
                    <a:srgbClr val="FFFFFF"/>
                  </a:outerShdw>
                </a:effectLst>
                <a:latin typeface="Rockwell" panose="02060603020205020403" pitchFamily="18" charset="0"/>
              </a:rPr>
              <a:t> </a:t>
            </a:r>
            <a:r>
              <a:rPr lang="en-GB" b="1" i="1" dirty="0">
                <a:solidFill>
                  <a:srgbClr val="FD0D0D"/>
                </a:solidFill>
                <a:effectLst>
                  <a:outerShdw blurRad="38100" dist="38100" dir="2700000" algn="tl">
                    <a:srgbClr val="000000"/>
                  </a:outerShdw>
                </a:effectLst>
                <a:latin typeface="Rockwell" panose="02060603020205020403" pitchFamily="18" charset="0"/>
              </a:rPr>
              <a:t>(Wilson and Hunt, 1997; Cooper and </a:t>
            </a:r>
            <a:r>
              <a:rPr lang="en-GB" b="1" i="1" dirty="0" err="1">
                <a:solidFill>
                  <a:srgbClr val="FD0D0D"/>
                </a:solidFill>
                <a:effectLst>
                  <a:outerShdw blurRad="38100" dist="38100" dir="2700000" algn="tl">
                    <a:srgbClr val="000000"/>
                  </a:outerShdw>
                </a:effectLst>
                <a:latin typeface="Rockwell" panose="02060603020205020403" pitchFamily="18" charset="0"/>
              </a:rPr>
              <a:t>Hausman</a:t>
            </a:r>
            <a:r>
              <a:rPr lang="en-GB" b="1" i="1" dirty="0">
                <a:solidFill>
                  <a:srgbClr val="FD0D0D"/>
                </a:solidFill>
                <a:effectLst>
                  <a:outerShdw blurRad="38100" dist="38100" dir="2700000" algn="tl">
                    <a:srgbClr val="000000"/>
                  </a:outerShdw>
                </a:effectLst>
                <a:latin typeface="Rockwell" panose="02060603020205020403" pitchFamily="18" charset="0"/>
              </a:rPr>
              <a:t>, 2003) </a:t>
            </a:r>
          </a:p>
        </p:txBody>
      </p:sp>
    </p:spTree>
    <p:extLst>
      <p:ext uri="{BB962C8B-B14F-4D97-AF65-F5344CB8AC3E}">
        <p14:creationId xmlns:p14="http://schemas.microsoft.com/office/powerpoint/2010/main" val="294350709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illu_cel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71" y="87608"/>
            <a:ext cx="11744839" cy="538236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94947" name="Text Box 3"/>
          <p:cNvSpPr txBox="1">
            <a:spLocks noChangeArrowheads="1"/>
          </p:cNvSpPr>
          <p:nvPr/>
        </p:nvSpPr>
        <p:spPr bwMode="auto">
          <a:xfrm>
            <a:off x="273770" y="5507903"/>
            <a:ext cx="11744839" cy="584775"/>
          </a:xfrm>
          <a:prstGeom prst="rect">
            <a:avLst/>
          </a:prstGeom>
          <a:noFill/>
          <a:ln>
            <a:noFill/>
          </a:ln>
          <a:effectLst/>
          <a:extLst/>
        </p:spPr>
        <p:txBody>
          <a:bodyPr wrap="square">
            <a:spAutoFit/>
          </a:bodyPr>
          <a:lstStyle>
            <a:lvl1pPr>
              <a:defRPr sz="2800">
                <a:solidFill>
                  <a:srgbClr val="004D75"/>
                </a:solidFill>
                <a:latin typeface="Verdana" pitchFamily="34" charset="0"/>
                <a:cs typeface="Arial" pitchFamily="34" charset="0"/>
              </a:defRPr>
            </a:lvl1pPr>
            <a:lvl2pPr marL="742950" indent="-285750">
              <a:defRPr sz="2800">
                <a:solidFill>
                  <a:srgbClr val="004D75"/>
                </a:solidFill>
                <a:latin typeface="Verdana" pitchFamily="34" charset="0"/>
                <a:cs typeface="Arial" pitchFamily="34" charset="0"/>
              </a:defRPr>
            </a:lvl2pPr>
            <a:lvl3pPr marL="1143000" indent="-228600">
              <a:defRPr sz="2800">
                <a:solidFill>
                  <a:srgbClr val="004D75"/>
                </a:solidFill>
                <a:latin typeface="Verdana" pitchFamily="34" charset="0"/>
                <a:cs typeface="Arial" pitchFamily="34" charset="0"/>
              </a:defRPr>
            </a:lvl3pPr>
            <a:lvl4pPr marL="1600200" indent="-228600">
              <a:defRPr sz="2800">
                <a:solidFill>
                  <a:srgbClr val="004D75"/>
                </a:solidFill>
                <a:latin typeface="Verdana" pitchFamily="34" charset="0"/>
                <a:cs typeface="Arial" pitchFamily="34" charset="0"/>
              </a:defRPr>
            </a:lvl4pPr>
            <a:lvl5pPr marL="2057400" indent="-228600">
              <a:defRPr sz="2800">
                <a:solidFill>
                  <a:srgbClr val="004D75"/>
                </a:solidFill>
                <a:latin typeface="Verdana" pitchFamily="34" charset="0"/>
                <a:cs typeface="Arial" pitchFamily="34" charset="0"/>
              </a:defRPr>
            </a:lvl5pPr>
            <a:lvl6pPr marL="2514600" indent="-228600" eaLnBrk="0" fontAlgn="base" hangingPunct="0">
              <a:spcBef>
                <a:spcPct val="0"/>
              </a:spcBef>
              <a:spcAft>
                <a:spcPct val="0"/>
              </a:spcAft>
              <a:defRPr sz="2800">
                <a:solidFill>
                  <a:srgbClr val="004D75"/>
                </a:solidFill>
                <a:latin typeface="Verdana" pitchFamily="34" charset="0"/>
                <a:cs typeface="Arial" pitchFamily="34" charset="0"/>
              </a:defRPr>
            </a:lvl6pPr>
            <a:lvl7pPr marL="2971800" indent="-228600" eaLnBrk="0" fontAlgn="base" hangingPunct="0">
              <a:spcBef>
                <a:spcPct val="0"/>
              </a:spcBef>
              <a:spcAft>
                <a:spcPct val="0"/>
              </a:spcAft>
              <a:defRPr sz="2800">
                <a:solidFill>
                  <a:srgbClr val="004D75"/>
                </a:solidFill>
                <a:latin typeface="Verdana" pitchFamily="34" charset="0"/>
                <a:cs typeface="Arial" pitchFamily="34" charset="0"/>
              </a:defRPr>
            </a:lvl7pPr>
            <a:lvl8pPr marL="3429000" indent="-228600" eaLnBrk="0" fontAlgn="base" hangingPunct="0">
              <a:spcBef>
                <a:spcPct val="0"/>
              </a:spcBef>
              <a:spcAft>
                <a:spcPct val="0"/>
              </a:spcAft>
              <a:defRPr sz="2800">
                <a:solidFill>
                  <a:srgbClr val="004D75"/>
                </a:solidFill>
                <a:latin typeface="Verdana" pitchFamily="34" charset="0"/>
                <a:cs typeface="Arial" pitchFamily="34" charset="0"/>
              </a:defRPr>
            </a:lvl8pPr>
            <a:lvl9pPr marL="3886200" indent="-228600" eaLnBrk="0" fontAlgn="base" hangingPunct="0">
              <a:spcBef>
                <a:spcPct val="0"/>
              </a:spcBef>
              <a:spcAft>
                <a:spcPct val="0"/>
              </a:spcAft>
              <a:defRPr sz="2800">
                <a:solidFill>
                  <a:srgbClr val="004D75"/>
                </a:solidFill>
                <a:latin typeface="Verdana" pitchFamily="34" charset="0"/>
                <a:cs typeface="Arial" pitchFamily="34" charset="0"/>
              </a:defRPr>
            </a:lvl9pPr>
          </a:lstStyle>
          <a:p>
            <a:pPr>
              <a:defRPr/>
            </a:pPr>
            <a:r>
              <a:rPr lang="en-GB" sz="1600" b="1" dirty="0">
                <a:solidFill>
                  <a:schemeClr val="accent5">
                    <a:lumMod val="50000"/>
                  </a:schemeClr>
                </a:solidFill>
                <a:effectLst>
                  <a:outerShdw blurRad="38100" dist="38100" dir="2700000" algn="tl">
                    <a:srgbClr val="FFFFFF"/>
                  </a:outerShdw>
                </a:effectLst>
                <a:latin typeface="Rockwell" panose="02060603020205020403" pitchFamily="18" charset="0"/>
              </a:rPr>
              <a:t>Figure adapted from: </a:t>
            </a:r>
          </a:p>
          <a:p>
            <a:pPr>
              <a:defRPr/>
            </a:pPr>
            <a:r>
              <a:rPr lang="en-GB" sz="1600" b="1" dirty="0">
                <a:solidFill>
                  <a:schemeClr val="accent5">
                    <a:lumMod val="50000"/>
                  </a:schemeClr>
                </a:solidFill>
                <a:effectLst>
                  <a:outerShdw blurRad="38100" dist="38100" dir="2700000" algn="tl">
                    <a:srgbClr val="FFFFFF"/>
                  </a:outerShdw>
                </a:effectLst>
                <a:latin typeface="Rockwell" panose="02060603020205020403" pitchFamily="18" charset="0"/>
              </a:rPr>
              <a:t>http://training.seer.cancer.gov/module_anatomy/unit2_1_cell_functions_1.html</a:t>
            </a:r>
          </a:p>
        </p:txBody>
      </p:sp>
    </p:spTree>
    <p:extLst>
      <p:ext uri="{BB962C8B-B14F-4D97-AF65-F5344CB8AC3E}">
        <p14:creationId xmlns:p14="http://schemas.microsoft.com/office/powerpoint/2010/main" val="18558674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Text Box 4"/>
          <p:cNvSpPr txBox="1">
            <a:spLocks noChangeArrowheads="1"/>
          </p:cNvSpPr>
          <p:nvPr/>
        </p:nvSpPr>
        <p:spPr bwMode="auto">
          <a:xfrm>
            <a:off x="0" y="33056"/>
            <a:ext cx="5093061" cy="769441"/>
          </a:xfrm>
          <a:prstGeom prst="rect">
            <a:avLst/>
          </a:prstGeom>
          <a:noFill/>
          <a:ln>
            <a:noFill/>
          </a:ln>
          <a:effectLst/>
          <a:extLst/>
        </p:spPr>
        <p:txBody>
          <a:bodyPr wrap="none">
            <a:spAutoFit/>
          </a:bodyPr>
          <a:lstStyle/>
          <a:p>
            <a:pPr>
              <a:defRPr/>
            </a:pPr>
            <a:r>
              <a:rPr lang="en-GB" sz="4400" b="1" dirty="0">
                <a:solidFill>
                  <a:schemeClr val="accent5">
                    <a:lumMod val="50000"/>
                  </a:schemeClr>
                </a:solidFill>
                <a:effectLst>
                  <a:outerShdw blurRad="38100" dist="38100" dir="2700000" algn="tl">
                    <a:srgbClr val="000000"/>
                  </a:outerShdw>
                </a:effectLst>
                <a:latin typeface="Rockwell" panose="02060603020205020403" pitchFamily="18" charset="0"/>
                <a:cs typeface="Arial" charset="0"/>
              </a:rPr>
              <a:t>Use of quotations:</a:t>
            </a:r>
          </a:p>
        </p:txBody>
      </p:sp>
      <p:sp>
        <p:nvSpPr>
          <p:cNvPr id="598021" name="Text Box 5"/>
          <p:cNvSpPr txBox="1">
            <a:spLocks noChangeArrowheads="1"/>
          </p:cNvSpPr>
          <p:nvPr/>
        </p:nvSpPr>
        <p:spPr bwMode="auto">
          <a:xfrm>
            <a:off x="114071" y="1141717"/>
            <a:ext cx="11963857" cy="1220462"/>
          </a:xfrm>
          <a:prstGeom prst="rect">
            <a:avLst/>
          </a:prstGeom>
          <a:noFill/>
          <a:ln>
            <a:noFill/>
          </a:ln>
          <a:effectLst/>
          <a:extLst/>
        </p:spPr>
        <p:txBody>
          <a:bodyPr wrap="square">
            <a:spAutoFit/>
          </a:bodyPr>
          <a:lstStyle>
            <a:lvl1pPr>
              <a:defRPr sz="2800">
                <a:solidFill>
                  <a:srgbClr val="004D75"/>
                </a:solidFill>
                <a:latin typeface="Verdana" pitchFamily="34" charset="0"/>
                <a:cs typeface="Arial" pitchFamily="34" charset="0"/>
              </a:defRPr>
            </a:lvl1pPr>
            <a:lvl2pPr marL="742950" indent="-285750">
              <a:defRPr sz="2800">
                <a:solidFill>
                  <a:srgbClr val="004D75"/>
                </a:solidFill>
                <a:latin typeface="Verdana" pitchFamily="34" charset="0"/>
                <a:cs typeface="Arial" pitchFamily="34" charset="0"/>
              </a:defRPr>
            </a:lvl2pPr>
            <a:lvl3pPr marL="1143000" indent="-228600">
              <a:defRPr sz="2800">
                <a:solidFill>
                  <a:srgbClr val="004D75"/>
                </a:solidFill>
                <a:latin typeface="Verdana" pitchFamily="34" charset="0"/>
                <a:cs typeface="Arial" pitchFamily="34" charset="0"/>
              </a:defRPr>
            </a:lvl3pPr>
            <a:lvl4pPr marL="1600200" indent="-228600">
              <a:defRPr sz="2800">
                <a:solidFill>
                  <a:srgbClr val="004D75"/>
                </a:solidFill>
                <a:latin typeface="Verdana" pitchFamily="34" charset="0"/>
                <a:cs typeface="Arial" pitchFamily="34" charset="0"/>
              </a:defRPr>
            </a:lvl4pPr>
            <a:lvl5pPr marL="2057400" indent="-228600">
              <a:defRPr sz="2800">
                <a:solidFill>
                  <a:srgbClr val="004D75"/>
                </a:solidFill>
                <a:latin typeface="Verdana" pitchFamily="34" charset="0"/>
                <a:cs typeface="Arial" pitchFamily="34" charset="0"/>
              </a:defRPr>
            </a:lvl5pPr>
            <a:lvl6pPr marL="2514600" indent="-228600" eaLnBrk="0" fontAlgn="base" hangingPunct="0">
              <a:spcBef>
                <a:spcPct val="0"/>
              </a:spcBef>
              <a:spcAft>
                <a:spcPct val="0"/>
              </a:spcAft>
              <a:defRPr sz="2800">
                <a:solidFill>
                  <a:srgbClr val="004D75"/>
                </a:solidFill>
                <a:latin typeface="Verdana" pitchFamily="34" charset="0"/>
                <a:cs typeface="Arial" pitchFamily="34" charset="0"/>
              </a:defRPr>
            </a:lvl6pPr>
            <a:lvl7pPr marL="2971800" indent="-228600" eaLnBrk="0" fontAlgn="base" hangingPunct="0">
              <a:spcBef>
                <a:spcPct val="0"/>
              </a:spcBef>
              <a:spcAft>
                <a:spcPct val="0"/>
              </a:spcAft>
              <a:defRPr sz="2800">
                <a:solidFill>
                  <a:srgbClr val="004D75"/>
                </a:solidFill>
                <a:latin typeface="Verdana" pitchFamily="34" charset="0"/>
                <a:cs typeface="Arial" pitchFamily="34" charset="0"/>
              </a:defRPr>
            </a:lvl7pPr>
            <a:lvl8pPr marL="3429000" indent="-228600" eaLnBrk="0" fontAlgn="base" hangingPunct="0">
              <a:spcBef>
                <a:spcPct val="0"/>
              </a:spcBef>
              <a:spcAft>
                <a:spcPct val="0"/>
              </a:spcAft>
              <a:defRPr sz="2800">
                <a:solidFill>
                  <a:srgbClr val="004D75"/>
                </a:solidFill>
                <a:latin typeface="Verdana" pitchFamily="34" charset="0"/>
                <a:cs typeface="Arial" pitchFamily="34" charset="0"/>
              </a:defRPr>
            </a:lvl8pPr>
            <a:lvl9pPr marL="3886200" indent="-228600" eaLnBrk="0" fontAlgn="base" hangingPunct="0">
              <a:spcBef>
                <a:spcPct val="0"/>
              </a:spcBef>
              <a:spcAft>
                <a:spcPct val="0"/>
              </a:spcAft>
              <a:defRPr sz="2800">
                <a:solidFill>
                  <a:srgbClr val="004D75"/>
                </a:solidFill>
                <a:latin typeface="Verdana" pitchFamily="34" charset="0"/>
                <a:cs typeface="Arial" pitchFamily="34" charset="0"/>
              </a:defRPr>
            </a:lvl9pPr>
          </a:lstStyle>
          <a:p>
            <a:pPr>
              <a:lnSpc>
                <a:spcPct val="150000"/>
              </a:lnSpc>
              <a:defRPr/>
            </a:pPr>
            <a:r>
              <a:rPr lang="en-GB" sz="2600" b="1" dirty="0">
                <a:solidFill>
                  <a:schemeClr val="tx1"/>
                </a:solidFill>
                <a:latin typeface="Rockwell" panose="02060603020205020403" pitchFamily="18" charset="0"/>
              </a:rPr>
              <a:t>According to International Association for the Study of Pain (IASP, 2006), pain is defined as </a:t>
            </a:r>
            <a:r>
              <a:rPr lang="en-GB" sz="2600" b="1" i="1" dirty="0">
                <a:solidFill>
                  <a:schemeClr val="tx1"/>
                </a:solidFill>
                <a:effectLst>
                  <a:outerShdw blurRad="38100" dist="38100" dir="2700000" algn="tl">
                    <a:srgbClr val="FFFFFF"/>
                  </a:outerShdw>
                </a:effectLst>
                <a:latin typeface="Rockwell" panose="02060603020205020403" pitchFamily="18" charset="0"/>
              </a:rPr>
              <a:t>“psychical adjunct of an imperative protective reflex”</a:t>
            </a:r>
          </a:p>
        </p:txBody>
      </p:sp>
      <p:sp>
        <p:nvSpPr>
          <p:cNvPr id="598022" name="Text Box 6"/>
          <p:cNvSpPr txBox="1">
            <a:spLocks noChangeArrowheads="1"/>
          </p:cNvSpPr>
          <p:nvPr/>
        </p:nvSpPr>
        <p:spPr bwMode="auto">
          <a:xfrm>
            <a:off x="233869" y="2985745"/>
            <a:ext cx="2615139"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b="1" dirty="0">
                <a:solidFill>
                  <a:schemeClr val="accent5">
                    <a:lumMod val="50000"/>
                  </a:schemeClr>
                </a:solidFill>
                <a:latin typeface="Rockwell" panose="02060603020205020403" pitchFamily="18" charset="0"/>
              </a:rPr>
              <a:t>Alternatively;</a:t>
            </a:r>
          </a:p>
        </p:txBody>
      </p:sp>
      <p:sp>
        <p:nvSpPr>
          <p:cNvPr id="598023" name="Text Box 7"/>
          <p:cNvSpPr txBox="1">
            <a:spLocks noChangeArrowheads="1"/>
          </p:cNvSpPr>
          <p:nvPr/>
        </p:nvSpPr>
        <p:spPr bwMode="auto">
          <a:xfrm>
            <a:off x="180690" y="4248048"/>
            <a:ext cx="11826970" cy="122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nSpc>
                <a:spcPct val="150000"/>
              </a:lnSpc>
            </a:pPr>
            <a:r>
              <a:rPr lang="en-GB" altLang="en-US" sz="2600" b="1" i="1" dirty="0">
                <a:solidFill>
                  <a:schemeClr val="tx1"/>
                </a:solidFill>
                <a:latin typeface="Rockwell" panose="02060603020205020403" pitchFamily="18" charset="0"/>
              </a:rPr>
              <a:t>Pain is considered as a protective mechanism which involves spinal reflex (IASP, 2006)</a:t>
            </a:r>
          </a:p>
        </p:txBody>
      </p:sp>
    </p:spTree>
    <p:extLst>
      <p:ext uri="{BB962C8B-B14F-4D97-AF65-F5344CB8AC3E}">
        <p14:creationId xmlns:p14="http://schemas.microsoft.com/office/powerpoint/2010/main" val="20434312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98022"/>
                                        </p:tgtEl>
                                        <p:attrNameLst>
                                          <p:attrName>style.visibility</p:attrName>
                                        </p:attrNameLst>
                                      </p:cBhvr>
                                      <p:to>
                                        <p:strVal val="visible"/>
                                      </p:to>
                                    </p:set>
                                    <p:animEffect transition="in" filter="box(in)">
                                      <p:cBhvr>
                                        <p:cTn id="7" dur="500"/>
                                        <p:tgtEl>
                                          <p:spTgt spid="59802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98023"/>
                                        </p:tgtEl>
                                        <p:attrNameLst>
                                          <p:attrName>style.visibility</p:attrName>
                                        </p:attrNameLst>
                                      </p:cBhvr>
                                      <p:to>
                                        <p:strVal val="visible"/>
                                      </p:to>
                                    </p:set>
                                    <p:animEffect transition="in" filter="box(in)">
                                      <p:cBhvr>
                                        <p:cTn id="10" dur="500"/>
                                        <p:tgtEl>
                                          <p:spTgt spid="598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2" grpId="0" animBg="1"/>
      <p:bldP spid="5980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76929" y="3145631"/>
            <a:ext cx="95339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1" hangingPunct="1"/>
            <a:r>
              <a:rPr lang="en-GB" altLang="en-US" sz="7200" b="1" dirty="0">
                <a:solidFill>
                  <a:schemeClr val="accent5">
                    <a:lumMod val="50000"/>
                  </a:schemeClr>
                </a:solidFill>
                <a:effectLst>
                  <a:outerShdw blurRad="38100" dist="38100" dir="2700000" algn="tl">
                    <a:srgbClr val="000000">
                      <a:alpha val="43137"/>
                    </a:srgbClr>
                  </a:outerShdw>
                </a:effectLst>
                <a:latin typeface="Rockwell" panose="02060603020205020403" pitchFamily="18" charset="0"/>
              </a:rPr>
              <a:t>How to reference?</a:t>
            </a:r>
            <a:br>
              <a:rPr lang="en-GB" altLang="en-US" sz="7200" b="1" dirty="0">
                <a:solidFill>
                  <a:schemeClr val="accent5">
                    <a:lumMod val="50000"/>
                  </a:schemeClr>
                </a:solidFill>
                <a:effectLst>
                  <a:outerShdw blurRad="38100" dist="38100" dir="2700000" algn="tl">
                    <a:srgbClr val="000000">
                      <a:alpha val="43137"/>
                    </a:srgbClr>
                  </a:outerShdw>
                </a:effectLst>
                <a:latin typeface="Rockwell" panose="02060603020205020403" pitchFamily="18" charset="0"/>
              </a:rPr>
            </a:br>
            <a:endParaRPr lang="en-GB" altLang="en-US" sz="7200" b="1" dirty="0">
              <a:solidFill>
                <a:schemeClr val="accent5">
                  <a:lumMod val="50000"/>
                </a:schemeClr>
              </a:solidFill>
              <a:effectLst>
                <a:outerShdw blurRad="38100" dist="38100" dir="2700000" algn="tl">
                  <a:srgbClr val="000000">
                    <a:alpha val="43137"/>
                  </a:srgbClr>
                </a:outerShdw>
              </a:effectLst>
              <a:latin typeface="Rockwell" panose="02060603020205020403" pitchFamily="18" charset="0"/>
            </a:endParaRPr>
          </a:p>
        </p:txBody>
      </p:sp>
    </p:spTree>
    <p:extLst>
      <p:ext uri="{BB962C8B-B14F-4D97-AF65-F5344CB8AC3E}">
        <p14:creationId xmlns:p14="http://schemas.microsoft.com/office/powerpoint/2010/main" val="373383535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endParaRPr lang="en-GB" altLang="en-US" sz="1400" dirty="0">
              <a:solidFill>
                <a:schemeClr val="tx1"/>
              </a:solidFill>
              <a:latin typeface="Rockwell" panose="02060603020205020403" pitchFamily="18" charset="0"/>
            </a:endParaRPr>
          </a:p>
        </p:txBody>
      </p:sp>
      <p:sp>
        <p:nvSpPr>
          <p:cNvPr id="587779" name="Rectangle 3"/>
          <p:cNvSpPr>
            <a:spLocks noChangeArrowheads="1"/>
          </p:cNvSpPr>
          <p:nvPr/>
        </p:nvSpPr>
        <p:spPr bwMode="auto">
          <a:xfrm>
            <a:off x="-52934" y="-30777"/>
            <a:ext cx="8621399" cy="707886"/>
          </a:xfrm>
          <a:prstGeom prst="rect">
            <a:avLst/>
          </a:prstGeom>
          <a:noFill/>
          <a:ln w="9525">
            <a:noFill/>
            <a:miter lim="800000"/>
            <a:headEnd/>
            <a:tailEnd/>
          </a:ln>
          <a:effectLst/>
          <a:extLst/>
        </p:spPr>
        <p:txBody>
          <a:bodyPr wrap="none" anchor="ctr">
            <a:spAutoFit/>
          </a:bodyPr>
          <a:lstStyle/>
          <a:p>
            <a:pPr eaLnBrk="1" hangingPunct="1">
              <a:defRPr/>
            </a:pPr>
            <a:r>
              <a:rPr lang="en-GB" sz="4000" dirty="0">
                <a:solidFill>
                  <a:srgbClr val="006666"/>
                </a:solidFill>
                <a:effectLst>
                  <a:outerShdw blurRad="38100" dist="38100" dir="2700000" algn="tl">
                    <a:srgbClr val="000000">
                      <a:alpha val="43137"/>
                    </a:srgbClr>
                  </a:outerShdw>
                </a:effectLst>
                <a:latin typeface="Rockwell" panose="02060603020205020403" pitchFamily="18" charset="0"/>
                <a:cs typeface="Arial" charset="0"/>
              </a:rPr>
              <a:t>The Harvard System of Referencing </a:t>
            </a:r>
          </a:p>
        </p:txBody>
      </p:sp>
      <p:sp>
        <p:nvSpPr>
          <p:cNvPr id="587780" name="Text Box 4"/>
          <p:cNvSpPr txBox="1">
            <a:spLocks noChangeArrowheads="1"/>
          </p:cNvSpPr>
          <p:nvPr/>
        </p:nvSpPr>
        <p:spPr bwMode="auto">
          <a:xfrm>
            <a:off x="131411" y="737197"/>
            <a:ext cx="11920052" cy="5384936"/>
          </a:xfrm>
          <a:prstGeom prst="rect">
            <a:avLst/>
          </a:prstGeom>
          <a:noFill/>
          <a:ln>
            <a:noFill/>
          </a:ln>
          <a:effectLst/>
          <a:extLst/>
        </p:spPr>
        <p:txBody>
          <a:bodyPr wrap="square">
            <a:spAutoFit/>
          </a:bodyPr>
          <a:lstStyle>
            <a:lvl1pPr marL="82550" indent="-80963">
              <a:tabLst>
                <a:tab pos="711200" algn="l"/>
              </a:tabLst>
              <a:defRPr sz="2800">
                <a:solidFill>
                  <a:srgbClr val="004D75"/>
                </a:solidFill>
                <a:latin typeface="Verdana" pitchFamily="34" charset="0"/>
                <a:cs typeface="Arial" pitchFamily="34" charset="0"/>
              </a:defRPr>
            </a:lvl1pPr>
            <a:lvl2pPr marL="800100" indent="-538163">
              <a:tabLst>
                <a:tab pos="711200" algn="l"/>
              </a:tabLst>
              <a:defRPr sz="2800">
                <a:solidFill>
                  <a:srgbClr val="004D75"/>
                </a:solidFill>
                <a:latin typeface="Verdana" pitchFamily="34" charset="0"/>
                <a:cs typeface="Arial" pitchFamily="34" charset="0"/>
              </a:defRPr>
            </a:lvl2pPr>
            <a:lvl3pPr marL="1143000" indent="-228600">
              <a:tabLst>
                <a:tab pos="711200" algn="l"/>
              </a:tabLst>
              <a:defRPr sz="2800">
                <a:solidFill>
                  <a:srgbClr val="004D75"/>
                </a:solidFill>
                <a:latin typeface="Verdana" pitchFamily="34" charset="0"/>
                <a:cs typeface="Arial" pitchFamily="34" charset="0"/>
              </a:defRPr>
            </a:lvl3pPr>
            <a:lvl4pPr marL="1600200" indent="-228600">
              <a:tabLst>
                <a:tab pos="711200" algn="l"/>
              </a:tabLst>
              <a:defRPr sz="2800">
                <a:solidFill>
                  <a:srgbClr val="004D75"/>
                </a:solidFill>
                <a:latin typeface="Verdana" pitchFamily="34" charset="0"/>
                <a:cs typeface="Arial" pitchFamily="34" charset="0"/>
              </a:defRPr>
            </a:lvl4pPr>
            <a:lvl5pPr marL="2057400" indent="-228600">
              <a:tabLst>
                <a:tab pos="711200" algn="l"/>
              </a:tabLst>
              <a:defRPr sz="2800">
                <a:solidFill>
                  <a:srgbClr val="004D75"/>
                </a:solidFill>
                <a:latin typeface="Verdana" pitchFamily="34" charset="0"/>
                <a:cs typeface="Arial" pitchFamily="34" charset="0"/>
              </a:defRPr>
            </a:lvl5pPr>
            <a:lvl6pPr marL="2514600" indent="-228600" eaLnBrk="0" fontAlgn="base" hangingPunct="0">
              <a:spcBef>
                <a:spcPct val="0"/>
              </a:spcBef>
              <a:spcAft>
                <a:spcPct val="0"/>
              </a:spcAft>
              <a:tabLst>
                <a:tab pos="711200" algn="l"/>
              </a:tabLst>
              <a:defRPr sz="2800">
                <a:solidFill>
                  <a:srgbClr val="004D75"/>
                </a:solidFill>
                <a:latin typeface="Verdana" pitchFamily="34" charset="0"/>
                <a:cs typeface="Arial" pitchFamily="34" charset="0"/>
              </a:defRPr>
            </a:lvl6pPr>
            <a:lvl7pPr marL="2971800" indent="-228600" eaLnBrk="0" fontAlgn="base" hangingPunct="0">
              <a:spcBef>
                <a:spcPct val="0"/>
              </a:spcBef>
              <a:spcAft>
                <a:spcPct val="0"/>
              </a:spcAft>
              <a:tabLst>
                <a:tab pos="711200" algn="l"/>
              </a:tabLst>
              <a:defRPr sz="2800">
                <a:solidFill>
                  <a:srgbClr val="004D75"/>
                </a:solidFill>
                <a:latin typeface="Verdana" pitchFamily="34" charset="0"/>
                <a:cs typeface="Arial" pitchFamily="34" charset="0"/>
              </a:defRPr>
            </a:lvl7pPr>
            <a:lvl8pPr marL="3429000" indent="-228600" eaLnBrk="0" fontAlgn="base" hangingPunct="0">
              <a:spcBef>
                <a:spcPct val="0"/>
              </a:spcBef>
              <a:spcAft>
                <a:spcPct val="0"/>
              </a:spcAft>
              <a:tabLst>
                <a:tab pos="711200" algn="l"/>
              </a:tabLst>
              <a:defRPr sz="2800">
                <a:solidFill>
                  <a:srgbClr val="004D75"/>
                </a:solidFill>
                <a:latin typeface="Verdana" pitchFamily="34" charset="0"/>
                <a:cs typeface="Arial" pitchFamily="34" charset="0"/>
              </a:defRPr>
            </a:lvl8pPr>
            <a:lvl9pPr marL="3886200" indent="-228600" eaLnBrk="0" fontAlgn="base" hangingPunct="0">
              <a:spcBef>
                <a:spcPct val="0"/>
              </a:spcBef>
              <a:spcAft>
                <a:spcPct val="0"/>
              </a:spcAft>
              <a:tabLst>
                <a:tab pos="711200" algn="l"/>
              </a:tabLst>
              <a:defRPr sz="2800">
                <a:solidFill>
                  <a:srgbClr val="004D75"/>
                </a:solidFill>
                <a:latin typeface="Verdana" pitchFamily="34" charset="0"/>
                <a:cs typeface="Arial" pitchFamily="34" charset="0"/>
              </a:defRPr>
            </a:lvl9pPr>
          </a:lstStyle>
          <a:p>
            <a:pPr marL="261937" lvl="1" indent="0">
              <a:spcBef>
                <a:spcPct val="50000"/>
              </a:spcBef>
              <a:defRPr/>
            </a:pPr>
            <a:r>
              <a:rPr lang="en-GB" sz="1800" dirty="0">
                <a:solidFill>
                  <a:srgbClr val="003399"/>
                </a:solidFill>
                <a:latin typeface="Rockwell" panose="02060603020205020403" pitchFamily="18" charset="0"/>
              </a:rPr>
              <a:t>An </a:t>
            </a:r>
            <a:r>
              <a:rPr lang="en-GB" sz="1800" b="1" dirty="0">
                <a:solidFill>
                  <a:srgbClr val="003399"/>
                </a:solidFill>
                <a:latin typeface="Rockwell" panose="02060603020205020403" pitchFamily="18" charset="0"/>
              </a:rPr>
              <a:t>in-text reference</a:t>
            </a:r>
            <a:r>
              <a:rPr lang="en-GB" sz="1800" dirty="0">
                <a:solidFill>
                  <a:srgbClr val="003399"/>
                </a:solidFill>
                <a:latin typeface="Rockwell" panose="02060603020205020403" pitchFamily="18" charset="0"/>
              </a:rPr>
              <a:t> to show that a piece of information, idea, quotation, etc. you have included in your writing belongs to another writer. </a:t>
            </a:r>
            <a:endParaRPr lang="en-GB" sz="2000" b="1" dirty="0">
              <a:solidFill>
                <a:schemeClr val="tx1"/>
              </a:solidFill>
              <a:latin typeface="Rockwell" panose="02060603020205020403" pitchFamily="18" charset="0"/>
            </a:endParaRPr>
          </a:p>
          <a:p>
            <a:pPr marL="546100" lvl="1" indent="-98425">
              <a:spcBef>
                <a:spcPct val="50000"/>
              </a:spcBef>
              <a:buFont typeface="Arial" panose="020B0604020202020204" pitchFamily="34" charset="0"/>
              <a:buChar char="•"/>
              <a:defRPr/>
            </a:pPr>
            <a:r>
              <a:rPr lang="en-GB" sz="2000" b="1" dirty="0">
                <a:solidFill>
                  <a:schemeClr val="tx1"/>
                </a:solidFill>
                <a:latin typeface="Rockwell" panose="02060603020205020403" pitchFamily="18" charset="0"/>
              </a:rPr>
              <a:t>Where there is one author – (</a:t>
            </a:r>
            <a:r>
              <a:rPr lang="en-GB" sz="2000" b="1" dirty="0" err="1">
                <a:solidFill>
                  <a:schemeClr val="tx1"/>
                </a:solidFill>
                <a:latin typeface="Rockwell" panose="02060603020205020403" pitchFamily="18" charset="0"/>
              </a:rPr>
              <a:t>Bloggs</a:t>
            </a:r>
            <a:r>
              <a:rPr lang="en-GB" sz="2000" b="1" dirty="0">
                <a:solidFill>
                  <a:schemeClr val="tx1"/>
                </a:solidFill>
                <a:latin typeface="Rockwell" panose="02060603020205020403" pitchFamily="18" charset="0"/>
              </a:rPr>
              <a:t>, 2007)</a:t>
            </a:r>
          </a:p>
          <a:p>
            <a:pPr marL="546100" lvl="1" indent="-98425">
              <a:spcBef>
                <a:spcPct val="50000"/>
              </a:spcBef>
              <a:buFont typeface="Arial" panose="020B0604020202020204" pitchFamily="34" charset="0"/>
              <a:buChar char="•"/>
              <a:defRPr/>
            </a:pPr>
            <a:r>
              <a:rPr lang="en-GB" sz="2000" b="1" dirty="0">
                <a:solidFill>
                  <a:schemeClr val="tx1"/>
                </a:solidFill>
                <a:latin typeface="Rockwell" panose="02060603020205020403" pitchFamily="18" charset="0"/>
              </a:rPr>
              <a:t>Where there are two authors – (</a:t>
            </a:r>
            <a:r>
              <a:rPr lang="en-GB" sz="2000" b="1" dirty="0" err="1">
                <a:solidFill>
                  <a:schemeClr val="tx1"/>
                </a:solidFill>
                <a:latin typeface="Rockwell" panose="02060603020205020403" pitchFamily="18" charset="0"/>
              </a:rPr>
              <a:t>Bloggs</a:t>
            </a:r>
            <a:r>
              <a:rPr lang="en-GB" sz="2000" b="1" dirty="0">
                <a:solidFill>
                  <a:schemeClr val="tx1"/>
                </a:solidFill>
                <a:latin typeface="Rockwell" panose="02060603020205020403" pitchFamily="18" charset="0"/>
              </a:rPr>
              <a:t> and Bins, 2007) </a:t>
            </a:r>
          </a:p>
          <a:p>
            <a:pPr marL="546100" lvl="1" indent="-98425">
              <a:spcBef>
                <a:spcPct val="50000"/>
              </a:spcBef>
              <a:buFont typeface="Arial" panose="020B0604020202020204" pitchFamily="34" charset="0"/>
              <a:buChar char="•"/>
              <a:defRPr/>
            </a:pPr>
            <a:r>
              <a:rPr lang="en-GB" sz="2000" b="1" dirty="0">
                <a:solidFill>
                  <a:schemeClr val="tx1"/>
                </a:solidFill>
                <a:latin typeface="Rockwell" panose="02060603020205020403" pitchFamily="18" charset="0"/>
              </a:rPr>
              <a:t>Where there are three or more authors - the use of </a:t>
            </a:r>
            <a:r>
              <a:rPr lang="en-GB" sz="2000" b="1" i="1" dirty="0">
                <a:solidFill>
                  <a:schemeClr val="tx1"/>
                </a:solidFill>
                <a:latin typeface="Rockwell" panose="02060603020205020403" pitchFamily="18" charset="0"/>
              </a:rPr>
              <a:t>et al - </a:t>
            </a:r>
            <a:r>
              <a:rPr lang="en-GB" sz="2000" b="1" dirty="0">
                <a:solidFill>
                  <a:schemeClr val="tx1"/>
                </a:solidFill>
                <a:latin typeface="Rockwell" panose="02060603020205020403" pitchFamily="18" charset="0"/>
              </a:rPr>
              <a:t>(</a:t>
            </a:r>
            <a:r>
              <a:rPr lang="en-GB" sz="2000" b="1" dirty="0" err="1">
                <a:solidFill>
                  <a:schemeClr val="tx1"/>
                </a:solidFill>
                <a:latin typeface="Rockwell" panose="02060603020205020403" pitchFamily="18" charset="0"/>
              </a:rPr>
              <a:t>Bloggs</a:t>
            </a:r>
            <a:r>
              <a:rPr lang="en-GB" sz="2000" b="1" dirty="0">
                <a:solidFill>
                  <a:schemeClr val="tx1"/>
                </a:solidFill>
                <a:latin typeface="Rockwell" panose="02060603020205020403" pitchFamily="18" charset="0"/>
              </a:rPr>
              <a:t> </a:t>
            </a:r>
            <a:r>
              <a:rPr lang="en-GB" sz="2000" b="1" i="1" dirty="0">
                <a:solidFill>
                  <a:schemeClr val="tx1"/>
                </a:solidFill>
                <a:latin typeface="Rockwell" panose="02060603020205020403" pitchFamily="18" charset="0"/>
              </a:rPr>
              <a:t>et al, </a:t>
            </a:r>
            <a:r>
              <a:rPr lang="en-GB" sz="2000" b="1" dirty="0">
                <a:solidFill>
                  <a:schemeClr val="tx1"/>
                </a:solidFill>
                <a:latin typeface="Rockwell" panose="02060603020205020403" pitchFamily="18" charset="0"/>
              </a:rPr>
              <a:t>2007)</a:t>
            </a:r>
          </a:p>
          <a:p>
            <a:pPr marL="538163" indent="-536575">
              <a:lnSpc>
                <a:spcPct val="120000"/>
              </a:lnSpc>
              <a:spcBef>
                <a:spcPct val="50000"/>
              </a:spcBef>
              <a:defRPr/>
            </a:pPr>
            <a:r>
              <a:rPr lang="en-GB" sz="1800" b="1" dirty="0" err="1">
                <a:solidFill>
                  <a:srgbClr val="003399"/>
                </a:solidFill>
                <a:effectLst>
                  <a:outerShdw blurRad="38100" dist="38100" dir="2700000" algn="tl">
                    <a:srgbClr val="000000"/>
                  </a:outerShdw>
                </a:effectLst>
                <a:latin typeface="Rockwell" panose="02060603020205020403" pitchFamily="18" charset="0"/>
              </a:rPr>
              <a:t>e.g</a:t>
            </a:r>
            <a:r>
              <a:rPr lang="en-GB" sz="1800" b="1" dirty="0">
                <a:solidFill>
                  <a:srgbClr val="003399"/>
                </a:solidFill>
                <a:effectLst>
                  <a:outerShdw blurRad="38100" dist="38100" dir="2700000" algn="tl">
                    <a:srgbClr val="000000"/>
                  </a:outerShdw>
                </a:effectLst>
                <a:latin typeface="Rockwell" panose="02060603020205020403" pitchFamily="18" charset="0"/>
              </a:rPr>
              <a:t>:</a:t>
            </a:r>
            <a:r>
              <a:rPr lang="en-GB" sz="1800" dirty="0">
                <a:solidFill>
                  <a:srgbClr val="003399"/>
                </a:solidFill>
                <a:latin typeface="Rockwell" panose="02060603020205020403" pitchFamily="18" charset="0"/>
              </a:rPr>
              <a:t> 	</a:t>
            </a:r>
            <a:r>
              <a:rPr lang="en-GB" sz="1800" b="1" dirty="0">
                <a:solidFill>
                  <a:srgbClr val="003399"/>
                </a:solidFill>
                <a:latin typeface="Rockwell" panose="02060603020205020403" pitchFamily="18" charset="0"/>
              </a:rPr>
              <a:t>Cell is divided into (a) spherical shaped nucleus which usually lies in 	the centre and (b) the region surrounding the nucleus called 	cytoplasm (</a:t>
            </a:r>
            <a:r>
              <a:rPr lang="en-GB" sz="1800" b="1" dirty="0" err="1">
                <a:solidFill>
                  <a:srgbClr val="003399"/>
                </a:solidFill>
                <a:latin typeface="Rockwell" panose="02060603020205020403" pitchFamily="18" charset="0"/>
              </a:rPr>
              <a:t>Selvendran</a:t>
            </a:r>
            <a:r>
              <a:rPr lang="en-GB" sz="1800" b="1" dirty="0">
                <a:solidFill>
                  <a:srgbClr val="003399"/>
                </a:solidFill>
                <a:latin typeface="Rockwell" panose="02060603020205020403" pitchFamily="18" charset="0"/>
              </a:rPr>
              <a:t> and O’ Neill , 1985;  Cosgrove </a:t>
            </a:r>
            <a:r>
              <a:rPr lang="en-GB" sz="1800" b="1" i="1" dirty="0">
                <a:solidFill>
                  <a:srgbClr val="003399"/>
                </a:solidFill>
                <a:latin typeface="Rockwell" panose="02060603020205020403" pitchFamily="18" charset="0"/>
              </a:rPr>
              <a:t>et al</a:t>
            </a:r>
            <a:r>
              <a:rPr lang="en-GB" sz="1800" b="1" dirty="0">
                <a:solidFill>
                  <a:srgbClr val="003399"/>
                </a:solidFill>
                <a:latin typeface="Rockwell" panose="02060603020205020403" pitchFamily="18" charset="0"/>
              </a:rPr>
              <a:t>, 2001)</a:t>
            </a:r>
          </a:p>
          <a:p>
            <a:pPr eaLnBrk="1" hangingPunct="1">
              <a:lnSpc>
                <a:spcPct val="120000"/>
              </a:lnSpc>
              <a:spcBef>
                <a:spcPct val="50000"/>
              </a:spcBef>
              <a:defRPr/>
            </a:pPr>
            <a:endParaRPr lang="en-GB" sz="600" b="1" dirty="0">
              <a:solidFill>
                <a:srgbClr val="003399"/>
              </a:solidFill>
              <a:latin typeface="Rockwell" panose="02060603020205020403" pitchFamily="18" charset="0"/>
            </a:endParaRPr>
          </a:p>
          <a:p>
            <a:pPr eaLnBrk="1" hangingPunct="1">
              <a:lnSpc>
                <a:spcPct val="140000"/>
              </a:lnSpc>
              <a:spcBef>
                <a:spcPct val="50000"/>
              </a:spcBef>
              <a:defRPr/>
            </a:pPr>
            <a:r>
              <a:rPr lang="en-GB" sz="1600" dirty="0">
                <a:solidFill>
                  <a:schemeClr val="tx1"/>
                </a:solidFill>
                <a:latin typeface="Rockwell" panose="02060603020205020403" pitchFamily="18" charset="0"/>
              </a:rPr>
              <a:t> </a:t>
            </a:r>
            <a:r>
              <a:rPr lang="en-GB" sz="1600" b="1" dirty="0">
                <a:solidFill>
                  <a:schemeClr val="tx1"/>
                </a:solidFill>
                <a:latin typeface="Rockwell" panose="02060603020205020403" pitchFamily="18" charset="0"/>
              </a:rPr>
              <a:t>Reference:</a:t>
            </a:r>
            <a:r>
              <a:rPr lang="en-GB" sz="1600" dirty="0">
                <a:solidFill>
                  <a:schemeClr val="tx1"/>
                </a:solidFill>
                <a:latin typeface="Rockwell" panose="02060603020205020403" pitchFamily="18" charset="0"/>
              </a:rPr>
              <a:t> </a:t>
            </a:r>
            <a:r>
              <a:rPr lang="en-GB" sz="1600" b="1" dirty="0">
                <a:solidFill>
                  <a:schemeClr val="tx1"/>
                </a:solidFill>
                <a:latin typeface="Rockwell" panose="02060603020205020403" pitchFamily="18" charset="0"/>
              </a:rPr>
              <a:t>GIVE THE FULL BIBLIOGRAPHIC INFORMATION</a:t>
            </a:r>
            <a:r>
              <a:rPr lang="en-GB" sz="1600" b="1" dirty="0">
                <a:solidFill>
                  <a:srgbClr val="FF0000"/>
                </a:solidFill>
                <a:latin typeface="Rockwell" panose="02060603020205020403" pitchFamily="18" charset="0"/>
              </a:rPr>
              <a:t> </a:t>
            </a:r>
          </a:p>
          <a:p>
            <a:pPr eaLnBrk="1" hangingPunct="1">
              <a:lnSpc>
                <a:spcPct val="140000"/>
              </a:lnSpc>
              <a:spcBef>
                <a:spcPct val="50000"/>
              </a:spcBef>
              <a:buFontTx/>
              <a:buAutoNum type="arabicPeriod"/>
              <a:defRPr/>
            </a:pPr>
            <a:r>
              <a:rPr lang="en-GB" sz="1400" b="1" dirty="0" err="1">
                <a:solidFill>
                  <a:srgbClr val="FF0066"/>
                </a:solidFill>
                <a:effectLst>
                  <a:outerShdw blurRad="38100" dist="38100" dir="2700000" algn="tl">
                    <a:srgbClr val="000000"/>
                  </a:outerShdw>
                </a:effectLst>
                <a:latin typeface="Rockwell" panose="02060603020205020403" pitchFamily="18" charset="0"/>
              </a:rPr>
              <a:t>Selvendran</a:t>
            </a:r>
            <a:r>
              <a:rPr lang="en-GB" sz="1400" b="1" dirty="0">
                <a:solidFill>
                  <a:srgbClr val="FF0066"/>
                </a:solidFill>
                <a:effectLst>
                  <a:outerShdw blurRad="38100" dist="38100" dir="2700000" algn="tl">
                    <a:srgbClr val="000000"/>
                  </a:outerShdw>
                </a:effectLst>
                <a:latin typeface="Rockwell" panose="02060603020205020403" pitchFamily="18" charset="0"/>
              </a:rPr>
              <a:t> C and O’Neill S (1985)</a:t>
            </a:r>
            <a:r>
              <a:rPr lang="en-GB" sz="1400" b="1" dirty="0">
                <a:solidFill>
                  <a:schemeClr val="tx1"/>
                </a:solidFill>
                <a:latin typeface="Rockwell" panose="02060603020205020403" pitchFamily="18" charset="0"/>
              </a:rPr>
              <a:t> Isolation and analysis of cell walls from plant material. In Methods of Biochemical Analysis (Glick </a:t>
            </a:r>
            <a:r>
              <a:rPr lang="en-GB" sz="1400" b="1" dirty="0" err="1">
                <a:solidFill>
                  <a:schemeClr val="tx1"/>
                </a:solidFill>
                <a:latin typeface="Rockwell" panose="02060603020205020403" pitchFamily="18" charset="0"/>
              </a:rPr>
              <a:t>ed</a:t>
            </a:r>
            <a:r>
              <a:rPr lang="en-GB" sz="1400" b="1" dirty="0">
                <a:solidFill>
                  <a:schemeClr val="tx1"/>
                </a:solidFill>
                <a:latin typeface="Rockwell" panose="02060603020205020403" pitchFamily="18" charset="0"/>
              </a:rPr>
              <a:t>) Vol 32, John Wiley pp 25-133.</a:t>
            </a:r>
          </a:p>
          <a:p>
            <a:pPr eaLnBrk="1" hangingPunct="1">
              <a:lnSpc>
                <a:spcPct val="140000"/>
              </a:lnSpc>
              <a:spcBef>
                <a:spcPct val="50000"/>
              </a:spcBef>
              <a:buFontTx/>
              <a:buAutoNum type="arabicPeriod"/>
              <a:defRPr/>
            </a:pPr>
            <a:endParaRPr lang="en-GB" sz="700" b="1" dirty="0">
              <a:solidFill>
                <a:schemeClr val="tx1"/>
              </a:solidFill>
              <a:latin typeface="Rockwell" panose="02060603020205020403" pitchFamily="18" charset="0"/>
            </a:endParaRPr>
          </a:p>
          <a:p>
            <a:pPr eaLnBrk="1" hangingPunct="1">
              <a:lnSpc>
                <a:spcPct val="140000"/>
              </a:lnSpc>
              <a:spcBef>
                <a:spcPct val="50000"/>
              </a:spcBef>
              <a:defRPr/>
            </a:pPr>
            <a:r>
              <a:rPr lang="en-GB" sz="1400" b="1" dirty="0">
                <a:solidFill>
                  <a:schemeClr val="tx1"/>
                </a:solidFill>
                <a:latin typeface="Rockwell" panose="02060603020205020403" pitchFamily="18" charset="0"/>
              </a:rPr>
              <a:t>2. </a:t>
            </a:r>
            <a:r>
              <a:rPr lang="en-GB" sz="1400" b="1" dirty="0">
                <a:solidFill>
                  <a:srgbClr val="FF0066"/>
                </a:solidFill>
                <a:effectLst>
                  <a:outerShdw blurRad="38100" dist="38100" dir="2700000" algn="tl">
                    <a:srgbClr val="000000"/>
                  </a:outerShdw>
                </a:effectLst>
                <a:latin typeface="Rockwell" panose="02060603020205020403" pitchFamily="18" charset="0"/>
              </a:rPr>
              <a:t>Cosgrove CD, </a:t>
            </a:r>
            <a:r>
              <a:rPr lang="en-GB" sz="1400" b="1" dirty="0" err="1">
                <a:solidFill>
                  <a:srgbClr val="FF0066"/>
                </a:solidFill>
                <a:effectLst>
                  <a:outerShdw blurRad="38100" dist="38100" dir="2700000" algn="tl">
                    <a:srgbClr val="000000"/>
                  </a:outerShdw>
                </a:effectLst>
                <a:latin typeface="Rockwell" panose="02060603020205020403" pitchFamily="18" charset="0"/>
              </a:rPr>
              <a:t>Carpita</a:t>
            </a:r>
            <a:r>
              <a:rPr lang="en-GB" sz="1400" b="1" dirty="0">
                <a:solidFill>
                  <a:srgbClr val="FF0066"/>
                </a:solidFill>
                <a:effectLst>
                  <a:outerShdw blurRad="38100" dist="38100" dir="2700000" algn="tl">
                    <a:srgbClr val="000000"/>
                  </a:outerShdw>
                </a:effectLst>
                <a:latin typeface="Rockwell" panose="02060603020205020403" pitchFamily="18" charset="0"/>
              </a:rPr>
              <a:t> Y and </a:t>
            </a:r>
            <a:r>
              <a:rPr lang="en-GB" sz="1400" b="1" dirty="0" err="1">
                <a:solidFill>
                  <a:srgbClr val="FF0066"/>
                </a:solidFill>
                <a:effectLst>
                  <a:outerShdw blurRad="38100" dist="38100" dir="2700000" algn="tl">
                    <a:srgbClr val="000000"/>
                  </a:outerShdw>
                </a:effectLst>
                <a:latin typeface="Rockwell" panose="02060603020205020403" pitchFamily="18" charset="0"/>
              </a:rPr>
              <a:t>Gibeaut</a:t>
            </a:r>
            <a:r>
              <a:rPr lang="en-GB" sz="1400" b="1" dirty="0">
                <a:solidFill>
                  <a:srgbClr val="FF0066"/>
                </a:solidFill>
                <a:effectLst>
                  <a:outerShdw blurRad="38100" dist="38100" dir="2700000" algn="tl">
                    <a:srgbClr val="000000"/>
                  </a:outerShdw>
                </a:effectLst>
                <a:latin typeface="Rockwell" panose="02060603020205020403" pitchFamily="18" charset="0"/>
              </a:rPr>
              <a:t>  KT (2001)</a:t>
            </a:r>
            <a:r>
              <a:rPr lang="en-GB" sz="1400" b="1" dirty="0">
                <a:solidFill>
                  <a:schemeClr val="tx1"/>
                </a:solidFill>
                <a:latin typeface="Rockwell" panose="02060603020205020403" pitchFamily="18" charset="0"/>
              </a:rPr>
              <a:t> Cell structure and cell loosening. A look backwards and forwards. </a:t>
            </a:r>
            <a:r>
              <a:rPr lang="en-GB" sz="1400" b="1" i="1" dirty="0">
                <a:solidFill>
                  <a:schemeClr val="tx1"/>
                </a:solidFill>
                <a:latin typeface="Rockwell" panose="02060603020205020403" pitchFamily="18" charset="0"/>
              </a:rPr>
              <a:t>Plant Physiol</a:t>
            </a:r>
            <a:r>
              <a:rPr lang="en-GB" sz="1400" b="1" dirty="0">
                <a:solidFill>
                  <a:schemeClr val="tx1"/>
                </a:solidFill>
                <a:latin typeface="Rockwell" panose="02060603020205020403" pitchFamily="18" charset="0"/>
              </a:rPr>
              <a:t>.,125, 131-134.</a:t>
            </a:r>
          </a:p>
        </p:txBody>
      </p:sp>
    </p:spTree>
    <p:extLst>
      <p:ext uri="{BB962C8B-B14F-4D97-AF65-F5344CB8AC3E}">
        <p14:creationId xmlns:p14="http://schemas.microsoft.com/office/powerpoint/2010/main" val="1182276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7779"/>
                                        </p:tgtEl>
                                        <p:attrNameLst>
                                          <p:attrName>style.visibility</p:attrName>
                                        </p:attrNameLst>
                                      </p:cBhvr>
                                      <p:to>
                                        <p:strVal val="visible"/>
                                      </p:to>
                                    </p:set>
                                    <p:animEffect transition="in" filter="box(in)">
                                      <p:cBhvr>
                                        <p:cTn id="7" dur="500"/>
                                        <p:tgtEl>
                                          <p:spTgt spid="587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87780">
                                            <p:txEl>
                                              <p:pRg st="0" end="0"/>
                                            </p:txEl>
                                          </p:spTgt>
                                        </p:tgtEl>
                                        <p:attrNameLst>
                                          <p:attrName>style.visibility</p:attrName>
                                        </p:attrNameLst>
                                      </p:cBhvr>
                                      <p:to>
                                        <p:strVal val="visible"/>
                                      </p:to>
                                    </p:set>
                                    <p:animEffect transition="in" filter="box(in)">
                                      <p:cBhvr>
                                        <p:cTn id="12" dur="500"/>
                                        <p:tgtEl>
                                          <p:spTgt spid="58778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87780">
                                            <p:txEl>
                                              <p:pRg st="1" end="1"/>
                                            </p:txEl>
                                          </p:spTgt>
                                        </p:tgtEl>
                                        <p:attrNameLst>
                                          <p:attrName>style.visibility</p:attrName>
                                        </p:attrNameLst>
                                      </p:cBhvr>
                                      <p:to>
                                        <p:strVal val="visible"/>
                                      </p:to>
                                    </p:set>
                                    <p:animEffect transition="in" filter="box(in)">
                                      <p:cBhvr>
                                        <p:cTn id="17" dur="500"/>
                                        <p:tgtEl>
                                          <p:spTgt spid="5877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87780">
                                            <p:txEl>
                                              <p:pRg st="2" end="2"/>
                                            </p:txEl>
                                          </p:spTgt>
                                        </p:tgtEl>
                                        <p:attrNameLst>
                                          <p:attrName>style.visibility</p:attrName>
                                        </p:attrNameLst>
                                      </p:cBhvr>
                                      <p:to>
                                        <p:strVal val="visible"/>
                                      </p:to>
                                    </p:set>
                                    <p:animEffect transition="in" filter="box(in)">
                                      <p:cBhvr>
                                        <p:cTn id="22" dur="500"/>
                                        <p:tgtEl>
                                          <p:spTgt spid="5877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87780">
                                            <p:txEl>
                                              <p:pRg st="3" end="3"/>
                                            </p:txEl>
                                          </p:spTgt>
                                        </p:tgtEl>
                                        <p:attrNameLst>
                                          <p:attrName>style.visibility</p:attrName>
                                        </p:attrNameLst>
                                      </p:cBhvr>
                                      <p:to>
                                        <p:strVal val="visible"/>
                                      </p:to>
                                    </p:set>
                                    <p:animEffect transition="in" filter="box(in)">
                                      <p:cBhvr>
                                        <p:cTn id="27" dur="500"/>
                                        <p:tgtEl>
                                          <p:spTgt spid="587780">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587780">
                                            <p:txEl>
                                              <p:pRg st="4" end="4"/>
                                            </p:txEl>
                                          </p:spTgt>
                                        </p:tgtEl>
                                        <p:attrNameLst>
                                          <p:attrName>style.visibility</p:attrName>
                                        </p:attrNameLst>
                                      </p:cBhvr>
                                      <p:to>
                                        <p:strVal val="visible"/>
                                      </p:to>
                                    </p:set>
                                    <p:animEffect transition="in" filter="box(in)">
                                      <p:cBhvr>
                                        <p:cTn id="32" dur="500"/>
                                        <p:tgtEl>
                                          <p:spTgt spid="587780">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87780">
                                            <p:txEl>
                                              <p:pRg st="6" end="6"/>
                                            </p:txEl>
                                          </p:spTgt>
                                        </p:tgtEl>
                                        <p:attrNameLst>
                                          <p:attrName>style.visibility</p:attrName>
                                        </p:attrNameLst>
                                      </p:cBhvr>
                                      <p:to>
                                        <p:strVal val="visible"/>
                                      </p:to>
                                    </p:set>
                                    <p:animEffect transition="in" filter="box(in)">
                                      <p:cBhvr>
                                        <p:cTn id="37" dur="500"/>
                                        <p:tgtEl>
                                          <p:spTgt spid="58778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587780">
                                            <p:txEl>
                                              <p:pRg st="7" end="7"/>
                                            </p:txEl>
                                          </p:spTgt>
                                        </p:tgtEl>
                                        <p:attrNameLst>
                                          <p:attrName>style.visibility</p:attrName>
                                        </p:attrNameLst>
                                      </p:cBhvr>
                                      <p:to>
                                        <p:strVal val="visible"/>
                                      </p:to>
                                    </p:set>
                                    <p:animEffect transition="in" filter="box(in)">
                                      <p:cBhvr>
                                        <p:cTn id="42" dur="500"/>
                                        <p:tgtEl>
                                          <p:spTgt spid="587780">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587780">
                                            <p:txEl>
                                              <p:pRg st="9" end="9"/>
                                            </p:txEl>
                                          </p:spTgt>
                                        </p:tgtEl>
                                        <p:attrNameLst>
                                          <p:attrName>style.visibility</p:attrName>
                                        </p:attrNameLst>
                                      </p:cBhvr>
                                      <p:to>
                                        <p:strVal val="visible"/>
                                      </p:to>
                                    </p:set>
                                    <p:animEffect transition="in" filter="box(in)">
                                      <p:cBhvr>
                                        <p:cTn id="47" dur="500"/>
                                        <p:tgtEl>
                                          <p:spTgt spid="58778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endParaRPr lang="en-GB" altLang="en-US" sz="1400" dirty="0">
              <a:solidFill>
                <a:schemeClr val="tx1"/>
              </a:solidFill>
              <a:latin typeface="Rockwell" panose="02060603020205020403" pitchFamily="18" charset="0"/>
            </a:endParaRPr>
          </a:p>
        </p:txBody>
      </p:sp>
      <p:sp>
        <p:nvSpPr>
          <p:cNvPr id="587779" name="Rectangle 3"/>
          <p:cNvSpPr>
            <a:spLocks noChangeArrowheads="1"/>
          </p:cNvSpPr>
          <p:nvPr/>
        </p:nvSpPr>
        <p:spPr bwMode="auto">
          <a:xfrm>
            <a:off x="100382" y="36221"/>
            <a:ext cx="12208427" cy="584775"/>
          </a:xfrm>
          <a:prstGeom prst="rect">
            <a:avLst/>
          </a:prstGeom>
          <a:noFill/>
          <a:ln w="9525">
            <a:noFill/>
            <a:miter lim="800000"/>
            <a:headEnd/>
            <a:tailEnd/>
          </a:ln>
          <a:effectLst/>
          <a:extLst/>
        </p:spPr>
        <p:txBody>
          <a:bodyPr wrap="square" anchor="ctr">
            <a:spAutoFit/>
          </a:bodyPr>
          <a:lstStyle/>
          <a:p>
            <a:pPr>
              <a:defRPr/>
            </a:pPr>
            <a:r>
              <a:rPr lang="en-GB" sz="3200" dirty="0">
                <a:solidFill>
                  <a:srgbClr val="006666"/>
                </a:solidFill>
                <a:effectLst>
                  <a:outerShdw blurRad="38100" dist="38100" dir="2700000" algn="tl">
                    <a:srgbClr val="000000">
                      <a:alpha val="43137"/>
                    </a:srgbClr>
                  </a:outerShdw>
                </a:effectLst>
                <a:latin typeface="Rockwell" panose="02060603020205020403" pitchFamily="18" charset="0"/>
                <a:cs typeface="Arial" charset="0"/>
              </a:rPr>
              <a:t>APA (American Psychological Association) style of Referencing </a:t>
            </a:r>
          </a:p>
        </p:txBody>
      </p:sp>
      <p:sp>
        <p:nvSpPr>
          <p:cNvPr id="587780" name="Text Box 4"/>
          <p:cNvSpPr txBox="1">
            <a:spLocks noChangeArrowheads="1"/>
          </p:cNvSpPr>
          <p:nvPr/>
        </p:nvSpPr>
        <p:spPr bwMode="auto">
          <a:xfrm>
            <a:off x="175215" y="836614"/>
            <a:ext cx="11903626" cy="1200329"/>
          </a:xfrm>
          <a:prstGeom prst="rect">
            <a:avLst/>
          </a:prstGeom>
          <a:noFill/>
          <a:ln>
            <a:noFill/>
          </a:ln>
          <a:effectLst/>
          <a:extLst/>
        </p:spPr>
        <p:txBody>
          <a:bodyPr wrap="square">
            <a:spAutoFit/>
          </a:bodyPr>
          <a:lstStyle>
            <a:lvl1pPr marL="82550" indent="-80963">
              <a:tabLst>
                <a:tab pos="711200" algn="l"/>
              </a:tabLst>
              <a:defRPr sz="2800">
                <a:solidFill>
                  <a:srgbClr val="004D75"/>
                </a:solidFill>
                <a:latin typeface="Verdana" pitchFamily="34" charset="0"/>
                <a:cs typeface="Arial" pitchFamily="34" charset="0"/>
              </a:defRPr>
            </a:lvl1pPr>
            <a:lvl2pPr marL="800100" indent="-538163">
              <a:tabLst>
                <a:tab pos="711200" algn="l"/>
              </a:tabLst>
              <a:defRPr sz="2800">
                <a:solidFill>
                  <a:srgbClr val="004D75"/>
                </a:solidFill>
                <a:latin typeface="Verdana" pitchFamily="34" charset="0"/>
                <a:cs typeface="Arial" pitchFamily="34" charset="0"/>
              </a:defRPr>
            </a:lvl2pPr>
            <a:lvl3pPr marL="1143000" indent="-228600">
              <a:tabLst>
                <a:tab pos="711200" algn="l"/>
              </a:tabLst>
              <a:defRPr sz="2800">
                <a:solidFill>
                  <a:srgbClr val="004D75"/>
                </a:solidFill>
                <a:latin typeface="Verdana" pitchFamily="34" charset="0"/>
                <a:cs typeface="Arial" pitchFamily="34" charset="0"/>
              </a:defRPr>
            </a:lvl3pPr>
            <a:lvl4pPr marL="1600200" indent="-228600">
              <a:tabLst>
                <a:tab pos="711200" algn="l"/>
              </a:tabLst>
              <a:defRPr sz="2800">
                <a:solidFill>
                  <a:srgbClr val="004D75"/>
                </a:solidFill>
                <a:latin typeface="Verdana" pitchFamily="34" charset="0"/>
                <a:cs typeface="Arial" pitchFamily="34" charset="0"/>
              </a:defRPr>
            </a:lvl4pPr>
            <a:lvl5pPr marL="2057400" indent="-228600">
              <a:tabLst>
                <a:tab pos="711200" algn="l"/>
              </a:tabLst>
              <a:defRPr sz="2800">
                <a:solidFill>
                  <a:srgbClr val="004D75"/>
                </a:solidFill>
                <a:latin typeface="Verdana" pitchFamily="34" charset="0"/>
                <a:cs typeface="Arial" pitchFamily="34" charset="0"/>
              </a:defRPr>
            </a:lvl5pPr>
            <a:lvl6pPr marL="2514600" indent="-228600" eaLnBrk="0" fontAlgn="base" hangingPunct="0">
              <a:spcBef>
                <a:spcPct val="0"/>
              </a:spcBef>
              <a:spcAft>
                <a:spcPct val="0"/>
              </a:spcAft>
              <a:tabLst>
                <a:tab pos="711200" algn="l"/>
              </a:tabLst>
              <a:defRPr sz="2800">
                <a:solidFill>
                  <a:srgbClr val="004D75"/>
                </a:solidFill>
                <a:latin typeface="Verdana" pitchFamily="34" charset="0"/>
                <a:cs typeface="Arial" pitchFamily="34" charset="0"/>
              </a:defRPr>
            </a:lvl6pPr>
            <a:lvl7pPr marL="2971800" indent="-228600" eaLnBrk="0" fontAlgn="base" hangingPunct="0">
              <a:spcBef>
                <a:spcPct val="0"/>
              </a:spcBef>
              <a:spcAft>
                <a:spcPct val="0"/>
              </a:spcAft>
              <a:tabLst>
                <a:tab pos="711200" algn="l"/>
              </a:tabLst>
              <a:defRPr sz="2800">
                <a:solidFill>
                  <a:srgbClr val="004D75"/>
                </a:solidFill>
                <a:latin typeface="Verdana" pitchFamily="34" charset="0"/>
                <a:cs typeface="Arial" pitchFamily="34" charset="0"/>
              </a:defRPr>
            </a:lvl7pPr>
            <a:lvl8pPr marL="3429000" indent="-228600" eaLnBrk="0" fontAlgn="base" hangingPunct="0">
              <a:spcBef>
                <a:spcPct val="0"/>
              </a:spcBef>
              <a:spcAft>
                <a:spcPct val="0"/>
              </a:spcAft>
              <a:tabLst>
                <a:tab pos="711200" algn="l"/>
              </a:tabLst>
              <a:defRPr sz="2800">
                <a:solidFill>
                  <a:srgbClr val="004D75"/>
                </a:solidFill>
                <a:latin typeface="Verdana" pitchFamily="34" charset="0"/>
                <a:cs typeface="Arial" pitchFamily="34" charset="0"/>
              </a:defRPr>
            </a:lvl8pPr>
            <a:lvl9pPr marL="3886200" indent="-228600" eaLnBrk="0" fontAlgn="base" hangingPunct="0">
              <a:spcBef>
                <a:spcPct val="0"/>
              </a:spcBef>
              <a:spcAft>
                <a:spcPct val="0"/>
              </a:spcAft>
              <a:tabLst>
                <a:tab pos="711200" algn="l"/>
              </a:tabLst>
              <a:defRPr sz="2800">
                <a:solidFill>
                  <a:srgbClr val="004D75"/>
                </a:solidFill>
                <a:latin typeface="Verdana" pitchFamily="34" charset="0"/>
                <a:cs typeface="Arial" pitchFamily="34" charset="0"/>
              </a:defRPr>
            </a:lvl9pPr>
          </a:lstStyle>
          <a:p>
            <a:pPr marL="547687" lvl="1" indent="-285750">
              <a:spcBef>
                <a:spcPct val="50000"/>
              </a:spcBef>
              <a:buFont typeface="Arial" panose="020B0604020202020204" pitchFamily="34" charset="0"/>
              <a:buChar char="•"/>
              <a:defRPr/>
            </a:pPr>
            <a:r>
              <a:rPr lang="en-GB" sz="1800" dirty="0">
                <a:solidFill>
                  <a:srgbClr val="003399"/>
                </a:solidFill>
                <a:latin typeface="Rockwell" panose="02060603020205020403" pitchFamily="18" charset="0"/>
              </a:rPr>
              <a:t>A variant on Harvard style. </a:t>
            </a:r>
          </a:p>
          <a:p>
            <a:pPr marL="547687" lvl="1" indent="-285750">
              <a:spcBef>
                <a:spcPct val="50000"/>
              </a:spcBef>
              <a:buFont typeface="Arial" panose="020B0604020202020204" pitchFamily="34" charset="0"/>
              <a:buChar char="•"/>
              <a:defRPr/>
            </a:pPr>
            <a:r>
              <a:rPr lang="en-GB" sz="1800" dirty="0">
                <a:solidFill>
                  <a:srgbClr val="003399"/>
                </a:solidFill>
                <a:latin typeface="Rockwell" panose="02060603020205020403" pitchFamily="18" charset="0"/>
              </a:rPr>
              <a:t>Most of the conventions are the same, with brief author-date citations in brackets. </a:t>
            </a:r>
          </a:p>
          <a:p>
            <a:pPr marL="547687" lvl="1" indent="-285750">
              <a:spcBef>
                <a:spcPct val="50000"/>
              </a:spcBef>
              <a:buFont typeface="Arial" panose="020B0604020202020204" pitchFamily="34" charset="0"/>
              <a:buChar char="•"/>
              <a:defRPr/>
            </a:pPr>
            <a:r>
              <a:rPr lang="en-GB" sz="1800" dirty="0">
                <a:solidFill>
                  <a:srgbClr val="003399"/>
                </a:solidFill>
                <a:latin typeface="Rockwell" panose="02060603020205020403" pitchFamily="18" charset="0"/>
              </a:rPr>
              <a:t>With a full citations in the reference list</a:t>
            </a:r>
            <a:endParaRPr lang="en-GB" sz="1400" b="1" dirty="0">
              <a:solidFill>
                <a:schemeClr val="tx1"/>
              </a:solidFill>
              <a:latin typeface="Rockwell" panose="02060603020205020403" pitchFamily="18" charset="0"/>
            </a:endParaRPr>
          </a:p>
        </p:txBody>
      </p:sp>
      <p:sp>
        <p:nvSpPr>
          <p:cNvPr id="5" name="Text Box 4"/>
          <p:cNvSpPr txBox="1">
            <a:spLocks noChangeArrowheads="1"/>
          </p:cNvSpPr>
          <p:nvPr/>
        </p:nvSpPr>
        <p:spPr bwMode="auto">
          <a:xfrm>
            <a:off x="175216" y="2428558"/>
            <a:ext cx="11969330" cy="3389133"/>
          </a:xfrm>
          <a:prstGeom prst="rect">
            <a:avLst/>
          </a:prstGeom>
          <a:noFill/>
          <a:ln>
            <a:noFill/>
          </a:ln>
          <a:effectLst/>
          <a:extLst/>
        </p:spPr>
        <p:txBody>
          <a:bodyPr wrap="square">
            <a:spAutoFit/>
          </a:bodyPr>
          <a:lstStyle>
            <a:lvl1pPr marL="82550" indent="-80963">
              <a:tabLst>
                <a:tab pos="711200" algn="l"/>
              </a:tabLst>
              <a:defRPr sz="2800">
                <a:solidFill>
                  <a:srgbClr val="004D75"/>
                </a:solidFill>
                <a:latin typeface="Verdana" pitchFamily="34" charset="0"/>
                <a:cs typeface="Arial" pitchFamily="34" charset="0"/>
              </a:defRPr>
            </a:lvl1pPr>
            <a:lvl2pPr marL="800100" indent="-538163">
              <a:tabLst>
                <a:tab pos="711200" algn="l"/>
              </a:tabLst>
              <a:defRPr sz="2800">
                <a:solidFill>
                  <a:srgbClr val="004D75"/>
                </a:solidFill>
                <a:latin typeface="Verdana" pitchFamily="34" charset="0"/>
                <a:cs typeface="Arial" pitchFamily="34" charset="0"/>
              </a:defRPr>
            </a:lvl2pPr>
            <a:lvl3pPr marL="1143000" indent="-228600">
              <a:tabLst>
                <a:tab pos="711200" algn="l"/>
              </a:tabLst>
              <a:defRPr sz="2800">
                <a:solidFill>
                  <a:srgbClr val="004D75"/>
                </a:solidFill>
                <a:latin typeface="Verdana" pitchFamily="34" charset="0"/>
                <a:cs typeface="Arial" pitchFamily="34" charset="0"/>
              </a:defRPr>
            </a:lvl3pPr>
            <a:lvl4pPr marL="1600200" indent="-228600">
              <a:tabLst>
                <a:tab pos="711200" algn="l"/>
              </a:tabLst>
              <a:defRPr sz="2800">
                <a:solidFill>
                  <a:srgbClr val="004D75"/>
                </a:solidFill>
                <a:latin typeface="Verdana" pitchFamily="34" charset="0"/>
                <a:cs typeface="Arial" pitchFamily="34" charset="0"/>
              </a:defRPr>
            </a:lvl4pPr>
            <a:lvl5pPr marL="2057400" indent="-228600">
              <a:tabLst>
                <a:tab pos="711200" algn="l"/>
              </a:tabLst>
              <a:defRPr sz="2800">
                <a:solidFill>
                  <a:srgbClr val="004D75"/>
                </a:solidFill>
                <a:latin typeface="Verdana" pitchFamily="34" charset="0"/>
                <a:cs typeface="Arial" pitchFamily="34" charset="0"/>
              </a:defRPr>
            </a:lvl5pPr>
            <a:lvl6pPr marL="2514600" indent="-228600" eaLnBrk="0" fontAlgn="base" hangingPunct="0">
              <a:spcBef>
                <a:spcPct val="0"/>
              </a:spcBef>
              <a:spcAft>
                <a:spcPct val="0"/>
              </a:spcAft>
              <a:tabLst>
                <a:tab pos="711200" algn="l"/>
              </a:tabLst>
              <a:defRPr sz="2800">
                <a:solidFill>
                  <a:srgbClr val="004D75"/>
                </a:solidFill>
                <a:latin typeface="Verdana" pitchFamily="34" charset="0"/>
                <a:cs typeface="Arial" pitchFamily="34" charset="0"/>
              </a:defRPr>
            </a:lvl6pPr>
            <a:lvl7pPr marL="2971800" indent="-228600" eaLnBrk="0" fontAlgn="base" hangingPunct="0">
              <a:spcBef>
                <a:spcPct val="0"/>
              </a:spcBef>
              <a:spcAft>
                <a:spcPct val="0"/>
              </a:spcAft>
              <a:tabLst>
                <a:tab pos="711200" algn="l"/>
              </a:tabLst>
              <a:defRPr sz="2800">
                <a:solidFill>
                  <a:srgbClr val="004D75"/>
                </a:solidFill>
                <a:latin typeface="Verdana" pitchFamily="34" charset="0"/>
                <a:cs typeface="Arial" pitchFamily="34" charset="0"/>
              </a:defRPr>
            </a:lvl7pPr>
            <a:lvl8pPr marL="3429000" indent="-228600" eaLnBrk="0" fontAlgn="base" hangingPunct="0">
              <a:spcBef>
                <a:spcPct val="0"/>
              </a:spcBef>
              <a:spcAft>
                <a:spcPct val="0"/>
              </a:spcAft>
              <a:tabLst>
                <a:tab pos="711200" algn="l"/>
              </a:tabLst>
              <a:defRPr sz="2800">
                <a:solidFill>
                  <a:srgbClr val="004D75"/>
                </a:solidFill>
                <a:latin typeface="Verdana" pitchFamily="34" charset="0"/>
                <a:cs typeface="Arial" pitchFamily="34" charset="0"/>
              </a:defRPr>
            </a:lvl8pPr>
            <a:lvl9pPr marL="3886200" indent="-228600" eaLnBrk="0" fontAlgn="base" hangingPunct="0">
              <a:spcBef>
                <a:spcPct val="0"/>
              </a:spcBef>
              <a:spcAft>
                <a:spcPct val="0"/>
              </a:spcAft>
              <a:tabLst>
                <a:tab pos="711200" algn="l"/>
              </a:tabLst>
              <a:defRPr sz="2800">
                <a:solidFill>
                  <a:srgbClr val="004D75"/>
                </a:solidFill>
                <a:latin typeface="Verdana" pitchFamily="34" charset="0"/>
                <a:cs typeface="Arial" pitchFamily="34" charset="0"/>
              </a:defRPr>
            </a:lvl9pPr>
          </a:lstStyle>
          <a:p>
            <a:pPr marL="546100" lvl="1" indent="-98425">
              <a:spcBef>
                <a:spcPct val="50000"/>
              </a:spcBef>
              <a:buFont typeface="Arial" panose="020B0604020202020204" pitchFamily="34" charset="0"/>
              <a:buChar char="•"/>
              <a:defRPr/>
            </a:pPr>
            <a:r>
              <a:rPr lang="en-GB" sz="1800" b="1" dirty="0">
                <a:solidFill>
                  <a:schemeClr val="tx1"/>
                </a:solidFill>
                <a:latin typeface="Rockwell" panose="02060603020205020403" pitchFamily="18" charset="0"/>
              </a:rPr>
              <a:t>Where there is one author – (</a:t>
            </a:r>
            <a:r>
              <a:rPr lang="en-GB" sz="1800" b="1" dirty="0" err="1">
                <a:solidFill>
                  <a:schemeClr val="tx1"/>
                </a:solidFill>
                <a:latin typeface="Rockwell" panose="02060603020205020403" pitchFamily="18" charset="0"/>
              </a:rPr>
              <a:t>Bloggs</a:t>
            </a:r>
            <a:r>
              <a:rPr lang="en-GB" sz="1800" b="1" dirty="0">
                <a:solidFill>
                  <a:schemeClr val="tx1"/>
                </a:solidFill>
                <a:latin typeface="Rockwell" panose="02060603020205020403" pitchFamily="18" charset="0"/>
              </a:rPr>
              <a:t>, 2007; </a:t>
            </a:r>
            <a:r>
              <a:rPr lang="en-GB" sz="1800" b="1" dirty="0">
                <a:solidFill>
                  <a:srgbClr val="FF0000"/>
                </a:solidFill>
                <a:latin typeface="Rockwell" panose="02060603020205020403" pitchFamily="18" charset="0"/>
              </a:rPr>
              <a:t>p 28</a:t>
            </a:r>
            <a:r>
              <a:rPr lang="en-GB" sz="1800" b="1" dirty="0">
                <a:solidFill>
                  <a:schemeClr val="tx1"/>
                </a:solidFill>
                <a:latin typeface="Rockwell" panose="02060603020205020403" pitchFamily="18" charset="0"/>
              </a:rPr>
              <a:t>)</a:t>
            </a:r>
          </a:p>
          <a:p>
            <a:pPr marL="546100" lvl="1" indent="-98425">
              <a:spcBef>
                <a:spcPct val="50000"/>
              </a:spcBef>
              <a:buFont typeface="Arial" panose="020B0604020202020204" pitchFamily="34" charset="0"/>
              <a:buChar char="•"/>
              <a:defRPr/>
            </a:pPr>
            <a:r>
              <a:rPr lang="en-GB" sz="1800" b="1" dirty="0">
                <a:solidFill>
                  <a:schemeClr val="tx1"/>
                </a:solidFill>
                <a:latin typeface="Rockwell" panose="02060603020205020403" pitchFamily="18" charset="0"/>
              </a:rPr>
              <a:t>Where there are two authors – (</a:t>
            </a:r>
            <a:r>
              <a:rPr lang="en-GB" sz="1800" b="1" dirty="0" err="1">
                <a:solidFill>
                  <a:schemeClr val="tx1"/>
                </a:solidFill>
                <a:latin typeface="Rockwell" panose="02060603020205020403" pitchFamily="18" charset="0"/>
              </a:rPr>
              <a:t>Bloggs</a:t>
            </a:r>
            <a:r>
              <a:rPr lang="en-GB" sz="1800" b="1" dirty="0">
                <a:solidFill>
                  <a:schemeClr val="tx1"/>
                </a:solidFill>
                <a:latin typeface="Rockwell" panose="02060603020205020403" pitchFamily="18" charset="0"/>
              </a:rPr>
              <a:t> and Bins, 2007; </a:t>
            </a:r>
            <a:r>
              <a:rPr lang="en-GB" sz="1800" b="1" dirty="0">
                <a:solidFill>
                  <a:srgbClr val="FF0000"/>
                </a:solidFill>
                <a:latin typeface="Rockwell" panose="02060603020205020403" pitchFamily="18" charset="0"/>
              </a:rPr>
              <a:t>p52</a:t>
            </a:r>
            <a:r>
              <a:rPr lang="en-GB" sz="1800" b="1" dirty="0">
                <a:solidFill>
                  <a:schemeClr val="tx1"/>
                </a:solidFill>
                <a:latin typeface="Rockwell" panose="02060603020205020403" pitchFamily="18" charset="0"/>
              </a:rPr>
              <a:t>) </a:t>
            </a:r>
          </a:p>
          <a:p>
            <a:pPr marL="538163" indent="-536575">
              <a:lnSpc>
                <a:spcPct val="120000"/>
              </a:lnSpc>
              <a:spcBef>
                <a:spcPct val="50000"/>
              </a:spcBef>
              <a:defRPr/>
            </a:pPr>
            <a:r>
              <a:rPr lang="en-GB" sz="1600" b="1" dirty="0" err="1">
                <a:solidFill>
                  <a:srgbClr val="003399"/>
                </a:solidFill>
                <a:effectLst>
                  <a:outerShdw blurRad="38100" dist="38100" dir="2700000" algn="tl">
                    <a:srgbClr val="000000"/>
                  </a:outerShdw>
                </a:effectLst>
                <a:latin typeface="Rockwell" panose="02060603020205020403" pitchFamily="18" charset="0"/>
              </a:rPr>
              <a:t>e.g</a:t>
            </a:r>
            <a:r>
              <a:rPr lang="en-GB" sz="1600" b="1" dirty="0">
                <a:solidFill>
                  <a:srgbClr val="003399"/>
                </a:solidFill>
                <a:effectLst>
                  <a:outerShdw blurRad="38100" dist="38100" dir="2700000" algn="tl">
                    <a:srgbClr val="000000"/>
                  </a:outerShdw>
                </a:effectLst>
                <a:latin typeface="Rockwell" panose="02060603020205020403" pitchFamily="18" charset="0"/>
              </a:rPr>
              <a:t>:</a:t>
            </a:r>
            <a:r>
              <a:rPr lang="en-GB" sz="1600" dirty="0">
                <a:solidFill>
                  <a:srgbClr val="003399"/>
                </a:solidFill>
                <a:latin typeface="Rockwell" panose="02060603020205020403" pitchFamily="18" charset="0"/>
              </a:rPr>
              <a:t> 	</a:t>
            </a:r>
            <a:r>
              <a:rPr lang="en-GB" sz="1600" b="1" dirty="0">
                <a:solidFill>
                  <a:srgbClr val="003399"/>
                </a:solidFill>
                <a:latin typeface="Rockwell" panose="02060603020205020403" pitchFamily="18" charset="0"/>
              </a:rPr>
              <a:t>Cell is divided into (a) spherical shaped nucleus which usually lies in 	the centre and (b) the region surrounding the nucleus called cytoplasm (</a:t>
            </a:r>
            <a:r>
              <a:rPr lang="en-GB" sz="1600" b="1" dirty="0" err="1">
                <a:solidFill>
                  <a:srgbClr val="003399"/>
                </a:solidFill>
                <a:latin typeface="Rockwell" panose="02060603020205020403" pitchFamily="18" charset="0"/>
              </a:rPr>
              <a:t>Selvendran</a:t>
            </a:r>
            <a:r>
              <a:rPr lang="en-GB" sz="1600" b="1" dirty="0">
                <a:solidFill>
                  <a:srgbClr val="003399"/>
                </a:solidFill>
                <a:latin typeface="Rockwell" panose="02060603020205020403" pitchFamily="18" charset="0"/>
              </a:rPr>
              <a:t> and O’ Neill , 1985- </a:t>
            </a:r>
            <a:r>
              <a:rPr lang="en-GB" sz="1600" b="1" dirty="0">
                <a:solidFill>
                  <a:srgbClr val="FF0000"/>
                </a:solidFill>
                <a:latin typeface="Rockwell" panose="02060603020205020403" pitchFamily="18" charset="0"/>
              </a:rPr>
              <a:t>p 32</a:t>
            </a:r>
            <a:r>
              <a:rPr lang="en-GB" sz="1600" b="1" dirty="0">
                <a:solidFill>
                  <a:srgbClr val="003399"/>
                </a:solidFill>
                <a:latin typeface="Rockwell" panose="02060603020205020403" pitchFamily="18" charset="0"/>
              </a:rPr>
              <a:t>;  Cosgrove </a:t>
            </a:r>
            <a:r>
              <a:rPr lang="en-GB" sz="1600" b="1" i="1" dirty="0">
                <a:solidFill>
                  <a:srgbClr val="003399"/>
                </a:solidFill>
                <a:latin typeface="Rockwell" panose="02060603020205020403" pitchFamily="18" charset="0"/>
              </a:rPr>
              <a:t>et al</a:t>
            </a:r>
            <a:r>
              <a:rPr lang="en-GB" sz="1600" b="1" dirty="0">
                <a:solidFill>
                  <a:srgbClr val="003399"/>
                </a:solidFill>
                <a:latin typeface="Rockwell" panose="02060603020205020403" pitchFamily="18" charset="0"/>
              </a:rPr>
              <a:t>, 2001- </a:t>
            </a:r>
            <a:r>
              <a:rPr lang="en-GB" sz="1600" b="1" dirty="0">
                <a:solidFill>
                  <a:srgbClr val="FF0000"/>
                </a:solidFill>
                <a:latin typeface="Rockwell" panose="02060603020205020403" pitchFamily="18" charset="0"/>
              </a:rPr>
              <a:t>p67</a:t>
            </a:r>
            <a:r>
              <a:rPr lang="en-GB" sz="1600" b="1" dirty="0">
                <a:solidFill>
                  <a:srgbClr val="003399"/>
                </a:solidFill>
                <a:latin typeface="Rockwell" panose="02060603020205020403" pitchFamily="18" charset="0"/>
              </a:rPr>
              <a:t>)</a:t>
            </a:r>
          </a:p>
          <a:p>
            <a:pPr marL="538163" indent="-536575">
              <a:lnSpc>
                <a:spcPct val="120000"/>
              </a:lnSpc>
              <a:spcBef>
                <a:spcPct val="50000"/>
              </a:spcBef>
              <a:defRPr/>
            </a:pPr>
            <a:endParaRPr lang="en-GB" sz="1600" b="1" dirty="0">
              <a:solidFill>
                <a:srgbClr val="003399"/>
              </a:solidFill>
              <a:latin typeface="Rockwell" panose="02060603020205020403" pitchFamily="18" charset="0"/>
            </a:endParaRPr>
          </a:p>
          <a:p>
            <a:pPr eaLnBrk="1" hangingPunct="1">
              <a:lnSpc>
                <a:spcPct val="120000"/>
              </a:lnSpc>
              <a:spcBef>
                <a:spcPct val="50000"/>
              </a:spcBef>
              <a:defRPr/>
            </a:pPr>
            <a:endParaRPr lang="en-GB" sz="500" b="1" dirty="0">
              <a:solidFill>
                <a:srgbClr val="003399"/>
              </a:solidFill>
              <a:latin typeface="Rockwell" panose="02060603020205020403" pitchFamily="18" charset="0"/>
            </a:endParaRPr>
          </a:p>
          <a:p>
            <a:pPr eaLnBrk="1" hangingPunct="1">
              <a:lnSpc>
                <a:spcPct val="140000"/>
              </a:lnSpc>
              <a:spcBef>
                <a:spcPct val="50000"/>
              </a:spcBef>
              <a:defRPr/>
            </a:pPr>
            <a:r>
              <a:rPr lang="en-GB" sz="1400" dirty="0">
                <a:solidFill>
                  <a:schemeClr val="tx1"/>
                </a:solidFill>
                <a:latin typeface="Rockwell" panose="02060603020205020403" pitchFamily="18" charset="0"/>
              </a:rPr>
              <a:t> </a:t>
            </a:r>
            <a:r>
              <a:rPr lang="en-GB" sz="1400" b="1" dirty="0">
                <a:solidFill>
                  <a:schemeClr val="tx1"/>
                </a:solidFill>
                <a:latin typeface="Rockwell" panose="02060603020205020403" pitchFamily="18" charset="0"/>
              </a:rPr>
              <a:t>Reference:</a:t>
            </a:r>
            <a:r>
              <a:rPr lang="en-GB" sz="1400" dirty="0">
                <a:solidFill>
                  <a:schemeClr val="tx1"/>
                </a:solidFill>
                <a:latin typeface="Rockwell" panose="02060603020205020403" pitchFamily="18" charset="0"/>
              </a:rPr>
              <a:t> </a:t>
            </a:r>
            <a:r>
              <a:rPr lang="en-GB" sz="1400" b="1" dirty="0">
                <a:solidFill>
                  <a:schemeClr val="tx1"/>
                </a:solidFill>
                <a:latin typeface="Rockwell" panose="02060603020205020403" pitchFamily="18" charset="0"/>
              </a:rPr>
              <a:t>GIVE THE FULL BIBLIOGRAPHIC INFORMATION</a:t>
            </a:r>
            <a:r>
              <a:rPr lang="en-GB" sz="1400" b="1" dirty="0">
                <a:solidFill>
                  <a:srgbClr val="FF0000"/>
                </a:solidFill>
                <a:latin typeface="Rockwell" panose="02060603020205020403" pitchFamily="18" charset="0"/>
              </a:rPr>
              <a:t> </a:t>
            </a:r>
          </a:p>
          <a:p>
            <a:pPr eaLnBrk="1" hangingPunct="1">
              <a:lnSpc>
                <a:spcPct val="140000"/>
              </a:lnSpc>
              <a:spcBef>
                <a:spcPct val="50000"/>
              </a:spcBef>
              <a:buFontTx/>
              <a:buAutoNum type="arabicPeriod"/>
              <a:defRPr/>
            </a:pPr>
            <a:r>
              <a:rPr lang="en-GB" sz="1200" b="1" dirty="0" err="1">
                <a:solidFill>
                  <a:srgbClr val="FF0066"/>
                </a:solidFill>
                <a:effectLst>
                  <a:outerShdw blurRad="38100" dist="38100" dir="2700000" algn="tl">
                    <a:srgbClr val="000000"/>
                  </a:outerShdw>
                </a:effectLst>
                <a:latin typeface="Rockwell" panose="02060603020205020403" pitchFamily="18" charset="0"/>
              </a:rPr>
              <a:t>Selvendran</a:t>
            </a:r>
            <a:r>
              <a:rPr lang="en-GB" sz="1200" b="1" dirty="0">
                <a:solidFill>
                  <a:srgbClr val="FF0066"/>
                </a:solidFill>
                <a:effectLst>
                  <a:outerShdw blurRad="38100" dist="38100" dir="2700000" algn="tl">
                    <a:srgbClr val="000000"/>
                  </a:outerShdw>
                </a:effectLst>
                <a:latin typeface="Rockwell" panose="02060603020205020403" pitchFamily="18" charset="0"/>
              </a:rPr>
              <a:t> C and O’Neill S (1985)</a:t>
            </a:r>
            <a:r>
              <a:rPr lang="en-GB" sz="1200" b="1" dirty="0">
                <a:solidFill>
                  <a:schemeClr val="tx1"/>
                </a:solidFill>
                <a:latin typeface="Rockwell" panose="02060603020205020403" pitchFamily="18" charset="0"/>
              </a:rPr>
              <a:t> Isolation and analysis of cell walls from plant material. In Methods of Biochemical Analysis (Glick </a:t>
            </a:r>
            <a:r>
              <a:rPr lang="en-GB" sz="1200" b="1" dirty="0" err="1">
                <a:solidFill>
                  <a:schemeClr val="tx1"/>
                </a:solidFill>
                <a:latin typeface="Rockwell" panose="02060603020205020403" pitchFamily="18" charset="0"/>
              </a:rPr>
              <a:t>ed</a:t>
            </a:r>
            <a:r>
              <a:rPr lang="en-GB" sz="1200" b="1" dirty="0">
                <a:solidFill>
                  <a:schemeClr val="tx1"/>
                </a:solidFill>
                <a:latin typeface="Rockwell" panose="02060603020205020403" pitchFamily="18" charset="0"/>
              </a:rPr>
              <a:t>) Vol 32, John Wiley pp 25-133.</a:t>
            </a:r>
          </a:p>
          <a:p>
            <a:pPr eaLnBrk="1" hangingPunct="1">
              <a:lnSpc>
                <a:spcPct val="140000"/>
              </a:lnSpc>
              <a:spcBef>
                <a:spcPct val="50000"/>
              </a:spcBef>
              <a:defRPr/>
            </a:pPr>
            <a:r>
              <a:rPr lang="en-GB" sz="1200" b="1" dirty="0">
                <a:solidFill>
                  <a:schemeClr val="tx1"/>
                </a:solidFill>
                <a:latin typeface="Rockwell" panose="02060603020205020403" pitchFamily="18" charset="0"/>
              </a:rPr>
              <a:t>2. </a:t>
            </a:r>
            <a:r>
              <a:rPr lang="en-GB" sz="1200" b="1" dirty="0">
                <a:solidFill>
                  <a:srgbClr val="FF0066"/>
                </a:solidFill>
                <a:effectLst>
                  <a:outerShdw blurRad="38100" dist="38100" dir="2700000" algn="tl">
                    <a:srgbClr val="000000"/>
                  </a:outerShdw>
                </a:effectLst>
                <a:latin typeface="Rockwell" panose="02060603020205020403" pitchFamily="18" charset="0"/>
              </a:rPr>
              <a:t>Cosgrove CD, </a:t>
            </a:r>
            <a:r>
              <a:rPr lang="en-GB" sz="1200" b="1" dirty="0" err="1">
                <a:solidFill>
                  <a:srgbClr val="FF0066"/>
                </a:solidFill>
                <a:effectLst>
                  <a:outerShdw blurRad="38100" dist="38100" dir="2700000" algn="tl">
                    <a:srgbClr val="000000"/>
                  </a:outerShdw>
                </a:effectLst>
                <a:latin typeface="Rockwell" panose="02060603020205020403" pitchFamily="18" charset="0"/>
              </a:rPr>
              <a:t>Carpita</a:t>
            </a:r>
            <a:r>
              <a:rPr lang="en-GB" sz="1200" b="1" dirty="0">
                <a:solidFill>
                  <a:srgbClr val="FF0066"/>
                </a:solidFill>
                <a:effectLst>
                  <a:outerShdw blurRad="38100" dist="38100" dir="2700000" algn="tl">
                    <a:srgbClr val="000000"/>
                  </a:outerShdw>
                </a:effectLst>
                <a:latin typeface="Rockwell" panose="02060603020205020403" pitchFamily="18" charset="0"/>
              </a:rPr>
              <a:t> Y and </a:t>
            </a:r>
            <a:r>
              <a:rPr lang="en-GB" sz="1200" b="1" dirty="0" err="1">
                <a:solidFill>
                  <a:srgbClr val="FF0066"/>
                </a:solidFill>
                <a:effectLst>
                  <a:outerShdw blurRad="38100" dist="38100" dir="2700000" algn="tl">
                    <a:srgbClr val="000000"/>
                  </a:outerShdw>
                </a:effectLst>
                <a:latin typeface="Rockwell" panose="02060603020205020403" pitchFamily="18" charset="0"/>
              </a:rPr>
              <a:t>Gibeaut</a:t>
            </a:r>
            <a:r>
              <a:rPr lang="en-GB" sz="1200" b="1" dirty="0">
                <a:solidFill>
                  <a:srgbClr val="FF0066"/>
                </a:solidFill>
                <a:effectLst>
                  <a:outerShdw blurRad="38100" dist="38100" dir="2700000" algn="tl">
                    <a:srgbClr val="000000"/>
                  </a:outerShdw>
                </a:effectLst>
                <a:latin typeface="Rockwell" panose="02060603020205020403" pitchFamily="18" charset="0"/>
              </a:rPr>
              <a:t>  KT (2001)</a:t>
            </a:r>
            <a:r>
              <a:rPr lang="en-GB" sz="1200" b="1" dirty="0">
                <a:solidFill>
                  <a:schemeClr val="tx1"/>
                </a:solidFill>
                <a:latin typeface="Rockwell" panose="02060603020205020403" pitchFamily="18" charset="0"/>
              </a:rPr>
              <a:t> Cell structure and cell loosening. A look backwards and forwards. </a:t>
            </a:r>
            <a:r>
              <a:rPr lang="en-GB" sz="1200" b="1" i="1" dirty="0">
                <a:solidFill>
                  <a:schemeClr val="tx1"/>
                </a:solidFill>
                <a:latin typeface="Rockwell" panose="02060603020205020403" pitchFamily="18" charset="0"/>
              </a:rPr>
              <a:t>Plant Physiol</a:t>
            </a:r>
            <a:r>
              <a:rPr lang="en-GB" sz="1200" b="1" dirty="0">
                <a:solidFill>
                  <a:schemeClr val="tx1"/>
                </a:solidFill>
                <a:latin typeface="Rockwell" panose="02060603020205020403" pitchFamily="18" charset="0"/>
              </a:rPr>
              <a:t>.,125, 131-134.</a:t>
            </a:r>
          </a:p>
        </p:txBody>
      </p:sp>
    </p:spTree>
    <p:extLst>
      <p:ext uri="{BB962C8B-B14F-4D97-AF65-F5344CB8AC3E}">
        <p14:creationId xmlns:p14="http://schemas.microsoft.com/office/powerpoint/2010/main" val="328189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7779"/>
                                        </p:tgtEl>
                                        <p:attrNameLst>
                                          <p:attrName>style.visibility</p:attrName>
                                        </p:attrNameLst>
                                      </p:cBhvr>
                                      <p:to>
                                        <p:strVal val="visible"/>
                                      </p:to>
                                    </p:set>
                                    <p:animEffect transition="in" filter="box(in)">
                                      <p:cBhvr>
                                        <p:cTn id="7" dur="500"/>
                                        <p:tgtEl>
                                          <p:spTgt spid="587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87780">
                                            <p:txEl>
                                              <p:pRg st="0" end="0"/>
                                            </p:txEl>
                                          </p:spTgt>
                                        </p:tgtEl>
                                        <p:attrNameLst>
                                          <p:attrName>style.visibility</p:attrName>
                                        </p:attrNameLst>
                                      </p:cBhvr>
                                      <p:to>
                                        <p:strVal val="visible"/>
                                      </p:to>
                                    </p:set>
                                    <p:animEffect transition="in" filter="box(in)">
                                      <p:cBhvr>
                                        <p:cTn id="12" dur="500"/>
                                        <p:tgtEl>
                                          <p:spTgt spid="5877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87780">
                                            <p:txEl>
                                              <p:pRg st="1" end="1"/>
                                            </p:txEl>
                                          </p:spTgt>
                                        </p:tgtEl>
                                        <p:attrNameLst>
                                          <p:attrName>style.visibility</p:attrName>
                                        </p:attrNameLst>
                                      </p:cBhvr>
                                      <p:to>
                                        <p:strVal val="visible"/>
                                      </p:to>
                                    </p:set>
                                    <p:animEffect transition="in" filter="box(in)">
                                      <p:cBhvr>
                                        <p:cTn id="17" dur="500"/>
                                        <p:tgtEl>
                                          <p:spTgt spid="5877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87780">
                                            <p:txEl>
                                              <p:pRg st="2" end="2"/>
                                            </p:txEl>
                                          </p:spTgt>
                                        </p:tgtEl>
                                        <p:attrNameLst>
                                          <p:attrName>style.visibility</p:attrName>
                                        </p:attrNameLst>
                                      </p:cBhvr>
                                      <p:to>
                                        <p:strVal val="visible"/>
                                      </p:to>
                                    </p:set>
                                    <p:animEffect transition="in" filter="box(in)">
                                      <p:cBhvr>
                                        <p:cTn id="22" dur="500"/>
                                        <p:tgtEl>
                                          <p:spTgt spid="5877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ox(in)">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ox(in)">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ox(in)">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box(in)">
                                      <p:cBhvr>
                                        <p:cTn id="42" dur="5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box(in)">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box(in)">
                                      <p:cBhvr>
                                        <p:cTn id="5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0" y="0"/>
            <a:ext cx="8336221" cy="1143000"/>
          </a:xfrm>
        </p:spPr>
        <p:txBody>
          <a:bodyPr/>
          <a:lstStyle/>
          <a:p>
            <a:pPr eaLnBrk="1" hangingPunct="1"/>
            <a:r>
              <a:rPr lang="en-GB" altLang="en-US" sz="4400" dirty="0">
                <a:solidFill>
                  <a:schemeClr val="accent5">
                    <a:lumMod val="50000"/>
                  </a:schemeClr>
                </a:solidFill>
              </a:rPr>
              <a:t>APA: the BPS Style Guide</a:t>
            </a:r>
            <a:endParaRPr lang="en-US" altLang="en-US" sz="4400" dirty="0">
              <a:solidFill>
                <a:schemeClr val="accent5">
                  <a:lumMod val="50000"/>
                </a:schemeClr>
              </a:solidFill>
            </a:endParaRPr>
          </a:p>
        </p:txBody>
      </p:sp>
      <p:sp>
        <p:nvSpPr>
          <p:cNvPr id="13316" name="Rectangle 7"/>
          <p:cNvSpPr>
            <a:spLocks noGrp="1" noChangeArrowheads="1"/>
          </p:cNvSpPr>
          <p:nvPr>
            <p:ph type="body" idx="1"/>
          </p:nvPr>
        </p:nvSpPr>
        <p:spPr>
          <a:xfrm>
            <a:off x="202592" y="1123782"/>
            <a:ext cx="11898151" cy="4088616"/>
          </a:xfrm>
        </p:spPr>
        <p:txBody>
          <a:bodyPr/>
          <a:lstStyle/>
          <a:p>
            <a:r>
              <a:rPr lang="en-GB" altLang="en-US" sz="2400" dirty="0">
                <a:latin typeface="Rockwell" panose="02060603020205020403" pitchFamily="18" charset="0"/>
              </a:rPr>
              <a:t>The APA Style website: http://www.apastyle.org/</a:t>
            </a:r>
          </a:p>
          <a:p>
            <a:endParaRPr lang="en-GB" altLang="en-US" dirty="0">
              <a:latin typeface="Rockwell" panose="02060603020205020403" pitchFamily="18" charset="0"/>
            </a:endParaRPr>
          </a:p>
          <a:p>
            <a:r>
              <a:rPr lang="en-GB" altLang="en-US" sz="2400" dirty="0">
                <a:latin typeface="Rockwell" panose="02060603020205020403" pitchFamily="18" charset="0"/>
              </a:rPr>
              <a:t>Including an audio-enhanced presentation, introducing the basics of APA style (20 </a:t>
            </a:r>
            <a:r>
              <a:rPr lang="en-GB" altLang="en-US" sz="2400" dirty="0" err="1">
                <a:latin typeface="Rockwell" panose="02060603020205020403" pitchFamily="18" charset="0"/>
              </a:rPr>
              <a:t>mins</a:t>
            </a:r>
            <a:r>
              <a:rPr lang="en-GB" altLang="en-US" sz="2400" dirty="0">
                <a:latin typeface="Rockwell" panose="02060603020205020403" pitchFamily="18" charset="0"/>
              </a:rPr>
              <a:t> – for the referencing guidance, go to slides 13-25): </a:t>
            </a:r>
            <a:r>
              <a:rPr lang="en-GB" altLang="en-US" sz="2400" dirty="0">
                <a:latin typeface="Rockwell" panose="02060603020205020403" pitchFamily="18" charset="0"/>
                <a:hlinkClick r:id="rId2"/>
              </a:rPr>
              <a:t>http://flash1r.apa.org/apastyle/basics/index.htm</a:t>
            </a:r>
            <a:r>
              <a:rPr lang="en-GB" altLang="en-US" sz="2400" dirty="0">
                <a:latin typeface="Rockwell" panose="02060603020205020403" pitchFamily="18" charset="0"/>
              </a:rPr>
              <a:t> </a:t>
            </a:r>
          </a:p>
          <a:p>
            <a:endParaRPr lang="en-GB" altLang="en-US" sz="1200" dirty="0">
              <a:latin typeface="Rockwell" panose="02060603020205020403" pitchFamily="18" charset="0"/>
            </a:endParaRPr>
          </a:p>
          <a:p>
            <a:pPr eaLnBrk="1" hangingPunct="1"/>
            <a:r>
              <a:rPr lang="en-GB" altLang="en-US" sz="2400" dirty="0">
                <a:latin typeface="Rockwell" panose="02060603020205020403" pitchFamily="18" charset="0"/>
              </a:rPr>
              <a:t>Downloadable  from </a:t>
            </a:r>
            <a:r>
              <a:rPr lang="en-GB" altLang="en-US" sz="2400" dirty="0">
                <a:latin typeface="Rockwell" panose="02060603020205020403" pitchFamily="18" charset="0"/>
                <a:hlinkClick r:id="rId3"/>
              </a:rPr>
              <a:t>http://www.bps.org.uk/publications/policy-and-guidelines/general-guidelines-policy-documents/general-guidelines-policy#styleguide</a:t>
            </a:r>
            <a:endParaRPr lang="en-GB" altLang="en-US" sz="2400" dirty="0">
              <a:latin typeface="Rockwell" panose="02060603020205020403" pitchFamily="18" charset="0"/>
            </a:endParaRPr>
          </a:p>
          <a:p>
            <a:pPr eaLnBrk="1" hangingPunct="1"/>
            <a:endParaRPr lang="en-GB" altLang="en-US" sz="1200" dirty="0">
              <a:latin typeface="Rockwell" panose="02060603020205020403" pitchFamily="18" charset="0"/>
            </a:endParaRPr>
          </a:p>
          <a:p>
            <a:pPr eaLnBrk="1" hangingPunct="1"/>
            <a:r>
              <a:rPr lang="en-GB" altLang="en-US" sz="2400" dirty="0">
                <a:latin typeface="Rockwell" panose="02060603020205020403" pitchFamily="18" charset="0"/>
              </a:rPr>
              <a:t>In the Course Resources folder for this session</a:t>
            </a:r>
          </a:p>
          <a:p>
            <a:pPr eaLnBrk="1" hangingPunct="1"/>
            <a:endParaRPr lang="en-GB" altLang="en-US" sz="1200" dirty="0">
              <a:latin typeface="Rockwell" panose="02060603020205020403" pitchFamily="18" charset="0"/>
            </a:endParaRPr>
          </a:p>
          <a:p>
            <a:pPr eaLnBrk="1" hangingPunct="1"/>
            <a:r>
              <a:rPr lang="en-GB" altLang="en-US" sz="2400" dirty="0">
                <a:latin typeface="Rockwell" panose="02060603020205020403" pitchFamily="18" charset="0"/>
              </a:rPr>
              <a:t>Look for section 9 ‘Citation of sources’ (pages 31-43) </a:t>
            </a:r>
            <a:endParaRPr lang="en-US" altLang="en-US" sz="2400" dirty="0">
              <a:latin typeface="Rockwell" panose="02060603020205020403" pitchFamily="18" charset="0"/>
            </a:endParaRPr>
          </a:p>
        </p:txBody>
      </p:sp>
    </p:spTree>
    <p:extLst>
      <p:ext uri="{BB962C8B-B14F-4D97-AF65-F5344CB8AC3E}">
        <p14:creationId xmlns:p14="http://schemas.microsoft.com/office/powerpoint/2010/main" val="126772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05230"/>
            <a:ext cx="9144000" cy="1143000"/>
          </a:xfrm>
        </p:spPr>
        <p:txBody>
          <a:bodyPr/>
          <a:lstStyle/>
          <a:p>
            <a:pPr algn="ctr"/>
            <a:r>
              <a:rPr lang="en-GB" sz="8000" dirty="0">
                <a:effectLst>
                  <a:outerShdw blurRad="38100" dist="38100" dir="2700000" algn="tl">
                    <a:srgbClr val="000000">
                      <a:alpha val="43137"/>
                    </a:srgbClr>
                  </a:outerShdw>
                </a:effectLst>
              </a:rPr>
              <a:t>What is Integrity?</a:t>
            </a:r>
          </a:p>
        </p:txBody>
      </p:sp>
    </p:spTree>
    <p:extLst>
      <p:ext uri="{BB962C8B-B14F-4D97-AF65-F5344CB8AC3E}">
        <p14:creationId xmlns:p14="http://schemas.microsoft.com/office/powerpoint/2010/main" val="3060462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0" y="-64713"/>
            <a:ext cx="10727232"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eaLnBrk="1" hangingPunct="1"/>
            <a:r>
              <a:rPr lang="en-GB" altLang="en-US" sz="4400" b="1" dirty="0">
                <a:solidFill>
                  <a:schemeClr val="accent5">
                    <a:lumMod val="50000"/>
                  </a:schemeClr>
                </a:solidFill>
                <a:latin typeface="Rockwell" panose="02060603020205020403" pitchFamily="18" charset="0"/>
              </a:rPr>
              <a:t>The Vancouver System of Referencing </a:t>
            </a:r>
          </a:p>
        </p:txBody>
      </p:sp>
      <p:sp>
        <p:nvSpPr>
          <p:cNvPr id="588803" name="Text Box 3"/>
          <p:cNvSpPr txBox="1">
            <a:spLocks noChangeArrowheads="1"/>
          </p:cNvSpPr>
          <p:nvPr/>
        </p:nvSpPr>
        <p:spPr bwMode="auto">
          <a:xfrm>
            <a:off x="179777" y="759475"/>
            <a:ext cx="11832446" cy="5363007"/>
          </a:xfrm>
          <a:prstGeom prst="rect">
            <a:avLst/>
          </a:prstGeom>
          <a:noFill/>
          <a:ln>
            <a:noFill/>
          </a:ln>
          <a:extLst/>
        </p:spPr>
        <p:txBody>
          <a:bodyPr wrap="square">
            <a:spAutoFit/>
          </a:bodyPr>
          <a:lstStyle>
            <a:lvl1pPr marL="261938" indent="-261938">
              <a:tabLst>
                <a:tab pos="536575" algn="l"/>
              </a:tabLst>
              <a:defRPr sz="2800">
                <a:solidFill>
                  <a:srgbClr val="004D75"/>
                </a:solidFill>
                <a:latin typeface="Verdana" panose="020B0604030504040204" pitchFamily="34" charset="0"/>
                <a:cs typeface="Arial" panose="020B0604020202020204" pitchFamily="34" charset="0"/>
              </a:defRPr>
            </a:lvl1pPr>
            <a:lvl2pPr marL="623888" indent="-166688">
              <a:tabLst>
                <a:tab pos="536575" algn="l"/>
              </a:tabLst>
              <a:defRPr sz="2800">
                <a:solidFill>
                  <a:srgbClr val="004D75"/>
                </a:solidFill>
                <a:latin typeface="Verdana" panose="020B0604030504040204" pitchFamily="34" charset="0"/>
                <a:cs typeface="Arial" panose="020B0604020202020204" pitchFamily="34" charset="0"/>
              </a:defRPr>
            </a:lvl2pPr>
            <a:lvl3pPr marL="1143000" indent="-228600">
              <a:tabLst>
                <a:tab pos="536575" algn="l"/>
              </a:tabLst>
              <a:defRPr sz="2800">
                <a:solidFill>
                  <a:srgbClr val="004D75"/>
                </a:solidFill>
                <a:latin typeface="Verdana" panose="020B0604030504040204" pitchFamily="34" charset="0"/>
                <a:cs typeface="Arial" panose="020B0604020202020204" pitchFamily="34" charset="0"/>
              </a:defRPr>
            </a:lvl3pPr>
            <a:lvl4pPr marL="1600200" indent="-228600">
              <a:tabLst>
                <a:tab pos="536575" algn="l"/>
              </a:tabLst>
              <a:defRPr sz="2800">
                <a:solidFill>
                  <a:srgbClr val="004D75"/>
                </a:solidFill>
                <a:latin typeface="Verdana" panose="020B0604030504040204" pitchFamily="34" charset="0"/>
                <a:cs typeface="Arial" panose="020B0604020202020204" pitchFamily="34" charset="0"/>
              </a:defRPr>
            </a:lvl4pPr>
            <a:lvl5pPr marL="2057400" indent="-228600">
              <a:tabLst>
                <a:tab pos="536575" algn="l"/>
              </a:tabLst>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36575" algn="l"/>
              </a:tabLs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36575" algn="l"/>
              </a:tabLs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36575" algn="l"/>
              </a:tabLs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36575" algn="l"/>
              </a:tabLst>
              <a:defRPr sz="2800">
                <a:solidFill>
                  <a:srgbClr val="004D75"/>
                </a:solidFill>
                <a:latin typeface="Verdana" panose="020B0604030504040204" pitchFamily="34" charset="0"/>
                <a:cs typeface="Arial" panose="020B0604020202020204" pitchFamily="34" charset="0"/>
              </a:defRPr>
            </a:lvl9pPr>
          </a:lstStyle>
          <a:p>
            <a:pPr lvl="1" eaLnBrk="1" hangingPunct="1">
              <a:spcBef>
                <a:spcPct val="50000"/>
              </a:spcBef>
              <a:buFontTx/>
              <a:buChar char="•"/>
            </a:pPr>
            <a:r>
              <a:rPr lang="en-GB" altLang="en-US" sz="1800" dirty="0">
                <a:solidFill>
                  <a:schemeClr val="tx1"/>
                </a:solidFill>
                <a:latin typeface="Rockwell" panose="02060603020205020403" pitchFamily="18" charset="0"/>
              </a:rPr>
              <a:t>A </a:t>
            </a:r>
            <a:r>
              <a:rPr lang="en-GB" altLang="en-US" sz="1800" b="1" dirty="0">
                <a:solidFill>
                  <a:schemeClr val="tx1"/>
                </a:solidFill>
                <a:latin typeface="Rockwell" panose="02060603020205020403" pitchFamily="18" charset="0"/>
              </a:rPr>
              <a:t>numbering system</a:t>
            </a:r>
            <a:r>
              <a:rPr lang="en-GB" altLang="en-US" sz="1800" dirty="0">
                <a:solidFill>
                  <a:schemeClr val="tx1"/>
                </a:solidFill>
                <a:latin typeface="Rockwell" panose="02060603020205020403" pitchFamily="18" charset="0"/>
              </a:rPr>
              <a:t> to show that a piece of information, idea, quotation, etc. you have included in your writing belongs to another writer. </a:t>
            </a:r>
          </a:p>
          <a:p>
            <a:pPr lvl="1" eaLnBrk="1" hangingPunct="1">
              <a:spcBef>
                <a:spcPct val="50000"/>
              </a:spcBef>
              <a:buFontTx/>
              <a:buChar char="•"/>
            </a:pPr>
            <a:endParaRPr lang="en-GB" altLang="en-US" sz="600" dirty="0">
              <a:solidFill>
                <a:schemeClr val="tx1"/>
              </a:solidFill>
              <a:latin typeface="Rockwell" panose="02060603020205020403" pitchFamily="18" charset="0"/>
            </a:endParaRPr>
          </a:p>
          <a:p>
            <a:pPr lvl="1" eaLnBrk="1" hangingPunct="1">
              <a:spcBef>
                <a:spcPct val="50000"/>
              </a:spcBef>
              <a:buFontTx/>
              <a:buChar char="•"/>
            </a:pPr>
            <a:r>
              <a:rPr lang="en-GB" altLang="en-US" sz="1800" dirty="0">
                <a:solidFill>
                  <a:schemeClr val="tx1"/>
                </a:solidFill>
                <a:latin typeface="Rockwell" panose="02060603020205020403" pitchFamily="18" charset="0"/>
              </a:rPr>
              <a:t>Give numbers to each reference and the bibliographic details are given in the reference section.</a:t>
            </a:r>
          </a:p>
          <a:p>
            <a:pPr lvl="1" eaLnBrk="1" hangingPunct="1">
              <a:spcBef>
                <a:spcPct val="50000"/>
              </a:spcBef>
              <a:buFontTx/>
              <a:buChar char="•"/>
            </a:pPr>
            <a:endParaRPr lang="en-GB" altLang="en-US" sz="500" dirty="0">
              <a:solidFill>
                <a:schemeClr val="tx1"/>
              </a:solidFill>
              <a:latin typeface="Rockwell" panose="02060603020205020403" pitchFamily="18" charset="0"/>
            </a:endParaRPr>
          </a:p>
          <a:p>
            <a:pPr lvl="1" eaLnBrk="1" hangingPunct="1">
              <a:spcBef>
                <a:spcPct val="50000"/>
              </a:spcBef>
              <a:buFontTx/>
              <a:buChar char="•"/>
            </a:pPr>
            <a:r>
              <a:rPr lang="en-GB" altLang="en-US" sz="1800" dirty="0">
                <a:solidFill>
                  <a:schemeClr val="tx1"/>
                </a:solidFill>
                <a:latin typeface="Rockwell" panose="02060603020205020403" pitchFamily="18" charset="0"/>
              </a:rPr>
              <a:t>No need to worry about “how many authors”</a:t>
            </a:r>
          </a:p>
          <a:p>
            <a:pPr lvl="1" eaLnBrk="1" hangingPunct="1">
              <a:spcBef>
                <a:spcPct val="50000"/>
              </a:spcBef>
              <a:buFontTx/>
              <a:buChar char="•"/>
            </a:pPr>
            <a:endParaRPr lang="en-GB" altLang="en-US" sz="500" dirty="0">
              <a:solidFill>
                <a:schemeClr val="tx1"/>
              </a:solidFill>
              <a:latin typeface="Rockwell" panose="02060603020205020403" pitchFamily="18" charset="0"/>
            </a:endParaRPr>
          </a:p>
          <a:p>
            <a:pPr lvl="1" eaLnBrk="1" hangingPunct="1">
              <a:spcBef>
                <a:spcPct val="50000"/>
              </a:spcBef>
              <a:buFontTx/>
              <a:buChar char="•"/>
            </a:pPr>
            <a:r>
              <a:rPr lang="en-GB" altLang="en-US" sz="1800" dirty="0">
                <a:solidFill>
                  <a:schemeClr val="tx1"/>
                </a:solidFill>
                <a:latin typeface="Rockwell" panose="02060603020205020403" pitchFamily="18" charset="0"/>
              </a:rPr>
              <a:t>Need to put the same number every time you repeat the same reference.</a:t>
            </a:r>
          </a:p>
          <a:p>
            <a:pPr lvl="1" eaLnBrk="1" hangingPunct="1">
              <a:spcBef>
                <a:spcPct val="50000"/>
              </a:spcBef>
            </a:pPr>
            <a:endParaRPr lang="en-GB" altLang="en-US" sz="900" b="1" dirty="0">
              <a:solidFill>
                <a:schemeClr val="tx1"/>
              </a:solidFill>
              <a:latin typeface="Rockwell" panose="02060603020205020403" pitchFamily="18" charset="0"/>
            </a:endParaRPr>
          </a:p>
          <a:p>
            <a:pPr eaLnBrk="1" hangingPunct="1">
              <a:spcBef>
                <a:spcPct val="50000"/>
              </a:spcBef>
            </a:pPr>
            <a:r>
              <a:rPr lang="en-GB" altLang="en-US" sz="1800" b="1" dirty="0" err="1">
                <a:solidFill>
                  <a:srgbClr val="003399"/>
                </a:solidFill>
                <a:latin typeface="Rockwell" panose="02060603020205020403" pitchFamily="18" charset="0"/>
              </a:rPr>
              <a:t>e.g</a:t>
            </a:r>
            <a:r>
              <a:rPr lang="en-GB" altLang="en-US" sz="1800" b="1" dirty="0">
                <a:solidFill>
                  <a:srgbClr val="003399"/>
                </a:solidFill>
                <a:latin typeface="Rockwell" panose="02060603020205020403" pitchFamily="18" charset="0"/>
              </a:rPr>
              <a:t>: 	Cell is divided into (a) spherical shaped nucleus which usually lies in 	the centre and (b) the region surrounding the nucleus called cytoplasm </a:t>
            </a:r>
            <a:r>
              <a:rPr lang="en-GB" altLang="en-US" sz="1800" b="1" baseline="30000" dirty="0">
                <a:solidFill>
                  <a:srgbClr val="FF0066"/>
                </a:solidFill>
                <a:latin typeface="Rockwell" panose="02060603020205020403" pitchFamily="18" charset="0"/>
              </a:rPr>
              <a:t>1, 2</a:t>
            </a:r>
          </a:p>
          <a:p>
            <a:pPr eaLnBrk="1" hangingPunct="1">
              <a:spcBef>
                <a:spcPct val="50000"/>
              </a:spcBef>
            </a:pPr>
            <a:endParaRPr lang="en-GB" altLang="en-US" sz="900" b="1" baseline="30000" dirty="0">
              <a:solidFill>
                <a:srgbClr val="FF0066"/>
              </a:solidFill>
              <a:latin typeface="Rockwell" panose="02060603020205020403" pitchFamily="18" charset="0"/>
            </a:endParaRPr>
          </a:p>
          <a:p>
            <a:pPr eaLnBrk="1" hangingPunct="1">
              <a:spcBef>
                <a:spcPct val="50000"/>
              </a:spcBef>
            </a:pPr>
            <a:r>
              <a:rPr lang="en-GB" altLang="en-US" sz="1800" b="1" dirty="0">
                <a:solidFill>
                  <a:srgbClr val="003399"/>
                </a:solidFill>
                <a:latin typeface="Rockwell" panose="02060603020205020403" pitchFamily="18" charset="0"/>
              </a:rPr>
              <a:t> </a:t>
            </a:r>
            <a:r>
              <a:rPr lang="en-GB" altLang="en-US" sz="1800" b="1" dirty="0">
                <a:solidFill>
                  <a:schemeClr val="tx1"/>
                </a:solidFill>
                <a:latin typeface="Rockwell" panose="02060603020205020403" pitchFamily="18" charset="0"/>
              </a:rPr>
              <a:t>Reference: GIVE THE FULL BIBLIOGRAPHIC INFORMATION </a:t>
            </a:r>
          </a:p>
          <a:p>
            <a:pPr eaLnBrk="1" hangingPunct="1">
              <a:spcBef>
                <a:spcPct val="50000"/>
              </a:spcBef>
            </a:pPr>
            <a:r>
              <a:rPr lang="en-GB" altLang="en-US" sz="1800" b="1" dirty="0">
                <a:solidFill>
                  <a:srgbClr val="FF0066"/>
                </a:solidFill>
                <a:latin typeface="Rockwell" panose="02060603020205020403" pitchFamily="18" charset="0"/>
              </a:rPr>
              <a:t>1.</a:t>
            </a:r>
            <a:r>
              <a:rPr lang="en-GB" altLang="en-US" sz="1800" b="1" dirty="0">
                <a:solidFill>
                  <a:srgbClr val="003399"/>
                </a:solidFill>
                <a:latin typeface="Rockwell" panose="02060603020205020403" pitchFamily="18" charset="0"/>
              </a:rPr>
              <a:t> </a:t>
            </a:r>
            <a:r>
              <a:rPr lang="en-GB" altLang="en-US" sz="1600" b="1" dirty="0" err="1">
                <a:solidFill>
                  <a:schemeClr val="tx1"/>
                </a:solidFill>
                <a:effectLst>
                  <a:outerShdw blurRad="38100" dist="38100" dir="2700000" algn="tl">
                    <a:srgbClr val="000000">
                      <a:alpha val="43137"/>
                    </a:srgbClr>
                  </a:outerShdw>
                </a:effectLst>
                <a:latin typeface="Rockwell" panose="02060603020205020403" pitchFamily="18" charset="0"/>
              </a:rPr>
              <a:t>Selvendran</a:t>
            </a:r>
            <a:r>
              <a:rPr lang="en-GB" altLang="en-US" sz="1600" b="1" dirty="0">
                <a:solidFill>
                  <a:schemeClr val="tx1"/>
                </a:solidFill>
                <a:effectLst>
                  <a:outerShdw blurRad="38100" dist="38100" dir="2700000" algn="tl">
                    <a:srgbClr val="000000">
                      <a:alpha val="43137"/>
                    </a:srgbClr>
                  </a:outerShdw>
                </a:effectLst>
                <a:latin typeface="Rockwell" panose="02060603020205020403" pitchFamily="18" charset="0"/>
              </a:rPr>
              <a:t> and </a:t>
            </a:r>
            <a:r>
              <a:rPr lang="en-GB" altLang="en-US" sz="1600" b="1" dirty="0" err="1">
                <a:solidFill>
                  <a:schemeClr val="tx1"/>
                </a:solidFill>
                <a:effectLst>
                  <a:outerShdw blurRad="38100" dist="38100" dir="2700000" algn="tl">
                    <a:srgbClr val="000000">
                      <a:alpha val="43137"/>
                    </a:srgbClr>
                  </a:outerShdw>
                </a:effectLst>
                <a:latin typeface="Rockwell" panose="02060603020205020403" pitchFamily="18" charset="0"/>
              </a:rPr>
              <a:t>ONeill</a:t>
            </a:r>
            <a:r>
              <a:rPr lang="en-GB" altLang="en-US" sz="1600" b="1" dirty="0">
                <a:solidFill>
                  <a:schemeClr val="tx1"/>
                </a:solidFill>
                <a:effectLst>
                  <a:outerShdw blurRad="38100" dist="38100" dir="2700000" algn="tl">
                    <a:srgbClr val="000000">
                      <a:alpha val="43137"/>
                    </a:srgbClr>
                  </a:outerShdw>
                </a:effectLst>
                <a:latin typeface="Rockwell" panose="02060603020205020403" pitchFamily="18" charset="0"/>
              </a:rPr>
              <a:t> (1985) Isolation and analysis of cell walls from plant material. In Methods of Biochemical Analysis (Glick </a:t>
            </a:r>
            <a:r>
              <a:rPr lang="en-GB" altLang="en-US" sz="1600" b="1" dirty="0" err="1">
                <a:solidFill>
                  <a:schemeClr val="tx1"/>
                </a:solidFill>
                <a:effectLst>
                  <a:outerShdw blurRad="38100" dist="38100" dir="2700000" algn="tl">
                    <a:srgbClr val="000000">
                      <a:alpha val="43137"/>
                    </a:srgbClr>
                  </a:outerShdw>
                </a:effectLst>
                <a:latin typeface="Rockwell" panose="02060603020205020403" pitchFamily="18" charset="0"/>
              </a:rPr>
              <a:t>ed</a:t>
            </a:r>
            <a:r>
              <a:rPr lang="en-GB" altLang="en-US" sz="1600" b="1" dirty="0">
                <a:solidFill>
                  <a:schemeClr val="tx1"/>
                </a:solidFill>
                <a:effectLst>
                  <a:outerShdw blurRad="38100" dist="38100" dir="2700000" algn="tl">
                    <a:srgbClr val="000000">
                      <a:alpha val="43137"/>
                    </a:srgbClr>
                  </a:outerShdw>
                </a:effectLst>
                <a:latin typeface="Rockwell" panose="02060603020205020403" pitchFamily="18" charset="0"/>
              </a:rPr>
              <a:t>) Vol 32, John Wiley pp 25-133.</a:t>
            </a:r>
          </a:p>
          <a:p>
            <a:pPr eaLnBrk="1" hangingPunct="1">
              <a:spcBef>
                <a:spcPct val="50000"/>
              </a:spcBef>
            </a:pPr>
            <a:endParaRPr lang="en-GB" altLang="en-US" sz="800" b="1" dirty="0">
              <a:solidFill>
                <a:schemeClr val="tx1"/>
              </a:solidFill>
              <a:effectLst>
                <a:outerShdw blurRad="38100" dist="38100" dir="2700000" algn="tl">
                  <a:srgbClr val="000000">
                    <a:alpha val="43137"/>
                  </a:srgbClr>
                </a:outerShdw>
              </a:effectLst>
              <a:latin typeface="Rockwell" panose="02060603020205020403" pitchFamily="18" charset="0"/>
            </a:endParaRPr>
          </a:p>
          <a:p>
            <a:pPr eaLnBrk="1" hangingPunct="1">
              <a:spcBef>
                <a:spcPct val="50000"/>
              </a:spcBef>
            </a:pPr>
            <a:r>
              <a:rPr lang="en-GB" altLang="en-US" sz="1600" b="1" dirty="0">
                <a:solidFill>
                  <a:schemeClr val="tx1"/>
                </a:solidFill>
                <a:effectLst>
                  <a:outerShdw blurRad="38100" dist="38100" dir="2700000" algn="tl">
                    <a:srgbClr val="000000">
                      <a:alpha val="43137"/>
                    </a:srgbClr>
                  </a:outerShdw>
                </a:effectLst>
                <a:latin typeface="Rockwell" panose="02060603020205020403" pitchFamily="18" charset="0"/>
              </a:rPr>
              <a:t>2. Cosgrove, </a:t>
            </a:r>
            <a:r>
              <a:rPr lang="en-GB" altLang="en-US" sz="1600" b="1" dirty="0" err="1">
                <a:solidFill>
                  <a:schemeClr val="tx1"/>
                </a:solidFill>
                <a:effectLst>
                  <a:outerShdw blurRad="38100" dist="38100" dir="2700000" algn="tl">
                    <a:srgbClr val="000000">
                      <a:alpha val="43137"/>
                    </a:srgbClr>
                  </a:outerShdw>
                </a:effectLst>
                <a:latin typeface="Rockwell" panose="02060603020205020403" pitchFamily="18" charset="0"/>
              </a:rPr>
              <a:t>Carpita</a:t>
            </a:r>
            <a:r>
              <a:rPr lang="en-GB" altLang="en-US" sz="1600" b="1" dirty="0">
                <a:solidFill>
                  <a:schemeClr val="tx1"/>
                </a:solidFill>
                <a:effectLst>
                  <a:outerShdw blurRad="38100" dist="38100" dir="2700000" algn="tl">
                    <a:srgbClr val="000000">
                      <a:alpha val="43137"/>
                    </a:srgbClr>
                  </a:outerShdw>
                </a:effectLst>
                <a:latin typeface="Rockwell" panose="02060603020205020403" pitchFamily="18" charset="0"/>
              </a:rPr>
              <a:t> and </a:t>
            </a:r>
            <a:r>
              <a:rPr lang="en-GB" altLang="en-US" sz="1600" b="1" dirty="0" err="1">
                <a:solidFill>
                  <a:schemeClr val="tx1"/>
                </a:solidFill>
                <a:effectLst>
                  <a:outerShdw blurRad="38100" dist="38100" dir="2700000" algn="tl">
                    <a:srgbClr val="000000">
                      <a:alpha val="43137"/>
                    </a:srgbClr>
                  </a:outerShdw>
                </a:effectLst>
                <a:latin typeface="Rockwell" panose="02060603020205020403" pitchFamily="18" charset="0"/>
              </a:rPr>
              <a:t>Gibeaut</a:t>
            </a:r>
            <a:r>
              <a:rPr lang="en-GB" altLang="en-US" sz="1600" b="1" dirty="0">
                <a:solidFill>
                  <a:schemeClr val="tx1"/>
                </a:solidFill>
                <a:effectLst>
                  <a:outerShdw blurRad="38100" dist="38100" dir="2700000" algn="tl">
                    <a:srgbClr val="000000">
                      <a:alpha val="43137"/>
                    </a:srgbClr>
                  </a:outerShdw>
                </a:effectLst>
                <a:latin typeface="Rockwell" panose="02060603020205020403" pitchFamily="18" charset="0"/>
              </a:rPr>
              <a:t>  (2001) Cell structure and cell loosening. A look backwards and forwards. Plant Physiol.,125, 131-134.</a:t>
            </a:r>
            <a:r>
              <a:rPr lang="en-GB" altLang="en-US" sz="1400" b="1" dirty="0">
                <a:solidFill>
                  <a:schemeClr val="tx1"/>
                </a:solidFill>
                <a:effectLst>
                  <a:outerShdw blurRad="38100" dist="38100" dir="2700000" algn="tl">
                    <a:srgbClr val="000000">
                      <a:alpha val="43137"/>
                    </a:srgbClr>
                  </a:outerShdw>
                </a:effectLst>
                <a:latin typeface="Rockwell" panose="02060603020205020403" pitchFamily="18" charset="0"/>
              </a:rPr>
              <a:t> </a:t>
            </a:r>
            <a:r>
              <a:rPr lang="en-GB" altLang="en-US" sz="1400" b="1" baseline="30000" dirty="0">
                <a:solidFill>
                  <a:schemeClr val="tx1"/>
                </a:solidFill>
                <a:effectLst>
                  <a:outerShdw blurRad="38100" dist="38100" dir="2700000" algn="tl">
                    <a:srgbClr val="000000">
                      <a:alpha val="43137"/>
                    </a:srgbClr>
                  </a:outerShdw>
                </a:effectLst>
                <a:latin typeface="Rockwell" panose="02060603020205020403" pitchFamily="18" charset="0"/>
              </a:rPr>
              <a:t>1</a:t>
            </a:r>
            <a:endParaRPr lang="en-GB" altLang="en-US" sz="1400" dirty="0">
              <a:solidFill>
                <a:schemeClr val="tx1"/>
              </a:solidFill>
              <a:effectLst>
                <a:outerShdw blurRad="38100" dist="38100" dir="2700000" algn="tl">
                  <a:srgbClr val="000000">
                    <a:alpha val="43137"/>
                  </a:srgbClr>
                </a:outerShdw>
              </a:effectLst>
              <a:latin typeface="Rockwell" panose="02060603020205020403" pitchFamily="18" charset="0"/>
            </a:endParaRPr>
          </a:p>
          <a:p>
            <a:pPr eaLnBrk="1" hangingPunct="1">
              <a:spcBef>
                <a:spcPct val="50000"/>
              </a:spcBef>
            </a:pPr>
            <a:endParaRPr lang="en-GB" altLang="en-US" sz="900" dirty="0">
              <a:solidFill>
                <a:schemeClr val="tx1"/>
              </a:solidFill>
              <a:latin typeface="Rockwell" panose="02060603020205020403" pitchFamily="18" charset="0"/>
            </a:endParaRPr>
          </a:p>
        </p:txBody>
      </p:sp>
    </p:spTree>
    <p:extLst>
      <p:ext uri="{BB962C8B-B14F-4D97-AF65-F5344CB8AC3E}">
        <p14:creationId xmlns:p14="http://schemas.microsoft.com/office/powerpoint/2010/main" val="7525589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88803">
                                            <p:txEl>
                                              <p:pRg st="0" end="0"/>
                                            </p:txEl>
                                          </p:spTgt>
                                        </p:tgtEl>
                                        <p:attrNameLst>
                                          <p:attrName>style.visibility</p:attrName>
                                        </p:attrNameLst>
                                      </p:cBhvr>
                                      <p:to>
                                        <p:strVal val="visible"/>
                                      </p:to>
                                    </p:set>
                                    <p:animEffect transition="in" filter="box(in)">
                                      <p:cBhvr>
                                        <p:cTn id="7" dur="500"/>
                                        <p:tgtEl>
                                          <p:spTgt spid="588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88803">
                                            <p:txEl>
                                              <p:pRg st="2" end="2"/>
                                            </p:txEl>
                                          </p:spTgt>
                                        </p:tgtEl>
                                        <p:attrNameLst>
                                          <p:attrName>style.visibility</p:attrName>
                                        </p:attrNameLst>
                                      </p:cBhvr>
                                      <p:to>
                                        <p:strVal val="visible"/>
                                      </p:to>
                                    </p:set>
                                    <p:animEffect transition="in" filter="box(in)">
                                      <p:cBhvr>
                                        <p:cTn id="12" dur="500"/>
                                        <p:tgtEl>
                                          <p:spTgt spid="5888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88803">
                                            <p:txEl>
                                              <p:pRg st="4" end="4"/>
                                            </p:txEl>
                                          </p:spTgt>
                                        </p:tgtEl>
                                        <p:attrNameLst>
                                          <p:attrName>style.visibility</p:attrName>
                                        </p:attrNameLst>
                                      </p:cBhvr>
                                      <p:to>
                                        <p:strVal val="visible"/>
                                      </p:to>
                                    </p:set>
                                    <p:animEffect transition="in" filter="box(in)">
                                      <p:cBhvr>
                                        <p:cTn id="17" dur="500"/>
                                        <p:tgtEl>
                                          <p:spTgt spid="58880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88803">
                                            <p:txEl>
                                              <p:pRg st="6" end="6"/>
                                            </p:txEl>
                                          </p:spTgt>
                                        </p:tgtEl>
                                        <p:attrNameLst>
                                          <p:attrName>style.visibility</p:attrName>
                                        </p:attrNameLst>
                                      </p:cBhvr>
                                      <p:to>
                                        <p:strVal val="visible"/>
                                      </p:to>
                                    </p:set>
                                    <p:animEffect transition="in" filter="box(in)">
                                      <p:cBhvr>
                                        <p:cTn id="22" dur="500"/>
                                        <p:tgtEl>
                                          <p:spTgt spid="58880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88803">
                                            <p:txEl>
                                              <p:pRg st="8" end="8"/>
                                            </p:txEl>
                                          </p:spTgt>
                                        </p:tgtEl>
                                        <p:attrNameLst>
                                          <p:attrName>style.visibility</p:attrName>
                                        </p:attrNameLst>
                                      </p:cBhvr>
                                      <p:to>
                                        <p:strVal val="visible"/>
                                      </p:to>
                                    </p:set>
                                    <p:animEffect transition="in" filter="box(in)">
                                      <p:cBhvr>
                                        <p:cTn id="27" dur="500"/>
                                        <p:tgtEl>
                                          <p:spTgt spid="588803">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588803">
                                            <p:txEl>
                                              <p:pRg st="10" end="10"/>
                                            </p:txEl>
                                          </p:spTgt>
                                        </p:tgtEl>
                                        <p:attrNameLst>
                                          <p:attrName>style.visibility</p:attrName>
                                        </p:attrNameLst>
                                      </p:cBhvr>
                                      <p:to>
                                        <p:strVal val="visible"/>
                                      </p:to>
                                    </p:set>
                                    <p:animEffect transition="in" filter="box(in)">
                                      <p:cBhvr>
                                        <p:cTn id="32" dur="500"/>
                                        <p:tgtEl>
                                          <p:spTgt spid="588803">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88803">
                                            <p:txEl>
                                              <p:pRg st="11" end="11"/>
                                            </p:txEl>
                                          </p:spTgt>
                                        </p:tgtEl>
                                        <p:attrNameLst>
                                          <p:attrName>style.visibility</p:attrName>
                                        </p:attrNameLst>
                                      </p:cBhvr>
                                      <p:to>
                                        <p:strVal val="visible"/>
                                      </p:to>
                                    </p:set>
                                    <p:animEffect transition="in" filter="box(in)">
                                      <p:cBhvr>
                                        <p:cTn id="37" dur="500"/>
                                        <p:tgtEl>
                                          <p:spTgt spid="588803">
                                            <p:txEl>
                                              <p:pRg st="11" end="1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588803">
                                            <p:txEl>
                                              <p:pRg st="13" end="13"/>
                                            </p:txEl>
                                          </p:spTgt>
                                        </p:tgtEl>
                                        <p:attrNameLst>
                                          <p:attrName>style.visibility</p:attrName>
                                        </p:attrNameLst>
                                      </p:cBhvr>
                                      <p:to>
                                        <p:strVal val="visible"/>
                                      </p:to>
                                    </p:set>
                                    <p:animEffect transition="in" filter="box(in)">
                                      <p:cBhvr>
                                        <p:cTn id="42" dur="500"/>
                                        <p:tgtEl>
                                          <p:spTgt spid="58880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3"/>
            <a:ext cx="12281432" cy="857250"/>
          </a:xfrm>
        </p:spPr>
        <p:txBody>
          <a:bodyPr/>
          <a:lstStyle/>
          <a:p>
            <a:r>
              <a:rPr lang="en-GB" sz="4400" b="1" dirty="0">
                <a:solidFill>
                  <a:schemeClr val="accent5">
                    <a:lumMod val="50000"/>
                  </a:schemeClr>
                </a:solidFill>
              </a:rPr>
              <a:t>Turnitin</a:t>
            </a:r>
            <a:r>
              <a:rPr lang="en-GB" sz="4400" b="1" baseline="30000" dirty="0">
                <a:solidFill>
                  <a:schemeClr val="accent5">
                    <a:lumMod val="50000"/>
                  </a:schemeClr>
                </a:solidFill>
                <a:sym typeface="Symbol"/>
              </a:rPr>
              <a:t> </a:t>
            </a:r>
            <a:r>
              <a:rPr lang="en-GB" sz="4400" b="1" dirty="0">
                <a:solidFill>
                  <a:schemeClr val="accent5">
                    <a:lumMod val="50000"/>
                  </a:schemeClr>
                </a:solidFill>
                <a:sym typeface="Symbol"/>
              </a:rPr>
              <a:t>Text matching software!</a:t>
            </a:r>
            <a:endParaRPr lang="en-GB" sz="4400" b="1" dirty="0">
              <a:solidFill>
                <a:schemeClr val="accent5">
                  <a:lumMod val="50000"/>
                </a:schemeClr>
              </a:solidFill>
            </a:endParaRPr>
          </a:p>
        </p:txBody>
      </p:sp>
      <p:sp>
        <p:nvSpPr>
          <p:cNvPr id="3" name="Text Placeholder 2"/>
          <p:cNvSpPr>
            <a:spLocks noGrp="1"/>
          </p:cNvSpPr>
          <p:nvPr>
            <p:ph type="body" idx="1"/>
          </p:nvPr>
        </p:nvSpPr>
        <p:spPr/>
        <p:txBody>
          <a:bodyPr/>
          <a:lstStyle/>
          <a:p>
            <a:endParaRPr lang="en-GB" dirty="0"/>
          </a:p>
        </p:txBody>
      </p:sp>
      <p:sp>
        <p:nvSpPr>
          <p:cNvPr id="4" name="Rectangle 3"/>
          <p:cNvSpPr/>
          <p:nvPr/>
        </p:nvSpPr>
        <p:spPr>
          <a:xfrm>
            <a:off x="131411" y="1038682"/>
            <a:ext cx="11887200" cy="4524315"/>
          </a:xfrm>
          <a:prstGeom prst="rect">
            <a:avLst/>
          </a:prstGeom>
        </p:spPr>
        <p:txBody>
          <a:bodyPr wrap="square">
            <a:spAutoFit/>
          </a:bodyPr>
          <a:lstStyle/>
          <a:p>
            <a:pPr marL="285750" indent="-285750">
              <a:buFont typeface="Arial" panose="020B0604020202020204" pitchFamily="34" charset="0"/>
              <a:buChar char="•"/>
            </a:pPr>
            <a:r>
              <a:rPr lang="en-GB" sz="3200" dirty="0">
                <a:latin typeface="Rockwell" panose="02060603020205020403" pitchFamily="18" charset="0"/>
              </a:rPr>
              <a:t>Uses algorithm to compare and match information between reports and previously published article.</a:t>
            </a:r>
          </a:p>
          <a:p>
            <a:pPr marL="285750" indent="-285750">
              <a:buFont typeface="Arial" panose="020B0604020202020204" pitchFamily="34" charset="0"/>
              <a:buChar char="•"/>
            </a:pPr>
            <a:endParaRPr lang="en-GB" sz="3200" dirty="0">
              <a:latin typeface="Rockwell" panose="02060603020205020403" pitchFamily="18" charset="0"/>
            </a:endParaRPr>
          </a:p>
          <a:p>
            <a:pPr marL="285750" indent="-285750">
              <a:buFont typeface="Arial" panose="020B0604020202020204" pitchFamily="34" charset="0"/>
              <a:buChar char="•"/>
            </a:pPr>
            <a:r>
              <a:rPr lang="en-GB" sz="3200" dirty="0">
                <a:latin typeface="Rockwell" panose="02060603020205020403" pitchFamily="18" charset="0"/>
              </a:rPr>
              <a:t>Scores are given from 0 to 100% for text matches.</a:t>
            </a:r>
          </a:p>
          <a:p>
            <a:pPr marL="285750" indent="-285750">
              <a:buFont typeface="Arial" panose="020B0604020202020204" pitchFamily="34" charset="0"/>
              <a:buChar char="•"/>
            </a:pPr>
            <a:endParaRPr lang="en-GB" sz="3200" dirty="0">
              <a:latin typeface="Rockwell" panose="02060603020205020403" pitchFamily="18" charset="0"/>
            </a:endParaRPr>
          </a:p>
          <a:p>
            <a:pPr marL="285750" indent="-285750">
              <a:buFont typeface="Arial" panose="020B0604020202020204" pitchFamily="34" charset="0"/>
              <a:buChar char="•"/>
            </a:pPr>
            <a:r>
              <a:rPr lang="en-GB" sz="3200" dirty="0">
                <a:latin typeface="Rockwell" panose="02060603020205020403" pitchFamily="18" charset="0"/>
              </a:rPr>
              <a:t>These scores are “guidelines only”; A high score does not mean plagiarism.</a:t>
            </a:r>
          </a:p>
          <a:p>
            <a:pPr marL="285750" indent="-285750">
              <a:buFont typeface="Arial" panose="020B0604020202020204" pitchFamily="34" charset="0"/>
              <a:buChar char="•"/>
            </a:pPr>
            <a:endParaRPr lang="en-GB" sz="3200" dirty="0">
              <a:latin typeface="Rockwell" panose="02060603020205020403" pitchFamily="18" charset="0"/>
            </a:endParaRPr>
          </a:p>
          <a:p>
            <a:pPr marL="285750" indent="-285750">
              <a:buFont typeface="Arial" panose="020B0604020202020204" pitchFamily="34" charset="0"/>
              <a:buChar char="•"/>
            </a:pPr>
            <a:r>
              <a:rPr lang="en-GB" sz="3200" dirty="0">
                <a:latin typeface="Rockwell" panose="02060603020205020403" pitchFamily="18" charset="0"/>
              </a:rPr>
              <a:t>Final decision will always be taken by the academics</a:t>
            </a:r>
          </a:p>
        </p:txBody>
      </p:sp>
    </p:spTree>
    <p:extLst>
      <p:ext uri="{BB962C8B-B14F-4D97-AF65-F5344CB8AC3E}">
        <p14:creationId xmlns:p14="http://schemas.microsoft.com/office/powerpoint/2010/main" val="22938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81" y="49279"/>
            <a:ext cx="11484888" cy="597371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2274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60"/>
            <a:ext cx="12192000" cy="1143000"/>
          </a:xfrm>
        </p:spPr>
        <p:txBody>
          <a:bodyPr/>
          <a:lstStyle/>
          <a:p>
            <a:r>
              <a:rPr lang="en-GB" sz="4400" b="1" dirty="0">
                <a:solidFill>
                  <a:schemeClr val="accent5">
                    <a:lumMod val="50000"/>
                  </a:schemeClr>
                </a:solidFill>
              </a:rPr>
              <a:t>Directed study and tutorial exercise </a:t>
            </a:r>
          </a:p>
        </p:txBody>
      </p:sp>
      <p:sp>
        <p:nvSpPr>
          <p:cNvPr id="3" name="Content Placeholder 2"/>
          <p:cNvSpPr>
            <a:spLocks noGrp="1"/>
          </p:cNvSpPr>
          <p:nvPr>
            <p:ph idx="1"/>
          </p:nvPr>
        </p:nvSpPr>
        <p:spPr>
          <a:xfrm>
            <a:off x="125935" y="879685"/>
            <a:ext cx="11969331" cy="4449952"/>
          </a:xfrm>
        </p:spPr>
        <p:txBody>
          <a:bodyPr/>
          <a:lstStyle/>
          <a:p>
            <a:pPr marL="0" indent="0">
              <a:buNone/>
            </a:pPr>
            <a:r>
              <a:rPr lang="en-GB" sz="1800" b="1" dirty="0">
                <a:latin typeface="Rockwell" panose="02060603020205020403" pitchFamily="18" charset="0"/>
                <a:cs typeface="Calibri" panose="020F0502020204030204" pitchFamily="34" charset="0"/>
              </a:rPr>
              <a:t>Plagiarism, paraphrasing and summarising: an exercise from the University of Southern Mississippi (</a:t>
            </a:r>
            <a:r>
              <a:rPr lang="en-GB" sz="1800" b="1" u="sng" dirty="0">
                <a:latin typeface="Rockwell" panose="02060603020205020403" pitchFamily="18" charset="0"/>
                <a:cs typeface="Calibri" panose="020F0502020204030204" pitchFamily="34" charset="0"/>
                <a:hlinkClick r:id="rId3"/>
              </a:rPr>
              <a:t>http://www.lib.usm.edu/legacy/plag/paraphrasing.php</a:t>
            </a:r>
            <a:r>
              <a:rPr lang="en-GB" sz="1800" b="1" dirty="0">
                <a:latin typeface="Rockwell" panose="02060603020205020403" pitchFamily="18" charset="0"/>
                <a:cs typeface="Calibri" panose="020F0502020204030204" pitchFamily="34" charset="0"/>
              </a:rPr>
              <a:t>)</a:t>
            </a:r>
          </a:p>
          <a:p>
            <a:pPr marL="0" indent="0">
              <a:buNone/>
            </a:pPr>
            <a:endParaRPr lang="en-GB" sz="1800" b="1" dirty="0">
              <a:latin typeface="Rockwell" panose="02060603020205020403" pitchFamily="18" charset="0"/>
              <a:cs typeface="Calibri" panose="020F0502020204030204" pitchFamily="34" charset="0"/>
            </a:endParaRPr>
          </a:p>
          <a:p>
            <a:pPr marL="0" indent="0">
              <a:buNone/>
            </a:pPr>
            <a:r>
              <a:rPr lang="en-GB" sz="1800" b="1" dirty="0">
                <a:latin typeface="Rockwell" panose="02060603020205020403" pitchFamily="18" charset="0"/>
                <a:cs typeface="Calibri" panose="020F0502020204030204" pitchFamily="34" charset="0"/>
              </a:rPr>
              <a:t>Download the exercise worksheet from the folder for this session in Study Materials. Read the original passage from Nickerson’s article and the three examples of text referring to it. For each example, prepare answers to the following questions:</a:t>
            </a:r>
          </a:p>
          <a:p>
            <a:pPr marL="0" indent="0">
              <a:buNone/>
            </a:pPr>
            <a:endParaRPr lang="en-GB" sz="1100" b="1" dirty="0">
              <a:latin typeface="Rockwell" panose="02060603020205020403" pitchFamily="18" charset="0"/>
              <a:cs typeface="Calibri" panose="020F0502020204030204" pitchFamily="34" charset="0"/>
            </a:endParaRPr>
          </a:p>
          <a:p>
            <a:pPr>
              <a:buFont typeface="+mj-lt"/>
              <a:buAutoNum type="arabicPeriod"/>
            </a:pPr>
            <a:r>
              <a:rPr lang="en-GB" sz="1800" b="1" dirty="0">
                <a:latin typeface="Rockwell" panose="02060603020205020403" pitchFamily="18" charset="0"/>
                <a:cs typeface="Calibri" panose="020F0502020204030204" pitchFamily="34" charset="0"/>
              </a:rPr>
              <a:t>Is it plagiarism?</a:t>
            </a:r>
          </a:p>
          <a:p>
            <a:pPr>
              <a:buFont typeface="+mj-lt"/>
              <a:buAutoNum type="arabicPeriod"/>
            </a:pPr>
            <a:endParaRPr lang="en-GB" sz="1050" b="1" dirty="0">
              <a:latin typeface="Rockwell" panose="02060603020205020403" pitchFamily="18" charset="0"/>
              <a:cs typeface="Calibri" panose="020F0502020204030204" pitchFamily="34" charset="0"/>
            </a:endParaRPr>
          </a:p>
          <a:p>
            <a:pPr>
              <a:buFont typeface="+mj-lt"/>
              <a:buAutoNum type="arabicPeriod"/>
            </a:pPr>
            <a:r>
              <a:rPr lang="en-GB" sz="1800" b="1" dirty="0">
                <a:latin typeface="Rockwell" panose="02060603020205020403" pitchFamily="18" charset="0"/>
                <a:cs typeface="Calibri" panose="020F0502020204030204" pitchFamily="34" charset="0"/>
              </a:rPr>
              <a:t>How much of the original words and phrases are used?</a:t>
            </a:r>
          </a:p>
          <a:p>
            <a:pPr>
              <a:buFont typeface="+mj-lt"/>
              <a:buAutoNum type="arabicPeriod"/>
            </a:pPr>
            <a:endParaRPr lang="en-GB" sz="1000" b="1" dirty="0">
              <a:latin typeface="Rockwell" panose="02060603020205020403" pitchFamily="18" charset="0"/>
              <a:cs typeface="Calibri" panose="020F0502020204030204" pitchFamily="34" charset="0"/>
            </a:endParaRPr>
          </a:p>
          <a:p>
            <a:pPr>
              <a:buFont typeface="+mj-lt"/>
              <a:buAutoNum type="arabicPeriod"/>
            </a:pPr>
            <a:r>
              <a:rPr lang="en-GB" sz="1800" b="1" dirty="0">
                <a:latin typeface="Rockwell" panose="02060603020205020403" pitchFamily="18" charset="0"/>
                <a:cs typeface="Calibri" panose="020F0502020204030204" pitchFamily="34" charset="0"/>
              </a:rPr>
              <a:t>Is it clear how much is being credited to Nickerson?</a:t>
            </a:r>
          </a:p>
          <a:p>
            <a:pPr>
              <a:buFont typeface="+mj-lt"/>
              <a:buAutoNum type="arabicPeriod"/>
            </a:pPr>
            <a:endParaRPr lang="en-GB" sz="1000" b="1" dirty="0">
              <a:latin typeface="Rockwell" panose="02060603020205020403" pitchFamily="18" charset="0"/>
              <a:cs typeface="Calibri" panose="020F0502020204030204" pitchFamily="34" charset="0"/>
            </a:endParaRPr>
          </a:p>
          <a:p>
            <a:pPr>
              <a:buFont typeface="+mj-lt"/>
              <a:buAutoNum type="arabicPeriod"/>
            </a:pPr>
            <a:r>
              <a:rPr lang="en-GB" sz="1800" b="1" dirty="0">
                <a:latin typeface="Rockwell" panose="02060603020205020403" pitchFamily="18" charset="0"/>
                <a:cs typeface="Calibri" panose="020F0502020204030204" pitchFamily="34" charset="0"/>
              </a:rPr>
              <a:t>How well have Nickerson’s ideas been re-worded or re-phrased into the writer’s own words?</a:t>
            </a:r>
          </a:p>
          <a:p>
            <a:pPr>
              <a:buFont typeface="+mj-lt"/>
              <a:buAutoNum type="arabicPeriod"/>
            </a:pPr>
            <a:endParaRPr lang="en-GB" sz="1000" b="1" dirty="0">
              <a:latin typeface="Rockwell" panose="02060603020205020403" pitchFamily="18" charset="0"/>
              <a:cs typeface="Calibri" panose="020F0502020204030204" pitchFamily="34" charset="0"/>
            </a:endParaRPr>
          </a:p>
          <a:p>
            <a:pPr>
              <a:buFont typeface="+mj-lt"/>
              <a:buAutoNum type="arabicPeriod"/>
            </a:pPr>
            <a:r>
              <a:rPr lang="en-GB" sz="1800" b="1" dirty="0">
                <a:latin typeface="Rockwell" panose="02060603020205020403" pitchFamily="18" charset="0"/>
                <a:cs typeface="Calibri" panose="020F0502020204030204" pitchFamily="34" charset="0"/>
              </a:rPr>
              <a:t>How successful a paraphrase of the original piece is it?</a:t>
            </a:r>
          </a:p>
          <a:p>
            <a:pPr>
              <a:buFont typeface="+mj-lt"/>
              <a:buAutoNum type="arabicPeriod"/>
            </a:pPr>
            <a:endParaRPr lang="en-GB" sz="1050" b="1" dirty="0">
              <a:latin typeface="Rockwell" panose="02060603020205020403" pitchFamily="18" charset="0"/>
              <a:cs typeface="Calibri" panose="020F0502020204030204" pitchFamily="34" charset="0"/>
            </a:endParaRPr>
          </a:p>
          <a:p>
            <a:pPr>
              <a:buFont typeface="+mj-lt"/>
              <a:buAutoNum type="arabicPeriod"/>
            </a:pPr>
            <a:r>
              <a:rPr lang="en-GB" sz="1800" b="1" dirty="0">
                <a:latin typeface="Rockwell" panose="02060603020205020403" pitchFamily="18" charset="0"/>
                <a:cs typeface="Calibri" panose="020F0502020204030204" pitchFamily="34" charset="0"/>
              </a:rPr>
              <a:t>How effective a summary of the original piece is it?</a:t>
            </a:r>
          </a:p>
          <a:p>
            <a:pPr>
              <a:buFont typeface="+mj-lt"/>
              <a:buAutoNum type="arabicPeriod"/>
            </a:pPr>
            <a:endParaRPr lang="en-GB" sz="1800" b="1" dirty="0">
              <a:latin typeface="Rockwell" panose="02060603020205020403" pitchFamily="18" charset="0"/>
            </a:endParaRPr>
          </a:p>
          <a:p>
            <a:pPr marL="0" indent="0">
              <a:buNone/>
            </a:pPr>
            <a:endParaRPr lang="en-GB" sz="1800" b="1" dirty="0">
              <a:latin typeface="Rockwell" panose="02060603020205020403" pitchFamily="18" charset="0"/>
            </a:endParaRPr>
          </a:p>
          <a:p>
            <a:pPr marL="0" indent="0">
              <a:buNone/>
            </a:pPr>
            <a:endParaRPr lang="en-GB" sz="1800" b="1" dirty="0">
              <a:latin typeface="Rockwell" panose="02060603020205020403" pitchFamily="18" charset="0"/>
            </a:endParaRPr>
          </a:p>
        </p:txBody>
      </p:sp>
    </p:spTree>
    <p:extLst>
      <p:ext uri="{BB962C8B-B14F-4D97-AF65-F5344CB8AC3E}">
        <p14:creationId xmlns:p14="http://schemas.microsoft.com/office/powerpoint/2010/main" val="339744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0" y="31579"/>
            <a:ext cx="8229600" cy="836613"/>
          </a:xfrm>
        </p:spPr>
        <p:txBody>
          <a:bodyPr/>
          <a:lstStyle/>
          <a:p>
            <a:pPr eaLnBrk="1" hangingPunct="1"/>
            <a:r>
              <a:rPr lang="en-GB" altLang="en-US" sz="4400" b="1" dirty="0">
                <a:solidFill>
                  <a:schemeClr val="accent5">
                    <a:lumMod val="50000"/>
                  </a:schemeClr>
                </a:solidFill>
              </a:rPr>
              <a:t>Useful web sites</a:t>
            </a:r>
            <a:endParaRPr lang="en-US" altLang="en-US" sz="4400" b="1" dirty="0">
              <a:solidFill>
                <a:schemeClr val="accent5">
                  <a:lumMod val="50000"/>
                </a:schemeClr>
              </a:solidFill>
            </a:endParaRPr>
          </a:p>
        </p:txBody>
      </p:sp>
      <p:sp>
        <p:nvSpPr>
          <p:cNvPr id="45060" name="Rectangle 3"/>
          <p:cNvSpPr>
            <a:spLocks noGrp="1" noChangeArrowheads="1"/>
          </p:cNvSpPr>
          <p:nvPr>
            <p:ph type="body" idx="1"/>
          </p:nvPr>
        </p:nvSpPr>
        <p:spPr>
          <a:xfrm>
            <a:off x="98558" y="1135288"/>
            <a:ext cx="11991234" cy="4895850"/>
          </a:xfrm>
        </p:spPr>
        <p:txBody>
          <a:bodyPr/>
          <a:lstStyle/>
          <a:p>
            <a:r>
              <a:rPr lang="en-GB" sz="1800" dirty="0">
                <a:latin typeface="Calibri" panose="020F0502020204030204" pitchFamily="34" charset="0"/>
                <a:cs typeface="Calibri" panose="020F0502020204030204" pitchFamily="34" charset="0"/>
              </a:rPr>
              <a:t>PLATO (</a:t>
            </a:r>
            <a:r>
              <a:rPr lang="en-GB" sz="1800" dirty="0" err="1">
                <a:latin typeface="Calibri" panose="020F0502020204030204" pitchFamily="34" charset="0"/>
                <a:cs typeface="Calibri" panose="020F0502020204030204" pitchFamily="34" charset="0"/>
              </a:rPr>
              <a:t>PLAgiarism</a:t>
            </a:r>
            <a:r>
              <a:rPr lang="en-GB" sz="1800" dirty="0">
                <a:latin typeface="Calibri" panose="020F0502020204030204" pitchFamily="34" charset="0"/>
                <a:cs typeface="Calibri" panose="020F0502020204030204" pitchFamily="34" charset="0"/>
              </a:rPr>
              <a:t> Teaching Online) course: </a:t>
            </a:r>
            <a:r>
              <a:rPr lang="en-GB" sz="1800" dirty="0">
                <a:latin typeface="Calibri" panose="020F0502020204030204" pitchFamily="34" charset="0"/>
                <a:cs typeface="Calibri" panose="020F0502020204030204" pitchFamily="34" charset="0"/>
                <a:hlinkClick r:id="rId3"/>
              </a:rPr>
              <a:t>https://plato.derby.ac.uk/start/</a:t>
            </a:r>
            <a:r>
              <a:rPr lang="en-GB" sz="1800" dirty="0">
                <a:latin typeface="Calibri" panose="020F0502020204030204" pitchFamily="34" charset="0"/>
                <a:cs typeface="Calibri" panose="020F0502020204030204" pitchFamily="34" charset="0"/>
              </a:rPr>
              <a:t> </a:t>
            </a:r>
          </a:p>
          <a:p>
            <a:pPr eaLnBrk="1" hangingPunct="1">
              <a:lnSpc>
                <a:spcPct val="80000"/>
              </a:lnSpc>
            </a:pPr>
            <a:endParaRPr lang="en-GB" altLang="en-US" sz="1800" dirty="0">
              <a:latin typeface="Calibri" panose="020F0502020204030204" pitchFamily="34" charset="0"/>
              <a:cs typeface="Calibri" panose="020F0502020204030204" pitchFamily="34" charset="0"/>
            </a:endParaRPr>
          </a:p>
          <a:p>
            <a:pPr eaLnBrk="1" hangingPunct="1">
              <a:lnSpc>
                <a:spcPct val="80000"/>
              </a:lnSpc>
            </a:pPr>
            <a:r>
              <a:rPr lang="en-GB" altLang="en-US" sz="1800" dirty="0">
                <a:latin typeface="Calibri" panose="020F0502020204030204" pitchFamily="34" charset="0"/>
                <a:cs typeface="Calibri" panose="020F0502020204030204" pitchFamily="34" charset="0"/>
              </a:rPr>
              <a:t>A site at the Open University with advice on writing and assessment generally:  </a:t>
            </a:r>
            <a:r>
              <a:rPr lang="en-GB" altLang="en-US" sz="1800" dirty="0">
                <a:latin typeface="Calibri" panose="020F0502020204030204" pitchFamily="34" charset="0"/>
                <a:cs typeface="Calibri" panose="020F0502020204030204" pitchFamily="34" charset="0"/>
                <a:hlinkClick r:id="rId4"/>
              </a:rPr>
              <a:t>http://www.open.ac.uk/study-strategies/</a:t>
            </a:r>
            <a:endParaRPr lang="en-GB" altLang="en-US" sz="1800" dirty="0">
              <a:latin typeface="Calibri" panose="020F0502020204030204" pitchFamily="34" charset="0"/>
              <a:cs typeface="Calibri" panose="020F0502020204030204" pitchFamily="34" charset="0"/>
            </a:endParaRPr>
          </a:p>
          <a:p>
            <a:pPr eaLnBrk="1" hangingPunct="1">
              <a:lnSpc>
                <a:spcPct val="80000"/>
              </a:lnSpc>
            </a:pPr>
            <a:endParaRPr lang="en-GB" altLang="en-US" sz="1800" dirty="0">
              <a:latin typeface="Calibri" panose="020F0502020204030204" pitchFamily="34" charset="0"/>
              <a:cs typeface="Calibri" panose="020F0502020204030204" pitchFamily="34" charset="0"/>
            </a:endParaRPr>
          </a:p>
          <a:p>
            <a:pPr eaLnBrk="1" hangingPunct="1">
              <a:lnSpc>
                <a:spcPct val="80000"/>
              </a:lnSpc>
            </a:pPr>
            <a:r>
              <a:rPr lang="en-GB" altLang="en-US" sz="1800" dirty="0">
                <a:latin typeface="Calibri" panose="020F0502020204030204" pitchFamily="34" charset="0"/>
                <a:cs typeface="Calibri" panose="020F0502020204030204" pitchFamily="34" charset="0"/>
              </a:rPr>
              <a:t>A site at the University of Teesside with a wide range of advice on essays, exams, academic writing and plagiarism:  </a:t>
            </a:r>
            <a:r>
              <a:rPr lang="en-GB" altLang="en-US" sz="1800" dirty="0">
                <a:latin typeface="Calibri" panose="020F0502020204030204" pitchFamily="34" charset="0"/>
                <a:cs typeface="Calibri" panose="020F0502020204030204" pitchFamily="34" charset="0"/>
                <a:hlinkClick r:id="rId5"/>
              </a:rPr>
              <a:t>http://dissc.tees.ac.uk/</a:t>
            </a:r>
            <a:endParaRPr lang="en-GB" altLang="en-US" sz="1800" dirty="0">
              <a:latin typeface="Calibri" panose="020F0502020204030204" pitchFamily="34" charset="0"/>
              <a:cs typeface="Calibri" panose="020F0502020204030204" pitchFamily="34" charset="0"/>
            </a:endParaRPr>
          </a:p>
          <a:p>
            <a:pPr eaLnBrk="1" hangingPunct="1">
              <a:lnSpc>
                <a:spcPct val="80000"/>
              </a:lnSpc>
            </a:pPr>
            <a:endParaRPr lang="en-GB" altLang="en-US" sz="1800" dirty="0">
              <a:latin typeface="Calibri" panose="020F0502020204030204" pitchFamily="34" charset="0"/>
              <a:cs typeface="Calibri" panose="020F0502020204030204" pitchFamily="34" charset="0"/>
            </a:endParaRPr>
          </a:p>
          <a:p>
            <a:pPr eaLnBrk="1" hangingPunct="1">
              <a:lnSpc>
                <a:spcPct val="80000"/>
              </a:lnSpc>
            </a:pPr>
            <a:r>
              <a:rPr lang="en-GB" altLang="en-US" sz="1800" dirty="0">
                <a:latin typeface="Calibri" panose="020F0502020204030204" pitchFamily="34" charset="0"/>
                <a:cs typeface="Calibri" panose="020F0502020204030204" pitchFamily="34" charset="0"/>
              </a:rPr>
              <a:t>The Royal Literary Fund’s essay writing advice: </a:t>
            </a:r>
            <a:r>
              <a:rPr lang="en-GB" altLang="en-US" sz="1800" dirty="0">
                <a:latin typeface="Calibri" panose="020F0502020204030204" pitchFamily="34" charset="0"/>
                <a:cs typeface="Calibri" panose="020F0502020204030204" pitchFamily="34" charset="0"/>
                <a:hlinkClick r:id="rId6"/>
              </a:rPr>
              <a:t>http://www.rlf.org.uk/fellowshipscheme/writing/essayguide.cfm</a:t>
            </a:r>
            <a:endParaRPr lang="en-GB" altLang="en-US" sz="1800" dirty="0">
              <a:latin typeface="Calibri" panose="020F0502020204030204" pitchFamily="34" charset="0"/>
              <a:cs typeface="Calibri" panose="020F0502020204030204" pitchFamily="34" charset="0"/>
            </a:endParaRPr>
          </a:p>
          <a:p>
            <a:pPr eaLnBrk="1" hangingPunct="1">
              <a:lnSpc>
                <a:spcPct val="80000"/>
              </a:lnSpc>
            </a:pPr>
            <a:endParaRPr lang="en-GB" altLang="en-US" sz="1800" dirty="0">
              <a:latin typeface="Calibri" panose="020F0502020204030204" pitchFamily="34" charset="0"/>
              <a:cs typeface="Calibri" panose="020F0502020204030204" pitchFamily="34" charset="0"/>
            </a:endParaRPr>
          </a:p>
          <a:p>
            <a:pPr eaLnBrk="1" hangingPunct="1">
              <a:lnSpc>
                <a:spcPct val="80000"/>
              </a:lnSpc>
            </a:pPr>
            <a:r>
              <a:rPr lang="en-GB" altLang="en-US" sz="1800" dirty="0">
                <a:latin typeface="Calibri" panose="020F0502020204030204" pitchFamily="34" charset="0"/>
                <a:cs typeface="Calibri" panose="020F0502020204030204" pitchFamily="34" charset="0"/>
              </a:rPr>
              <a:t>A guide to using English for academic purposes: </a:t>
            </a:r>
            <a:r>
              <a:rPr lang="en-GB" altLang="en-US" sz="1800" dirty="0">
                <a:latin typeface="Calibri" panose="020F0502020204030204" pitchFamily="34" charset="0"/>
                <a:cs typeface="Calibri" panose="020F0502020204030204" pitchFamily="34" charset="0"/>
                <a:hlinkClick r:id="rId7"/>
              </a:rPr>
              <a:t>http://www.uefap.com/vocab/vocfram.htm</a:t>
            </a:r>
            <a:endParaRPr lang="en-GB" altLang="en-US" sz="1800" dirty="0">
              <a:latin typeface="Calibri" panose="020F0502020204030204" pitchFamily="34" charset="0"/>
              <a:cs typeface="Calibri" panose="020F0502020204030204" pitchFamily="34" charset="0"/>
            </a:endParaRPr>
          </a:p>
          <a:p>
            <a:pPr eaLnBrk="1" hangingPunct="1">
              <a:lnSpc>
                <a:spcPct val="80000"/>
              </a:lnSpc>
            </a:pPr>
            <a:endParaRPr lang="en-GB" altLang="en-US" sz="1800" dirty="0">
              <a:latin typeface="Calibri" panose="020F0502020204030204" pitchFamily="34" charset="0"/>
              <a:cs typeface="Calibri" panose="020F0502020204030204" pitchFamily="34" charset="0"/>
            </a:endParaRPr>
          </a:p>
          <a:p>
            <a:pPr eaLnBrk="1" hangingPunct="1">
              <a:lnSpc>
                <a:spcPct val="80000"/>
              </a:lnSpc>
            </a:pPr>
            <a:r>
              <a:rPr lang="en-GB" altLang="en-US" sz="1800" dirty="0">
                <a:latin typeface="Calibri" panose="020F0502020204030204" pitchFamily="34" charset="0"/>
                <a:cs typeface="Calibri" panose="020F0502020204030204" pitchFamily="34" charset="0"/>
              </a:rPr>
              <a:t>The Institute of Education’s site with advice on writing essays, reports, critical reviews and dissertations: </a:t>
            </a:r>
            <a:r>
              <a:rPr lang="en-GB" altLang="en-US" sz="1800" dirty="0">
                <a:latin typeface="Calibri" panose="020F0502020204030204" pitchFamily="34" charset="0"/>
                <a:cs typeface="Calibri" panose="020F0502020204030204" pitchFamily="34" charset="0"/>
                <a:hlinkClick r:id="rId8"/>
              </a:rPr>
              <a:t>http://www.ioe.ac.uk/caplits/writingcentre/index.htm</a:t>
            </a:r>
            <a:endParaRPr lang="en-GB" altLang="en-US" sz="1800" dirty="0">
              <a:latin typeface="Calibri" panose="020F0502020204030204" pitchFamily="34" charset="0"/>
              <a:cs typeface="Calibri" panose="020F0502020204030204" pitchFamily="34" charset="0"/>
            </a:endParaRPr>
          </a:p>
          <a:p>
            <a:pPr eaLnBrk="1" hangingPunct="1">
              <a:lnSpc>
                <a:spcPct val="80000"/>
              </a:lnSpc>
            </a:pPr>
            <a:endParaRPr lang="en-US" altLang="en-US" sz="1800" i="1" dirty="0">
              <a:latin typeface="Calibri" panose="020F0502020204030204" pitchFamily="34" charset="0"/>
              <a:cs typeface="Calibri" panose="020F0502020204030204" pitchFamily="34" charset="0"/>
            </a:endParaRPr>
          </a:p>
          <a:p>
            <a:pPr eaLnBrk="1" hangingPunct="1">
              <a:lnSpc>
                <a:spcPct val="80000"/>
              </a:lnSpc>
            </a:pPr>
            <a:r>
              <a:rPr lang="en-US" altLang="en-US" sz="1800" i="1" dirty="0">
                <a:latin typeface="Calibri" panose="020F0502020204030204" pitchFamily="34" charset="0"/>
                <a:cs typeface="Calibri" panose="020F0502020204030204" pitchFamily="34" charset="0"/>
              </a:rPr>
              <a:t>Write Now</a:t>
            </a:r>
            <a:r>
              <a:rPr lang="en-US" altLang="en-US" sz="1800" dirty="0">
                <a:latin typeface="Calibri" panose="020F0502020204030204" pitchFamily="34" charset="0"/>
                <a:cs typeface="Calibri" panose="020F0502020204030204" pitchFamily="34" charset="0"/>
              </a:rPr>
              <a:t>, a web site for students devoted to writing for assessment: </a:t>
            </a:r>
            <a:r>
              <a:rPr lang="en-US" altLang="en-US" sz="1800" dirty="0">
                <a:latin typeface="Calibri" panose="020F0502020204030204" pitchFamily="34" charset="0"/>
                <a:cs typeface="Calibri" panose="020F0502020204030204" pitchFamily="34" charset="0"/>
                <a:hlinkClick r:id="rId9"/>
              </a:rPr>
              <a:t>http://www.writenow.ac.uk/</a:t>
            </a:r>
            <a:endParaRPr lang="en-US" altLang="en-US" sz="1800" dirty="0">
              <a:latin typeface="Calibri" panose="020F0502020204030204" pitchFamily="34" charset="0"/>
              <a:cs typeface="Calibri" panose="020F0502020204030204" pitchFamily="34" charset="0"/>
            </a:endParaRPr>
          </a:p>
          <a:p>
            <a:pPr eaLnBrk="1" hangingPunct="1">
              <a:lnSpc>
                <a:spcPct val="80000"/>
              </a:lnSpc>
            </a:pPr>
            <a:endParaRPr lang="en-US" altLang="en-US" sz="1800" dirty="0">
              <a:latin typeface="Calibri" panose="020F0502020204030204" pitchFamily="34" charset="0"/>
              <a:cs typeface="Calibri" panose="020F0502020204030204" pitchFamily="34" charset="0"/>
            </a:endParaRPr>
          </a:p>
          <a:p>
            <a:pPr eaLnBrk="1" hangingPunct="1">
              <a:lnSpc>
                <a:spcPct val="80000"/>
              </a:lnSpc>
            </a:pPr>
            <a:r>
              <a:rPr lang="en-US" altLang="en-US" sz="1800" dirty="0">
                <a:latin typeface="Calibri" panose="020F0502020204030204" pitchFamily="34" charset="0"/>
                <a:cs typeface="Calibri" panose="020F0502020204030204" pitchFamily="34" charset="0"/>
              </a:rPr>
              <a:t>The University of Manchester’s Academic </a:t>
            </a:r>
            <a:r>
              <a:rPr lang="en-US" altLang="en-US" sz="1800" dirty="0" err="1">
                <a:latin typeface="Calibri" panose="020F0502020204030204" pitchFamily="34" charset="0"/>
                <a:cs typeface="Calibri" panose="020F0502020204030204" pitchFamily="34" charset="0"/>
              </a:rPr>
              <a:t>Phrasebank</a:t>
            </a:r>
            <a:r>
              <a:rPr lang="en-US" altLang="en-US" sz="1800" dirty="0">
                <a:latin typeface="Calibri" panose="020F0502020204030204" pitchFamily="34" charset="0"/>
                <a:cs typeface="Calibri" panose="020F0502020204030204" pitchFamily="34" charset="0"/>
              </a:rPr>
              <a:t>: </a:t>
            </a:r>
            <a:r>
              <a:rPr lang="en-US" altLang="en-US" sz="1800" dirty="0">
                <a:latin typeface="Calibri" panose="020F0502020204030204" pitchFamily="34" charset="0"/>
                <a:cs typeface="Calibri" panose="020F0502020204030204" pitchFamily="34" charset="0"/>
                <a:hlinkClick r:id="rId10"/>
              </a:rPr>
              <a:t>http://www.phrasebank.manchester.ac.uk/</a:t>
            </a:r>
            <a:endParaRPr lang="en-US" altLang="en-US" sz="1800" dirty="0">
              <a:latin typeface="Calibri" panose="020F0502020204030204" pitchFamily="34" charset="0"/>
              <a:cs typeface="Calibri" panose="020F0502020204030204" pitchFamily="34" charset="0"/>
            </a:endParaRPr>
          </a:p>
          <a:p>
            <a:pPr marL="0" indent="0">
              <a:lnSpc>
                <a:spcPct val="80000"/>
              </a:lnSpc>
              <a:buNone/>
            </a:pPr>
            <a:endParaRPr lang="en-US" altLang="en-US" sz="1600" dirty="0"/>
          </a:p>
        </p:txBody>
      </p:sp>
    </p:spTree>
    <p:extLst>
      <p:ext uri="{BB962C8B-B14F-4D97-AF65-F5344CB8AC3E}">
        <p14:creationId xmlns:p14="http://schemas.microsoft.com/office/powerpoint/2010/main" val="2847066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DCD474-915F-403D-847F-AB8AC39E0AC8}"/>
              </a:ext>
            </a:extLst>
          </p:cNvPr>
          <p:cNvPicPr>
            <a:picLocks noChangeAspect="1"/>
          </p:cNvPicPr>
          <p:nvPr/>
        </p:nvPicPr>
        <p:blipFill rotWithShape="1">
          <a:blip r:embed="rId2"/>
          <a:srcRect t="21436" b="19495"/>
          <a:stretch/>
        </p:blipFill>
        <p:spPr>
          <a:xfrm>
            <a:off x="1702865" y="1513619"/>
            <a:ext cx="8221750" cy="2269916"/>
          </a:xfrm>
          <a:prstGeom prst="rect">
            <a:avLst/>
          </a:prstGeom>
        </p:spPr>
      </p:pic>
      <p:sp>
        <p:nvSpPr>
          <p:cNvPr id="7" name="Rectangle 6">
            <a:extLst>
              <a:ext uri="{FF2B5EF4-FFF2-40B4-BE49-F238E27FC236}">
                <a16:creationId xmlns:a16="http://schemas.microsoft.com/office/drawing/2014/main" id="{F13CCF46-5038-4C41-AAA9-262C237F726A}"/>
              </a:ext>
            </a:extLst>
          </p:cNvPr>
          <p:cNvSpPr/>
          <p:nvPr/>
        </p:nvSpPr>
        <p:spPr>
          <a:xfrm>
            <a:off x="3202125" y="6154862"/>
            <a:ext cx="6061724" cy="523220"/>
          </a:xfrm>
          <a:prstGeom prst="rect">
            <a:avLst/>
          </a:prstGeom>
        </p:spPr>
        <p:txBody>
          <a:bodyPr wrap="none">
            <a:spAutoFit/>
          </a:bodyPr>
          <a:lstStyle/>
          <a:p>
            <a:r>
              <a:rPr lang="en-GB" sz="2800" b="1" dirty="0">
                <a:hlinkClick r:id="rId3"/>
              </a:rPr>
              <a:t>https://www.academicintegrity.eu/wp/</a:t>
            </a:r>
            <a:r>
              <a:rPr lang="en-GB" sz="2800" b="1" dirty="0"/>
              <a:t> </a:t>
            </a:r>
          </a:p>
        </p:txBody>
      </p:sp>
    </p:spTree>
    <p:extLst>
      <p:ext uri="{BB962C8B-B14F-4D97-AF65-F5344CB8AC3E}">
        <p14:creationId xmlns:p14="http://schemas.microsoft.com/office/powerpoint/2010/main" val="57174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33547"/>
            <a:ext cx="12192000" cy="1143000"/>
          </a:xfrm>
        </p:spPr>
        <p:txBody>
          <a:bodyPr/>
          <a:lstStyle/>
          <a:p>
            <a:pPr algn="ctr"/>
            <a:r>
              <a:rPr lang="en-GB" sz="4400" dirty="0">
                <a:effectLst>
                  <a:outerShdw blurRad="38100" dist="38100" dir="2700000" algn="tl">
                    <a:srgbClr val="000000">
                      <a:alpha val="43137"/>
                    </a:srgbClr>
                  </a:outerShdw>
                </a:effectLst>
              </a:rPr>
              <a:t>How many of you wash your hands, after your </a:t>
            </a:r>
            <a:r>
              <a:rPr lang="en-GB" sz="4400" b="1" u="sng" dirty="0">
                <a:effectLst>
                  <a:outerShdw blurRad="38100" dist="38100" dir="2700000" algn="tl">
                    <a:srgbClr val="000000">
                      <a:alpha val="43137"/>
                    </a:srgbClr>
                  </a:outerShdw>
                </a:effectLst>
              </a:rPr>
              <a:t>each</a:t>
            </a:r>
            <a:r>
              <a:rPr lang="en-GB" sz="4400" dirty="0">
                <a:effectLst>
                  <a:outerShdw blurRad="38100" dist="38100" dir="2700000" algn="tl">
                    <a:srgbClr val="000000">
                      <a:alpha val="43137"/>
                    </a:srgbClr>
                  </a:outerShdw>
                </a:effectLst>
              </a:rPr>
              <a:t> toilet visit?</a:t>
            </a:r>
          </a:p>
        </p:txBody>
      </p:sp>
      <p:pic>
        <p:nvPicPr>
          <p:cNvPr id="1026" name="Picture 2" descr="Washing hands with soap"/>
          <p:cNvPicPr>
            <a:picLocks noChangeAspect="1" noChangeArrowheads="1"/>
          </p:cNvPicPr>
          <p:nvPr/>
        </p:nvPicPr>
        <p:blipFill rotWithShape="1">
          <a:blip r:embed="rId2">
            <a:extLst>
              <a:ext uri="{28A0092B-C50C-407E-A947-70E740481C1C}">
                <a14:useLocalDpi xmlns:a14="http://schemas.microsoft.com/office/drawing/2010/main" val="0"/>
              </a:ext>
            </a:extLst>
          </a:blip>
          <a:srcRect r="6391"/>
          <a:stretch/>
        </p:blipFill>
        <p:spPr bwMode="auto">
          <a:xfrm>
            <a:off x="4806812" y="1729598"/>
            <a:ext cx="5724303" cy="427906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 name="Picture 2" descr="Related image">
            <a:extLst>
              <a:ext uri="{FF2B5EF4-FFF2-40B4-BE49-F238E27FC236}">
                <a16:creationId xmlns:a16="http://schemas.microsoft.com/office/drawing/2014/main" id="{7174C4F4-2F27-4A47-93EB-5195A7490F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88" r="16068"/>
          <a:stretch/>
        </p:blipFill>
        <p:spPr bwMode="auto">
          <a:xfrm>
            <a:off x="1852852" y="1729598"/>
            <a:ext cx="2907373" cy="427906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21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b="15552"/>
          <a:stretch/>
        </p:blipFill>
        <p:spPr>
          <a:xfrm>
            <a:off x="1614037" y="81990"/>
            <a:ext cx="8570299" cy="5483775"/>
          </a:xfrm>
          <a:prstGeom prst="rect">
            <a:avLst/>
          </a:prstGeom>
          <a:scene3d>
            <a:camera prst="orthographicFront"/>
            <a:lightRig rig="threePt" dir="t"/>
          </a:scene3d>
          <a:sp3d>
            <a:bevelT/>
          </a:sp3d>
        </p:spPr>
      </p:pic>
      <p:sp>
        <p:nvSpPr>
          <p:cNvPr id="5" name="Rectangle 4"/>
          <p:cNvSpPr/>
          <p:nvPr/>
        </p:nvSpPr>
        <p:spPr>
          <a:xfrm>
            <a:off x="71181" y="5766519"/>
            <a:ext cx="12182874" cy="276999"/>
          </a:xfrm>
          <a:prstGeom prst="rect">
            <a:avLst/>
          </a:prstGeom>
        </p:spPr>
        <p:txBody>
          <a:bodyPr wrap="square">
            <a:spAutoFit/>
          </a:bodyPr>
          <a:lstStyle/>
          <a:p>
            <a:pPr algn="ctr"/>
            <a:r>
              <a:rPr lang="en-GB" sz="1200" b="1" dirty="0"/>
              <a:t>Vickie Milazzo (2015</a:t>
            </a:r>
            <a:r>
              <a:rPr lang="en-GB" sz="1200" dirty="0"/>
              <a:t>) Vickie’s Legal Nurse Consultant Bloghttps://www.legalnurse.com/legal-nurse-consulting-blog/2015/04/thoughts-for-success-do-the-right-thing-when-no-one-is-looking</a:t>
            </a:r>
          </a:p>
        </p:txBody>
      </p:sp>
    </p:spTree>
    <p:extLst>
      <p:ext uri="{BB962C8B-B14F-4D97-AF65-F5344CB8AC3E}">
        <p14:creationId xmlns:p14="http://schemas.microsoft.com/office/powerpoint/2010/main" val="254948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17795"/>
            <a:ext cx="8336221" cy="1143000"/>
          </a:xfrm>
        </p:spPr>
        <p:txBody>
          <a:bodyPr/>
          <a:lstStyle/>
          <a:p>
            <a:pPr eaLnBrk="1" hangingPunct="1"/>
            <a:r>
              <a:rPr lang="en-GB" altLang="en-US" sz="4400" dirty="0">
                <a:solidFill>
                  <a:schemeClr val="accent5">
                    <a:lumMod val="50000"/>
                  </a:schemeClr>
                </a:solidFill>
              </a:rPr>
              <a:t>Academic Writing</a:t>
            </a:r>
            <a:endParaRPr lang="en-US" altLang="en-US" sz="4400" dirty="0">
              <a:solidFill>
                <a:schemeClr val="accent5">
                  <a:lumMod val="50000"/>
                </a:schemeClr>
              </a:solidFill>
            </a:endParaRPr>
          </a:p>
        </p:txBody>
      </p:sp>
      <p:sp>
        <p:nvSpPr>
          <p:cNvPr id="7172" name="Rectangle 3"/>
          <p:cNvSpPr>
            <a:spLocks noGrp="1" noChangeArrowheads="1"/>
          </p:cNvSpPr>
          <p:nvPr>
            <p:ph type="body" idx="1"/>
          </p:nvPr>
        </p:nvSpPr>
        <p:spPr>
          <a:xfrm>
            <a:off x="563972" y="1146860"/>
            <a:ext cx="11788642" cy="4088616"/>
          </a:xfrm>
        </p:spPr>
        <p:txBody>
          <a:bodyPr/>
          <a:lstStyle/>
          <a:p>
            <a:pPr eaLnBrk="1" hangingPunct="1">
              <a:lnSpc>
                <a:spcPct val="90000"/>
              </a:lnSpc>
            </a:pPr>
            <a:r>
              <a:rPr lang="en-GB" altLang="en-US" sz="2800" dirty="0"/>
              <a:t>Providing some new information</a:t>
            </a:r>
          </a:p>
          <a:p>
            <a:pPr eaLnBrk="1" hangingPunct="1">
              <a:lnSpc>
                <a:spcPct val="90000"/>
              </a:lnSpc>
            </a:pPr>
            <a:endParaRPr lang="en-GB" altLang="en-US" sz="1200" dirty="0"/>
          </a:p>
          <a:p>
            <a:pPr eaLnBrk="1" hangingPunct="1">
              <a:lnSpc>
                <a:spcPct val="90000"/>
              </a:lnSpc>
            </a:pPr>
            <a:r>
              <a:rPr lang="en-GB" altLang="en-US" sz="2800" dirty="0"/>
              <a:t>Re-evaluating or re-interpreting existing information or concepts</a:t>
            </a:r>
          </a:p>
          <a:p>
            <a:pPr eaLnBrk="1" hangingPunct="1">
              <a:lnSpc>
                <a:spcPct val="90000"/>
              </a:lnSpc>
            </a:pPr>
            <a:endParaRPr lang="en-GB" altLang="en-US" sz="1200" dirty="0"/>
          </a:p>
          <a:p>
            <a:pPr eaLnBrk="1" hangingPunct="1">
              <a:lnSpc>
                <a:spcPct val="90000"/>
              </a:lnSpc>
            </a:pPr>
            <a:r>
              <a:rPr lang="en-GB" altLang="en-US" sz="2800" dirty="0"/>
              <a:t>Analysing ideas or concepts or information</a:t>
            </a:r>
          </a:p>
          <a:p>
            <a:pPr eaLnBrk="1" hangingPunct="1">
              <a:lnSpc>
                <a:spcPct val="90000"/>
              </a:lnSpc>
            </a:pPr>
            <a:endParaRPr lang="en-GB" altLang="en-US" sz="1100" dirty="0"/>
          </a:p>
          <a:p>
            <a:pPr eaLnBrk="1" hangingPunct="1">
              <a:lnSpc>
                <a:spcPct val="90000"/>
              </a:lnSpc>
            </a:pPr>
            <a:r>
              <a:rPr lang="en-GB" altLang="en-US" sz="2800" dirty="0"/>
              <a:t>Presenting a new way of looking at something</a:t>
            </a:r>
          </a:p>
          <a:p>
            <a:pPr eaLnBrk="1" hangingPunct="1">
              <a:lnSpc>
                <a:spcPct val="90000"/>
              </a:lnSpc>
            </a:pPr>
            <a:endParaRPr lang="en-GB" altLang="en-US" dirty="0"/>
          </a:p>
          <a:p>
            <a:pPr eaLnBrk="1" hangingPunct="1">
              <a:lnSpc>
                <a:spcPct val="90000"/>
              </a:lnSpc>
            </a:pPr>
            <a:r>
              <a:rPr lang="en-GB" altLang="en-US" sz="2800" dirty="0"/>
              <a:t>Making a new </a:t>
            </a:r>
            <a:r>
              <a:rPr lang="en-GB" altLang="en-US" sz="2800" i="1" dirty="0"/>
              <a:t>argument</a:t>
            </a:r>
          </a:p>
          <a:p>
            <a:pPr eaLnBrk="1" hangingPunct="1">
              <a:lnSpc>
                <a:spcPct val="90000"/>
              </a:lnSpc>
            </a:pPr>
            <a:endParaRPr lang="en-GB" altLang="en-US" i="1" dirty="0"/>
          </a:p>
          <a:p>
            <a:pPr eaLnBrk="1" hangingPunct="1">
              <a:lnSpc>
                <a:spcPct val="90000"/>
              </a:lnSpc>
            </a:pPr>
            <a:r>
              <a:rPr lang="en-GB" altLang="en-US" sz="2800" dirty="0"/>
              <a:t>Contributing something that wasn’t there before</a:t>
            </a:r>
          </a:p>
          <a:p>
            <a:pPr eaLnBrk="1" hangingPunct="1">
              <a:lnSpc>
                <a:spcPct val="90000"/>
              </a:lnSpc>
            </a:pPr>
            <a:endParaRPr lang="en-GB" altLang="en-US" sz="2800" i="1" dirty="0"/>
          </a:p>
          <a:p>
            <a:pPr eaLnBrk="1" hangingPunct="1">
              <a:lnSpc>
                <a:spcPct val="90000"/>
              </a:lnSpc>
            </a:pPr>
            <a:r>
              <a:rPr lang="en-GB" altLang="en-US" sz="2800" b="1" dirty="0"/>
              <a:t>Being honest and transparent – being open to challenge</a:t>
            </a:r>
            <a:endParaRPr lang="en-US" altLang="en-US" sz="2800" b="1" dirty="0"/>
          </a:p>
        </p:txBody>
      </p:sp>
    </p:spTree>
    <p:extLst>
      <p:ext uri="{BB962C8B-B14F-4D97-AF65-F5344CB8AC3E}">
        <p14:creationId xmlns:p14="http://schemas.microsoft.com/office/powerpoint/2010/main" val="29258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2">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80" y="188913"/>
            <a:ext cx="11575099" cy="568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6886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endParaRPr lang="en-GB" altLang="en-US" sz="1400" dirty="0">
              <a:solidFill>
                <a:schemeClr val="tx1"/>
              </a:solidFill>
              <a:latin typeface="Arial" panose="020B0604020202020204" pitchFamily="34" charset="0"/>
            </a:endParaRPr>
          </a:p>
        </p:txBody>
      </p:sp>
      <p:sp>
        <p:nvSpPr>
          <p:cNvPr id="534530" name="Rectangle 2"/>
          <p:cNvSpPr>
            <a:spLocks noGrp="1" noChangeArrowheads="1"/>
          </p:cNvSpPr>
          <p:nvPr>
            <p:ph type="title"/>
          </p:nvPr>
        </p:nvSpPr>
        <p:spPr>
          <a:xfrm>
            <a:off x="53976" y="-68640"/>
            <a:ext cx="8229600" cy="879475"/>
          </a:xfrm>
        </p:spPr>
        <p:txBody>
          <a:bodyPr/>
          <a:lstStyle/>
          <a:p>
            <a:pPr eaLnBrk="1" hangingPunct="1">
              <a:defRPr/>
            </a:pPr>
            <a:r>
              <a:rPr lang="en-GB" sz="3600" b="1" u="sng" dirty="0">
                <a:solidFill>
                  <a:schemeClr val="accent5">
                    <a:lumMod val="50000"/>
                  </a:schemeClr>
                </a:solidFill>
                <a:latin typeface="Rockwell" panose="02060603020205020403" pitchFamily="18" charset="0"/>
              </a:rPr>
              <a:t>What</a:t>
            </a:r>
            <a:r>
              <a:rPr lang="en-GB" sz="3600" b="1" u="sng" dirty="0">
                <a:solidFill>
                  <a:srgbClr val="003399"/>
                </a:solidFill>
                <a:latin typeface="Rockwell" panose="02060603020205020403" pitchFamily="18" charset="0"/>
              </a:rPr>
              <a:t> </a:t>
            </a:r>
            <a:r>
              <a:rPr lang="en-GB" sz="3600" b="1" u="sng" dirty="0">
                <a:solidFill>
                  <a:schemeClr val="accent5">
                    <a:lumMod val="50000"/>
                  </a:schemeClr>
                </a:solidFill>
                <a:latin typeface="Rockwell" panose="02060603020205020403" pitchFamily="18" charset="0"/>
              </a:rPr>
              <a:t>is plagiarism?</a:t>
            </a:r>
          </a:p>
        </p:txBody>
      </p:sp>
      <p:sp>
        <p:nvSpPr>
          <p:cNvPr id="534532" name="Rectangle 4"/>
          <p:cNvSpPr>
            <a:spLocks noChangeArrowheads="1"/>
          </p:cNvSpPr>
          <p:nvPr/>
        </p:nvSpPr>
        <p:spPr bwMode="auto">
          <a:xfrm>
            <a:off x="650395" y="810835"/>
            <a:ext cx="11412019"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just" eaLnBrk="1" hangingPunct="1">
              <a:lnSpc>
                <a:spcPct val="110000"/>
              </a:lnSpc>
              <a:spcBef>
                <a:spcPct val="30000"/>
              </a:spcBef>
              <a:spcAft>
                <a:spcPct val="20000"/>
              </a:spcAft>
            </a:pPr>
            <a:r>
              <a:rPr lang="en-GB" altLang="en-US" sz="2200" b="1" i="1" dirty="0">
                <a:solidFill>
                  <a:srgbClr val="003399"/>
                </a:solidFill>
                <a:latin typeface="Rockwell" panose="02060603020205020403" pitchFamily="18" charset="0"/>
              </a:rPr>
              <a:t>‘</a:t>
            </a:r>
            <a:r>
              <a:rPr lang="en-GB" altLang="en-US" sz="2200" b="1" i="1" dirty="0">
                <a:solidFill>
                  <a:schemeClr val="tx1"/>
                </a:solidFill>
                <a:latin typeface="Rockwell" panose="02060603020205020403" pitchFamily="18" charset="0"/>
              </a:rPr>
              <a:t>an attempt</a:t>
            </a:r>
            <a:r>
              <a:rPr lang="en-GB" altLang="en-US" sz="2200" b="1" i="1" dirty="0">
                <a:latin typeface="Rockwell" panose="02060603020205020403" pitchFamily="18" charset="0"/>
              </a:rPr>
              <a:t> </a:t>
            </a:r>
            <a:r>
              <a:rPr lang="en-GB" altLang="en-US" sz="2200" b="1" i="1" u="sng" dirty="0">
                <a:solidFill>
                  <a:srgbClr val="FD0D0D"/>
                </a:solidFill>
                <a:latin typeface="Rockwell" panose="02060603020205020403" pitchFamily="18" charset="0"/>
              </a:rPr>
              <a:t>to gain advantage for yourself</a:t>
            </a:r>
            <a:r>
              <a:rPr lang="en-GB" altLang="en-US" sz="2200" b="1" i="1" dirty="0">
                <a:latin typeface="Rockwell" panose="02060603020205020403" pitchFamily="18" charset="0"/>
              </a:rPr>
              <a:t> – 	</a:t>
            </a:r>
          </a:p>
          <a:p>
            <a:pPr algn="just" eaLnBrk="1" hangingPunct="1">
              <a:lnSpc>
                <a:spcPct val="110000"/>
              </a:lnSpc>
              <a:spcBef>
                <a:spcPct val="30000"/>
              </a:spcBef>
              <a:spcAft>
                <a:spcPct val="20000"/>
              </a:spcAft>
            </a:pPr>
            <a:r>
              <a:rPr lang="en-GB" altLang="en-US" sz="2200" b="1" i="1" dirty="0">
                <a:latin typeface="Rockwell" panose="02060603020205020403" pitchFamily="18" charset="0"/>
              </a:rPr>
              <a:t>		- </a:t>
            </a:r>
            <a:r>
              <a:rPr lang="en-GB" altLang="en-US" sz="2200" b="1" i="1" dirty="0">
                <a:solidFill>
                  <a:schemeClr val="tx1"/>
                </a:solidFill>
                <a:latin typeface="Rockwell" panose="02060603020205020403" pitchFamily="18" charset="0"/>
              </a:rPr>
              <a:t>academic advantage,</a:t>
            </a:r>
          </a:p>
          <a:p>
            <a:pPr algn="just" eaLnBrk="1" hangingPunct="1">
              <a:lnSpc>
                <a:spcPct val="110000"/>
              </a:lnSpc>
              <a:spcBef>
                <a:spcPct val="30000"/>
              </a:spcBef>
              <a:spcAft>
                <a:spcPct val="20000"/>
              </a:spcAft>
            </a:pPr>
            <a:r>
              <a:rPr lang="en-GB" altLang="en-US" sz="2200" b="1" i="1" dirty="0">
                <a:solidFill>
                  <a:schemeClr val="tx1"/>
                </a:solidFill>
                <a:latin typeface="Rockwell" panose="02060603020205020403" pitchFamily="18" charset="0"/>
              </a:rPr>
              <a:t>		- financial advantage, </a:t>
            </a:r>
          </a:p>
          <a:p>
            <a:pPr algn="just" eaLnBrk="1" hangingPunct="1">
              <a:lnSpc>
                <a:spcPct val="110000"/>
              </a:lnSpc>
              <a:spcBef>
                <a:spcPct val="30000"/>
              </a:spcBef>
              <a:spcAft>
                <a:spcPct val="20000"/>
              </a:spcAft>
            </a:pPr>
            <a:r>
              <a:rPr lang="en-GB" altLang="en-US" sz="2200" b="1" i="1" dirty="0">
                <a:solidFill>
                  <a:schemeClr val="tx1"/>
                </a:solidFill>
                <a:latin typeface="Rockwell" panose="02060603020205020403" pitchFamily="18" charset="0"/>
              </a:rPr>
              <a:t>		- professional advantage, </a:t>
            </a:r>
          </a:p>
          <a:p>
            <a:pPr algn="just" eaLnBrk="1" hangingPunct="1">
              <a:lnSpc>
                <a:spcPct val="110000"/>
              </a:lnSpc>
              <a:spcBef>
                <a:spcPct val="30000"/>
              </a:spcBef>
              <a:spcAft>
                <a:spcPct val="20000"/>
              </a:spcAft>
            </a:pPr>
            <a:r>
              <a:rPr lang="en-GB" altLang="en-US" sz="2200" b="1" i="1" dirty="0">
                <a:solidFill>
                  <a:schemeClr val="tx1"/>
                </a:solidFill>
                <a:latin typeface="Rockwell" panose="02060603020205020403" pitchFamily="18" charset="0"/>
              </a:rPr>
              <a:t>		advantage of publicity</a:t>
            </a:r>
            <a:r>
              <a:rPr lang="en-GB" altLang="en-US" sz="2200" b="1" i="1" dirty="0">
                <a:latin typeface="Rockwell" panose="02060603020205020403" pitchFamily="18" charset="0"/>
              </a:rPr>
              <a:t> </a:t>
            </a:r>
          </a:p>
          <a:p>
            <a:pPr algn="just" eaLnBrk="1" hangingPunct="1">
              <a:lnSpc>
                <a:spcPct val="110000"/>
              </a:lnSpc>
              <a:spcBef>
                <a:spcPct val="30000"/>
              </a:spcBef>
              <a:spcAft>
                <a:spcPct val="20000"/>
              </a:spcAft>
            </a:pPr>
            <a:r>
              <a:rPr lang="en-GB" altLang="en-US" sz="2200" b="1" i="1" dirty="0">
                <a:solidFill>
                  <a:schemeClr val="tx1"/>
                </a:solidFill>
                <a:latin typeface="Rockwell" panose="02060603020205020403" pitchFamily="18" charset="0"/>
              </a:rPr>
              <a:t>by</a:t>
            </a:r>
            <a:r>
              <a:rPr lang="en-GB" altLang="en-US" sz="2200" b="1" i="1" dirty="0">
                <a:latin typeface="Rockwell" panose="02060603020205020403" pitchFamily="18" charset="0"/>
              </a:rPr>
              <a:t> </a:t>
            </a:r>
            <a:r>
              <a:rPr lang="en-GB" altLang="en-US" sz="2200" b="1" i="1" u="sng" dirty="0">
                <a:solidFill>
                  <a:srgbClr val="FD0D0D"/>
                </a:solidFill>
                <a:latin typeface="Rockwell" panose="02060603020205020403" pitchFamily="18" charset="0"/>
              </a:rPr>
              <a:t>trying to fool someone</a:t>
            </a:r>
            <a:r>
              <a:rPr lang="en-GB" altLang="en-US" sz="2200" b="1" i="1" dirty="0">
                <a:latin typeface="Rockwell" panose="02060603020205020403" pitchFamily="18" charset="0"/>
              </a:rPr>
              <a:t> </a:t>
            </a:r>
            <a:r>
              <a:rPr lang="en-GB" altLang="en-US" sz="2200" b="1" i="1" dirty="0">
                <a:solidFill>
                  <a:schemeClr val="tx1"/>
                </a:solidFill>
                <a:latin typeface="Rockwell" panose="02060603020205020403" pitchFamily="18" charset="0"/>
              </a:rPr>
              <a:t>into thinking that you </a:t>
            </a:r>
          </a:p>
          <a:p>
            <a:pPr algn="just" eaLnBrk="1" hangingPunct="1">
              <a:lnSpc>
                <a:spcPct val="110000"/>
              </a:lnSpc>
              <a:spcBef>
                <a:spcPct val="30000"/>
              </a:spcBef>
              <a:spcAft>
                <a:spcPct val="20000"/>
              </a:spcAft>
            </a:pPr>
            <a:r>
              <a:rPr lang="en-GB" altLang="en-US" sz="2200" b="1" i="1" dirty="0">
                <a:solidFill>
                  <a:schemeClr val="tx1"/>
                </a:solidFill>
                <a:latin typeface="Rockwell" panose="02060603020205020403" pitchFamily="18" charset="0"/>
              </a:rPr>
              <a:t>		- wrote something,</a:t>
            </a:r>
          </a:p>
          <a:p>
            <a:pPr algn="just" eaLnBrk="1" hangingPunct="1">
              <a:lnSpc>
                <a:spcPct val="110000"/>
              </a:lnSpc>
              <a:spcBef>
                <a:spcPct val="30000"/>
              </a:spcBef>
              <a:spcAft>
                <a:spcPct val="20000"/>
              </a:spcAft>
            </a:pPr>
            <a:r>
              <a:rPr lang="en-GB" altLang="en-US" sz="2200" b="1" i="1" dirty="0">
                <a:solidFill>
                  <a:schemeClr val="tx1"/>
                </a:solidFill>
                <a:latin typeface="Rockwell" panose="02060603020205020403" pitchFamily="18" charset="0"/>
              </a:rPr>
              <a:t>		- thought something, </a:t>
            </a:r>
          </a:p>
          <a:p>
            <a:pPr algn="just" eaLnBrk="1" hangingPunct="1">
              <a:lnSpc>
                <a:spcPct val="110000"/>
              </a:lnSpc>
              <a:spcBef>
                <a:spcPct val="30000"/>
              </a:spcBef>
              <a:spcAft>
                <a:spcPct val="20000"/>
              </a:spcAft>
            </a:pPr>
            <a:r>
              <a:rPr lang="en-GB" altLang="en-US" sz="2200" b="1" i="1" dirty="0">
                <a:solidFill>
                  <a:schemeClr val="tx1"/>
                </a:solidFill>
                <a:latin typeface="Rockwell" panose="02060603020205020403" pitchFamily="18" charset="0"/>
              </a:rPr>
              <a:t>		-or discovered something</a:t>
            </a:r>
            <a:r>
              <a:rPr lang="en-GB" altLang="en-US" sz="2200" b="1" i="1" dirty="0">
                <a:latin typeface="Rockwell" panose="02060603020205020403" pitchFamily="18" charset="0"/>
              </a:rPr>
              <a:t> </a:t>
            </a:r>
          </a:p>
          <a:p>
            <a:pPr algn="just" eaLnBrk="1" hangingPunct="1">
              <a:lnSpc>
                <a:spcPct val="110000"/>
              </a:lnSpc>
              <a:spcBef>
                <a:spcPct val="30000"/>
              </a:spcBef>
              <a:spcAft>
                <a:spcPct val="20000"/>
              </a:spcAft>
            </a:pPr>
            <a:r>
              <a:rPr lang="en-GB" altLang="en-US" sz="2200" b="1" i="1" dirty="0">
                <a:solidFill>
                  <a:schemeClr val="tx1"/>
                </a:solidFill>
                <a:latin typeface="Rockwell" panose="02060603020205020403" pitchFamily="18" charset="0"/>
              </a:rPr>
              <a:t>which in actual fact,</a:t>
            </a:r>
            <a:r>
              <a:rPr lang="en-GB" altLang="en-US" sz="2200" b="1" i="1" dirty="0">
                <a:latin typeface="Rockwell" panose="02060603020205020403" pitchFamily="18" charset="0"/>
              </a:rPr>
              <a:t> </a:t>
            </a:r>
            <a:r>
              <a:rPr lang="en-GB" altLang="en-US" sz="2200" b="1" i="1" u="sng" dirty="0">
                <a:solidFill>
                  <a:srgbClr val="FF0000"/>
                </a:solidFill>
                <a:latin typeface="Rockwell" panose="02060603020205020403" pitchFamily="18" charset="0"/>
              </a:rPr>
              <a:t>someone else wrote, thought, or discovered</a:t>
            </a:r>
            <a:r>
              <a:rPr lang="en-GB" altLang="en-US" sz="2200" b="1" dirty="0">
                <a:solidFill>
                  <a:schemeClr val="tx1"/>
                </a:solidFill>
                <a:latin typeface="Rockwell" panose="02060603020205020403" pitchFamily="18" charset="0"/>
              </a:rPr>
              <a:t>.’</a:t>
            </a:r>
            <a:r>
              <a:rPr lang="en-GB" altLang="en-US" sz="2200" dirty="0">
                <a:solidFill>
                  <a:schemeClr val="tx1"/>
                </a:solidFill>
                <a:latin typeface="Rockwell" panose="02060603020205020403" pitchFamily="18" charset="0"/>
              </a:rPr>
              <a:t> </a:t>
            </a:r>
            <a:r>
              <a:rPr lang="en-GB" altLang="en-US" sz="2200" dirty="0">
                <a:latin typeface="Rockwell" panose="02060603020205020403" pitchFamily="18" charset="0"/>
              </a:rPr>
              <a:t>                                     </a:t>
            </a:r>
            <a:endParaRPr lang="en-GB" altLang="en-US" sz="2200" dirty="0">
              <a:solidFill>
                <a:srgbClr val="008080"/>
              </a:solidFill>
              <a:latin typeface="Rockwell" panose="02060603020205020403" pitchFamily="18" charset="0"/>
            </a:endParaRPr>
          </a:p>
        </p:txBody>
      </p:sp>
      <p:sp>
        <p:nvSpPr>
          <p:cNvPr id="534533" name="Text Box 5"/>
          <p:cNvSpPr txBox="1">
            <a:spLocks noChangeArrowheads="1"/>
          </p:cNvSpPr>
          <p:nvPr/>
        </p:nvSpPr>
        <p:spPr bwMode="auto">
          <a:xfrm>
            <a:off x="6726239" y="6308726"/>
            <a:ext cx="3114675" cy="366713"/>
          </a:xfrm>
          <a:prstGeom prst="rect">
            <a:avLst/>
          </a:prstGeom>
          <a:noFill/>
          <a:ln>
            <a:noFill/>
          </a:ln>
          <a:effectLst/>
          <a:extLst/>
        </p:spPr>
        <p:txBody>
          <a:bodyPr wrap="none">
            <a:spAutoFit/>
          </a:bodyPr>
          <a:lstStyle>
            <a:lvl1pPr>
              <a:defRPr sz="2800">
                <a:solidFill>
                  <a:srgbClr val="004D75"/>
                </a:solidFill>
                <a:latin typeface="Verdana" pitchFamily="34" charset="0"/>
                <a:cs typeface="Arial" pitchFamily="34" charset="0"/>
              </a:defRPr>
            </a:lvl1pPr>
            <a:lvl2pPr marL="742950" indent="-285750">
              <a:defRPr sz="2800">
                <a:solidFill>
                  <a:srgbClr val="004D75"/>
                </a:solidFill>
                <a:latin typeface="Verdana" pitchFamily="34" charset="0"/>
                <a:cs typeface="Arial" pitchFamily="34" charset="0"/>
              </a:defRPr>
            </a:lvl2pPr>
            <a:lvl3pPr marL="1143000" indent="-228600">
              <a:defRPr sz="2800">
                <a:solidFill>
                  <a:srgbClr val="004D75"/>
                </a:solidFill>
                <a:latin typeface="Verdana" pitchFamily="34" charset="0"/>
                <a:cs typeface="Arial" pitchFamily="34" charset="0"/>
              </a:defRPr>
            </a:lvl3pPr>
            <a:lvl4pPr marL="1600200" indent="-228600">
              <a:defRPr sz="2800">
                <a:solidFill>
                  <a:srgbClr val="004D75"/>
                </a:solidFill>
                <a:latin typeface="Verdana" pitchFamily="34" charset="0"/>
                <a:cs typeface="Arial" pitchFamily="34" charset="0"/>
              </a:defRPr>
            </a:lvl4pPr>
            <a:lvl5pPr marL="2057400" indent="-228600">
              <a:defRPr sz="2800">
                <a:solidFill>
                  <a:srgbClr val="004D75"/>
                </a:solidFill>
                <a:latin typeface="Verdana" pitchFamily="34" charset="0"/>
                <a:cs typeface="Arial" pitchFamily="34" charset="0"/>
              </a:defRPr>
            </a:lvl5pPr>
            <a:lvl6pPr marL="2514600" indent="-228600" eaLnBrk="0" fontAlgn="base" hangingPunct="0">
              <a:spcBef>
                <a:spcPct val="0"/>
              </a:spcBef>
              <a:spcAft>
                <a:spcPct val="0"/>
              </a:spcAft>
              <a:defRPr sz="2800">
                <a:solidFill>
                  <a:srgbClr val="004D75"/>
                </a:solidFill>
                <a:latin typeface="Verdana" pitchFamily="34" charset="0"/>
                <a:cs typeface="Arial" pitchFamily="34" charset="0"/>
              </a:defRPr>
            </a:lvl6pPr>
            <a:lvl7pPr marL="2971800" indent="-228600" eaLnBrk="0" fontAlgn="base" hangingPunct="0">
              <a:spcBef>
                <a:spcPct val="0"/>
              </a:spcBef>
              <a:spcAft>
                <a:spcPct val="0"/>
              </a:spcAft>
              <a:defRPr sz="2800">
                <a:solidFill>
                  <a:srgbClr val="004D75"/>
                </a:solidFill>
                <a:latin typeface="Verdana" pitchFamily="34" charset="0"/>
                <a:cs typeface="Arial" pitchFamily="34" charset="0"/>
              </a:defRPr>
            </a:lvl7pPr>
            <a:lvl8pPr marL="3429000" indent="-228600" eaLnBrk="0" fontAlgn="base" hangingPunct="0">
              <a:spcBef>
                <a:spcPct val="0"/>
              </a:spcBef>
              <a:spcAft>
                <a:spcPct val="0"/>
              </a:spcAft>
              <a:defRPr sz="2800">
                <a:solidFill>
                  <a:srgbClr val="004D75"/>
                </a:solidFill>
                <a:latin typeface="Verdana" pitchFamily="34" charset="0"/>
                <a:cs typeface="Arial" pitchFamily="34" charset="0"/>
              </a:defRPr>
            </a:lvl8pPr>
            <a:lvl9pPr marL="3886200" indent="-228600" eaLnBrk="0" fontAlgn="base" hangingPunct="0">
              <a:spcBef>
                <a:spcPct val="0"/>
              </a:spcBef>
              <a:spcAft>
                <a:spcPct val="0"/>
              </a:spcAft>
              <a:defRPr sz="2800">
                <a:solidFill>
                  <a:srgbClr val="004D75"/>
                </a:solidFill>
                <a:latin typeface="Verdana" pitchFamily="34" charset="0"/>
                <a:cs typeface="Arial" pitchFamily="34" charset="0"/>
              </a:defRPr>
            </a:lvl9pPr>
          </a:lstStyle>
          <a:p>
            <a:pPr eaLnBrk="1" hangingPunct="1">
              <a:spcBef>
                <a:spcPct val="20000"/>
              </a:spcBef>
              <a:buClr>
                <a:schemeClr val="hlink"/>
              </a:buClr>
              <a:buSzPct val="80000"/>
              <a:buFont typeface="Wingdings" pitchFamily="2" charset="2"/>
              <a:buNone/>
              <a:defRPr/>
            </a:pPr>
            <a:r>
              <a:rPr lang="en-GB" sz="1800" b="1">
                <a:solidFill>
                  <a:schemeClr val="tx1"/>
                </a:solidFill>
                <a:effectLst>
                  <a:outerShdw blurRad="38100" dist="38100" dir="2700000" algn="tl">
                    <a:srgbClr val="FFFFFF"/>
                  </a:outerShdw>
                </a:effectLst>
              </a:rPr>
              <a:t>- [Mc Naughton, 1995]</a:t>
            </a:r>
            <a:endParaRPr lang="en-GB" sz="1800" b="1">
              <a:solidFill>
                <a:schemeClr val="tx1"/>
              </a:solidFill>
            </a:endParaRPr>
          </a:p>
        </p:txBody>
      </p:sp>
    </p:spTree>
    <p:extLst>
      <p:ext uri="{BB962C8B-B14F-4D97-AF65-F5344CB8AC3E}">
        <p14:creationId xmlns:p14="http://schemas.microsoft.com/office/powerpoint/2010/main" val="2933870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34532">
                                            <p:txEl>
                                              <p:pRg st="0" end="0"/>
                                            </p:txEl>
                                          </p:spTgt>
                                        </p:tgtEl>
                                        <p:attrNameLst>
                                          <p:attrName>style.visibility</p:attrName>
                                        </p:attrNameLst>
                                      </p:cBhvr>
                                      <p:to>
                                        <p:strVal val="visible"/>
                                      </p:to>
                                    </p:set>
                                    <p:anim calcmode="lin" valueType="num">
                                      <p:cBhvr>
                                        <p:cTn id="7" dur="500" fill="hold"/>
                                        <p:tgtEl>
                                          <p:spTgt spid="53453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3453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34532">
                                            <p:txEl>
                                              <p:pRg st="1" end="1"/>
                                            </p:txEl>
                                          </p:spTgt>
                                        </p:tgtEl>
                                        <p:attrNameLst>
                                          <p:attrName>style.visibility</p:attrName>
                                        </p:attrNameLst>
                                      </p:cBhvr>
                                      <p:to>
                                        <p:strVal val="visible"/>
                                      </p:to>
                                    </p:set>
                                    <p:anim calcmode="lin" valueType="num">
                                      <p:cBhvr>
                                        <p:cTn id="13" dur="500" fill="hold"/>
                                        <p:tgtEl>
                                          <p:spTgt spid="53453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34532">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534532">
                                            <p:txEl>
                                              <p:pRg st="2" end="2"/>
                                            </p:txEl>
                                          </p:spTgt>
                                        </p:tgtEl>
                                        <p:attrNameLst>
                                          <p:attrName>style.visibility</p:attrName>
                                        </p:attrNameLst>
                                      </p:cBhvr>
                                      <p:to>
                                        <p:strVal val="visible"/>
                                      </p:to>
                                    </p:set>
                                    <p:anim calcmode="lin" valueType="num">
                                      <p:cBhvr>
                                        <p:cTn id="17" dur="500" fill="hold"/>
                                        <p:tgtEl>
                                          <p:spTgt spid="53453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34532">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534532">
                                            <p:txEl>
                                              <p:pRg st="3" end="3"/>
                                            </p:txEl>
                                          </p:spTgt>
                                        </p:tgtEl>
                                        <p:attrNameLst>
                                          <p:attrName>style.visibility</p:attrName>
                                        </p:attrNameLst>
                                      </p:cBhvr>
                                      <p:to>
                                        <p:strVal val="visible"/>
                                      </p:to>
                                    </p:set>
                                    <p:anim calcmode="lin" valueType="num">
                                      <p:cBhvr>
                                        <p:cTn id="21" dur="500" fill="hold"/>
                                        <p:tgtEl>
                                          <p:spTgt spid="53453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34532">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534532">
                                            <p:txEl>
                                              <p:pRg st="4" end="4"/>
                                            </p:txEl>
                                          </p:spTgt>
                                        </p:tgtEl>
                                        <p:attrNameLst>
                                          <p:attrName>style.visibility</p:attrName>
                                        </p:attrNameLst>
                                      </p:cBhvr>
                                      <p:to>
                                        <p:strVal val="visible"/>
                                      </p:to>
                                    </p:set>
                                    <p:anim calcmode="lin" valueType="num">
                                      <p:cBhvr>
                                        <p:cTn id="25" dur="500" fill="hold"/>
                                        <p:tgtEl>
                                          <p:spTgt spid="534532">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3453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534532">
                                            <p:txEl>
                                              <p:pRg st="5" end="5"/>
                                            </p:txEl>
                                          </p:spTgt>
                                        </p:tgtEl>
                                        <p:attrNameLst>
                                          <p:attrName>style.visibility</p:attrName>
                                        </p:attrNameLst>
                                      </p:cBhvr>
                                      <p:to>
                                        <p:strVal val="visible"/>
                                      </p:to>
                                    </p:set>
                                    <p:anim calcmode="lin" valueType="num">
                                      <p:cBhvr>
                                        <p:cTn id="31" dur="500" fill="hold"/>
                                        <p:tgtEl>
                                          <p:spTgt spid="534532">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534532">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34532">
                                            <p:txEl>
                                              <p:pRg st="6" end="6"/>
                                            </p:txEl>
                                          </p:spTgt>
                                        </p:tgtEl>
                                        <p:attrNameLst>
                                          <p:attrName>style.visibility</p:attrName>
                                        </p:attrNameLst>
                                      </p:cBhvr>
                                      <p:to>
                                        <p:strVal val="visible"/>
                                      </p:to>
                                    </p:set>
                                    <p:animEffect transition="in" filter="box(in)">
                                      <p:cBhvr>
                                        <p:cTn id="37" dur="500"/>
                                        <p:tgtEl>
                                          <p:spTgt spid="534532">
                                            <p:txEl>
                                              <p:pRg st="6" end="6"/>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534532">
                                            <p:txEl>
                                              <p:pRg st="7" end="7"/>
                                            </p:txEl>
                                          </p:spTgt>
                                        </p:tgtEl>
                                        <p:attrNameLst>
                                          <p:attrName>style.visibility</p:attrName>
                                        </p:attrNameLst>
                                      </p:cBhvr>
                                      <p:to>
                                        <p:strVal val="visible"/>
                                      </p:to>
                                    </p:set>
                                    <p:animEffect transition="in" filter="box(in)">
                                      <p:cBhvr>
                                        <p:cTn id="40" dur="500"/>
                                        <p:tgtEl>
                                          <p:spTgt spid="534532">
                                            <p:txEl>
                                              <p:pRg st="7" end="7"/>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534532">
                                            <p:txEl>
                                              <p:pRg st="8" end="8"/>
                                            </p:txEl>
                                          </p:spTgt>
                                        </p:tgtEl>
                                        <p:attrNameLst>
                                          <p:attrName>style.visibility</p:attrName>
                                        </p:attrNameLst>
                                      </p:cBhvr>
                                      <p:to>
                                        <p:strVal val="visible"/>
                                      </p:to>
                                    </p:set>
                                    <p:animEffect transition="in" filter="box(in)">
                                      <p:cBhvr>
                                        <p:cTn id="43" dur="500"/>
                                        <p:tgtEl>
                                          <p:spTgt spid="534532">
                                            <p:txEl>
                                              <p:pRg st="8" end="8"/>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nodeType="clickEffect">
                                  <p:stCondLst>
                                    <p:cond delay="0"/>
                                  </p:stCondLst>
                                  <p:childTnLst>
                                    <p:set>
                                      <p:cBhvr>
                                        <p:cTn id="47" dur="1" fill="hold">
                                          <p:stCondLst>
                                            <p:cond delay="0"/>
                                          </p:stCondLst>
                                        </p:cTn>
                                        <p:tgtEl>
                                          <p:spTgt spid="534532">
                                            <p:txEl>
                                              <p:pRg st="9" end="9"/>
                                            </p:txEl>
                                          </p:spTgt>
                                        </p:tgtEl>
                                        <p:attrNameLst>
                                          <p:attrName>style.visibility</p:attrName>
                                        </p:attrNameLst>
                                      </p:cBhvr>
                                      <p:to>
                                        <p:strVal val="visible"/>
                                      </p:to>
                                    </p:set>
                                    <p:anim calcmode="lin" valueType="num">
                                      <p:cBhvr>
                                        <p:cTn id="48" dur="500" fill="hold"/>
                                        <p:tgtEl>
                                          <p:spTgt spid="534532">
                                            <p:txEl>
                                              <p:pRg st="9" end="9"/>
                                            </p:txEl>
                                          </p:spTgt>
                                        </p:tgtEl>
                                        <p:attrNameLst>
                                          <p:attrName>ppt_w</p:attrName>
                                        </p:attrNameLst>
                                      </p:cBhvr>
                                      <p:tavLst>
                                        <p:tav tm="0">
                                          <p:val>
                                            <p:fltVal val="0"/>
                                          </p:val>
                                        </p:tav>
                                        <p:tav tm="100000">
                                          <p:val>
                                            <p:strVal val="#ppt_w"/>
                                          </p:val>
                                        </p:tav>
                                      </p:tavLst>
                                    </p:anim>
                                    <p:anim calcmode="lin" valueType="num">
                                      <p:cBhvr>
                                        <p:cTn id="49" dur="500" fill="hold"/>
                                        <p:tgtEl>
                                          <p:spTgt spid="534532">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Date Placeholder 3"/>
          <p:cNvSpPr>
            <a:spLocks noGrp="1"/>
          </p:cNvSpPr>
          <p:nvPr>
            <p:ph type="dt"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endParaRPr lang="en-GB" altLang="en-US" sz="1400" dirty="0">
              <a:solidFill>
                <a:schemeClr val="tx1"/>
              </a:solidFill>
              <a:latin typeface="Arial" panose="020B0604020202020204" pitchFamily="34" charset="0"/>
            </a:endParaRPr>
          </a:p>
        </p:txBody>
      </p:sp>
      <p:sp>
        <p:nvSpPr>
          <p:cNvPr id="537602" name="Rectangle 2"/>
          <p:cNvSpPr>
            <a:spLocks noGrp="1" noChangeArrowheads="1"/>
          </p:cNvSpPr>
          <p:nvPr>
            <p:ph type="title"/>
          </p:nvPr>
        </p:nvSpPr>
        <p:spPr>
          <a:xfrm>
            <a:off x="0" y="12939"/>
            <a:ext cx="8229600" cy="549275"/>
          </a:xfrm>
        </p:spPr>
        <p:txBody>
          <a:bodyPr/>
          <a:lstStyle/>
          <a:p>
            <a:pPr eaLnBrk="1" hangingPunct="1">
              <a:defRPr/>
            </a:pPr>
            <a:r>
              <a:rPr lang="en-GB" sz="5400" b="1" dirty="0">
                <a:solidFill>
                  <a:schemeClr val="accent5">
                    <a:lumMod val="50000"/>
                  </a:schemeClr>
                </a:solidFill>
                <a:effectLst>
                  <a:outerShdw blurRad="38100" dist="38100" dir="2700000" algn="tl">
                    <a:srgbClr val="FFFFFF"/>
                  </a:outerShdw>
                </a:effectLst>
              </a:rPr>
              <a:t>Types of plagiarism</a:t>
            </a:r>
          </a:p>
        </p:txBody>
      </p:sp>
      <p:sp>
        <p:nvSpPr>
          <p:cNvPr id="537603" name="Rectangle 3"/>
          <p:cNvSpPr>
            <a:spLocks noGrp="1" noChangeArrowheads="1"/>
          </p:cNvSpPr>
          <p:nvPr>
            <p:ph type="body" idx="1"/>
          </p:nvPr>
        </p:nvSpPr>
        <p:spPr>
          <a:xfrm>
            <a:off x="60506" y="1439443"/>
            <a:ext cx="10107336" cy="4291013"/>
          </a:xfrm>
        </p:spPr>
        <p:txBody>
          <a:bodyPr/>
          <a:lstStyle/>
          <a:p>
            <a:pPr eaLnBrk="1" hangingPunct="1">
              <a:lnSpc>
                <a:spcPct val="80000"/>
              </a:lnSpc>
            </a:pPr>
            <a:r>
              <a:rPr lang="en-GB" altLang="en-US" sz="2800" b="1" dirty="0">
                <a:latin typeface="Rockwell" panose="02060603020205020403" pitchFamily="18" charset="0"/>
              </a:rPr>
              <a:t>Copying from others on same course</a:t>
            </a:r>
          </a:p>
          <a:p>
            <a:pPr eaLnBrk="1" hangingPunct="1">
              <a:lnSpc>
                <a:spcPct val="80000"/>
              </a:lnSpc>
            </a:pPr>
            <a:endParaRPr lang="en-GB" altLang="en-US" sz="2800" b="1" dirty="0">
              <a:latin typeface="Rockwell" panose="02060603020205020403" pitchFamily="18" charset="0"/>
            </a:endParaRPr>
          </a:p>
          <a:p>
            <a:pPr eaLnBrk="1" hangingPunct="1">
              <a:lnSpc>
                <a:spcPct val="80000"/>
              </a:lnSpc>
            </a:pPr>
            <a:r>
              <a:rPr lang="en-GB" altLang="en-US" sz="2800" b="1" dirty="0">
                <a:latin typeface="Rockwell" panose="02060603020205020403" pitchFamily="18" charset="0"/>
              </a:rPr>
              <a:t>Copying from an external source – book, web etc.</a:t>
            </a:r>
          </a:p>
          <a:p>
            <a:pPr eaLnBrk="1" hangingPunct="1">
              <a:lnSpc>
                <a:spcPct val="80000"/>
              </a:lnSpc>
            </a:pPr>
            <a:endParaRPr lang="en-GB" altLang="en-US" sz="2800" b="1" dirty="0">
              <a:latin typeface="Rockwell" panose="02060603020205020403" pitchFamily="18" charset="0"/>
            </a:endParaRPr>
          </a:p>
          <a:p>
            <a:pPr eaLnBrk="1" hangingPunct="1">
              <a:lnSpc>
                <a:spcPct val="80000"/>
              </a:lnSpc>
            </a:pPr>
            <a:r>
              <a:rPr lang="en-GB" altLang="en-US" sz="2800" b="1" dirty="0">
                <a:latin typeface="Rockwell" panose="02060603020205020403" pitchFamily="18" charset="0"/>
              </a:rPr>
              <a:t>Copying paragraph(s) and then changing words/word order – “</a:t>
            </a:r>
            <a:r>
              <a:rPr lang="en-GB" altLang="en-US" sz="2800" b="1" i="1" dirty="0">
                <a:latin typeface="Rockwell" panose="02060603020205020403" pitchFamily="18" charset="0"/>
              </a:rPr>
              <a:t>Patch working</a:t>
            </a:r>
            <a:r>
              <a:rPr lang="en-GB" altLang="en-US" sz="2800" b="1" dirty="0">
                <a:latin typeface="Rockwell" panose="02060603020205020403" pitchFamily="18" charset="0"/>
              </a:rPr>
              <a:t>”</a:t>
            </a:r>
          </a:p>
          <a:p>
            <a:pPr eaLnBrk="1" hangingPunct="1">
              <a:lnSpc>
                <a:spcPct val="80000"/>
              </a:lnSpc>
            </a:pPr>
            <a:endParaRPr lang="en-GB" altLang="en-US" sz="2800" b="1" dirty="0">
              <a:latin typeface="Rockwell" panose="02060603020205020403" pitchFamily="18" charset="0"/>
            </a:endParaRPr>
          </a:p>
          <a:p>
            <a:pPr eaLnBrk="1" hangingPunct="1">
              <a:lnSpc>
                <a:spcPct val="80000"/>
              </a:lnSpc>
            </a:pPr>
            <a:r>
              <a:rPr lang="en-GB" altLang="en-US" sz="2800" b="1" dirty="0">
                <a:latin typeface="Rockwell" panose="02060603020205020403" pitchFamily="18" charset="0"/>
              </a:rPr>
              <a:t>Copying/reusing your own work submitted elsewhere</a:t>
            </a:r>
          </a:p>
          <a:p>
            <a:pPr eaLnBrk="1" hangingPunct="1">
              <a:lnSpc>
                <a:spcPct val="80000"/>
              </a:lnSpc>
            </a:pPr>
            <a:endParaRPr lang="en-GB" altLang="en-US" sz="2800" b="1" dirty="0">
              <a:latin typeface="Rockwell" panose="02060603020205020403" pitchFamily="18" charset="0"/>
            </a:endParaRPr>
          </a:p>
          <a:p>
            <a:pPr eaLnBrk="1" hangingPunct="1">
              <a:lnSpc>
                <a:spcPct val="80000"/>
              </a:lnSpc>
            </a:pPr>
            <a:r>
              <a:rPr lang="en-GB" altLang="en-US" sz="2800" b="1" dirty="0">
                <a:latin typeface="Rockwell" panose="02060603020205020403" pitchFamily="18" charset="0"/>
              </a:rPr>
              <a:t>Buying essays from “essay mills” (Ghost writers)</a:t>
            </a:r>
          </a:p>
          <a:p>
            <a:pPr eaLnBrk="1" hangingPunct="1">
              <a:lnSpc>
                <a:spcPct val="80000"/>
              </a:lnSpc>
            </a:pPr>
            <a:endParaRPr lang="en-GB" altLang="en-US" sz="2800" b="1" dirty="0">
              <a:latin typeface="Rockwell" panose="02060603020205020403" pitchFamily="18" charset="0"/>
            </a:endParaRPr>
          </a:p>
        </p:txBody>
      </p:sp>
      <p:pic>
        <p:nvPicPr>
          <p:cNvPr id="537605" name="Picture 5" descr="plagiarism_n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7950" y="0"/>
            <a:ext cx="1957387" cy="1628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37607" name="Picture 7" descr="plagiar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0488" y="1852054"/>
            <a:ext cx="1941512" cy="18240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37609" name="Picture 9" descr="See full size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3542" y="3834152"/>
            <a:ext cx="1949449" cy="15349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10131635" y="5167504"/>
            <a:ext cx="2091389" cy="1690496"/>
          </a:xfrm>
          <a:prstGeom prst="rect">
            <a:avLst/>
          </a:prstGeom>
        </p:spPr>
      </p:pic>
    </p:spTree>
    <p:extLst>
      <p:ext uri="{BB962C8B-B14F-4D97-AF65-F5344CB8AC3E}">
        <p14:creationId xmlns:p14="http://schemas.microsoft.com/office/powerpoint/2010/main" val="103787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76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76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760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760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76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760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76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760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356"/>
            <a:ext cx="7939088" cy="1066800"/>
          </a:xfrm>
        </p:spPr>
        <p:txBody>
          <a:bodyPr/>
          <a:lstStyle/>
          <a:p>
            <a:pPr eaLnBrk="1" hangingPunct="1"/>
            <a:r>
              <a:rPr lang="en-GB" altLang="en-US" sz="4800" b="1" dirty="0">
                <a:solidFill>
                  <a:schemeClr val="accent5">
                    <a:lumMod val="50000"/>
                  </a:schemeClr>
                </a:solidFill>
                <a:latin typeface="Rockwell" panose="02060603020205020403" pitchFamily="18" charset="0"/>
              </a:rPr>
              <a:t>Pre-session assessment</a:t>
            </a:r>
          </a:p>
        </p:txBody>
      </p:sp>
      <p:sp>
        <p:nvSpPr>
          <p:cNvPr id="608259" name="Rectangle 3"/>
          <p:cNvSpPr>
            <a:spLocks noGrp="1" noChangeArrowheads="1"/>
          </p:cNvSpPr>
          <p:nvPr>
            <p:ph type="body" idx="1"/>
          </p:nvPr>
        </p:nvSpPr>
        <p:spPr>
          <a:xfrm>
            <a:off x="250958" y="1438275"/>
            <a:ext cx="11639891" cy="5062538"/>
          </a:xfrm>
        </p:spPr>
        <p:txBody>
          <a:bodyPr/>
          <a:lstStyle/>
          <a:p>
            <a:pPr marL="449263" indent="-449263">
              <a:buNone/>
              <a:defRPr/>
            </a:pPr>
            <a:r>
              <a:rPr lang="en-GB" sz="3600" b="1" dirty="0">
                <a:latin typeface="Rockwell" panose="02060603020205020403" pitchFamily="18" charset="0"/>
              </a:rPr>
              <a:t>5.You write part of an essay in your own words and then add in sentences and phrases from an undocumented source.</a:t>
            </a:r>
          </a:p>
          <a:p>
            <a:pPr marL="449263" indent="-449263">
              <a:lnSpc>
                <a:spcPct val="150000"/>
              </a:lnSpc>
              <a:buNone/>
              <a:defRPr/>
            </a:pPr>
            <a:endParaRPr lang="en-GB" sz="1050" b="1" dirty="0">
              <a:latin typeface="Rockwell" panose="02060603020205020403" pitchFamily="18" charset="0"/>
            </a:endParaRPr>
          </a:p>
          <a:p>
            <a:pPr marL="449263" indent="-449263">
              <a:lnSpc>
                <a:spcPct val="150000"/>
              </a:lnSpc>
              <a:buNone/>
              <a:defRPr/>
            </a:pPr>
            <a:r>
              <a:rPr lang="en-GB" sz="6000" b="1" dirty="0">
                <a:latin typeface="Rockwell" panose="02060603020205020403" pitchFamily="18" charset="0"/>
              </a:rPr>
              <a:t>	</a:t>
            </a:r>
            <a:r>
              <a:rPr lang="en-GB" sz="3600" b="1" dirty="0">
                <a:effectLst>
                  <a:outerShdw blurRad="38100" dist="38100" dir="2700000" algn="tl">
                    <a:srgbClr val="000000"/>
                  </a:outerShdw>
                </a:effectLst>
                <a:latin typeface="Rockwell" panose="02060603020205020403" pitchFamily="18" charset="0"/>
              </a:rPr>
              <a:t>Is it plagiarism?</a:t>
            </a:r>
          </a:p>
          <a:p>
            <a:pPr marL="449263" indent="-449263">
              <a:defRPr/>
            </a:pPr>
            <a:endParaRPr lang="en-GB" sz="4000" b="1" dirty="0">
              <a:effectLst>
                <a:outerShdw blurRad="38100" dist="38100" dir="2700000" algn="tl">
                  <a:srgbClr val="000000"/>
                </a:outerShdw>
              </a:effectLst>
              <a:latin typeface="Rockwell" panose="02060603020205020403" pitchFamily="18" charset="0"/>
            </a:endParaRPr>
          </a:p>
        </p:txBody>
      </p:sp>
      <p:sp>
        <p:nvSpPr>
          <p:cNvPr id="608260" name="Rectangle 4"/>
          <p:cNvSpPr>
            <a:spLocks noChangeArrowheads="1"/>
          </p:cNvSpPr>
          <p:nvPr/>
        </p:nvSpPr>
        <p:spPr bwMode="auto">
          <a:xfrm>
            <a:off x="270124" y="1302794"/>
            <a:ext cx="11821495" cy="4365875"/>
          </a:xfrm>
          <a:prstGeom prst="rect">
            <a:avLst/>
          </a:prstGeom>
          <a:noFill/>
          <a:ln>
            <a:noFill/>
          </a:ln>
          <a:effectLst/>
          <a:extLst/>
        </p:spPr>
        <p:txBody>
          <a:bodyPr wrap="square">
            <a:spAutoFit/>
          </a:bodyPr>
          <a:lstStyle/>
          <a:p>
            <a:pPr marL="363538" indent="-363538">
              <a:lnSpc>
                <a:spcPct val="150000"/>
              </a:lnSpc>
              <a:spcBef>
                <a:spcPct val="30000"/>
              </a:spcBef>
              <a:spcAft>
                <a:spcPct val="20000"/>
              </a:spcAft>
              <a:defRPr/>
            </a:pPr>
            <a:r>
              <a:rPr lang="en-GB" sz="3200" b="1" dirty="0">
                <a:latin typeface="Rockwell" panose="02060603020205020403" pitchFamily="18" charset="0"/>
              </a:rPr>
              <a:t>1.Going online and copying selected portions of others' works as long as you change a few words </a:t>
            </a:r>
            <a:r>
              <a:rPr lang="en-GB" sz="3200" b="1" u="sng" dirty="0">
                <a:effectLst>
                  <a:outerShdw blurRad="38100" dist="38100" dir="2700000" algn="tl">
                    <a:srgbClr val="000000"/>
                  </a:outerShdw>
                </a:effectLst>
                <a:latin typeface="Rockwell" panose="02060603020205020403" pitchFamily="18" charset="0"/>
              </a:rPr>
              <a:t>IS NOT</a:t>
            </a:r>
            <a:r>
              <a:rPr lang="en-GB" sz="3200" b="1" dirty="0">
                <a:latin typeface="Rockwell" panose="02060603020205020403" pitchFamily="18" charset="0"/>
              </a:rPr>
              <a:t> considered plagiarism and you </a:t>
            </a:r>
            <a:r>
              <a:rPr lang="en-GB" sz="3200" b="1" u="sng" dirty="0">
                <a:effectLst>
                  <a:outerShdw blurRad="38100" dist="38100" dir="2700000" algn="tl">
                    <a:srgbClr val="000000"/>
                  </a:outerShdw>
                </a:effectLst>
                <a:latin typeface="Rockwell" panose="02060603020205020403" pitchFamily="18" charset="0"/>
              </a:rPr>
              <a:t>DO NOT</a:t>
            </a:r>
            <a:r>
              <a:rPr lang="en-GB" sz="3200" b="1" dirty="0">
                <a:latin typeface="Rockwell" panose="02060603020205020403" pitchFamily="18" charset="0"/>
              </a:rPr>
              <a:t> have to reference it. </a:t>
            </a:r>
          </a:p>
          <a:p>
            <a:pPr marL="363538" indent="-363538">
              <a:lnSpc>
                <a:spcPct val="150000"/>
              </a:lnSpc>
              <a:spcBef>
                <a:spcPct val="30000"/>
              </a:spcBef>
              <a:spcAft>
                <a:spcPct val="20000"/>
              </a:spcAft>
              <a:defRPr/>
            </a:pPr>
            <a:endParaRPr lang="en-GB" sz="1050" b="1" dirty="0">
              <a:effectLst>
                <a:outerShdw blurRad="38100" dist="38100" dir="2700000" algn="tl">
                  <a:srgbClr val="000000"/>
                </a:outerShdw>
              </a:effectLst>
              <a:latin typeface="Rockwell" panose="02060603020205020403" pitchFamily="18" charset="0"/>
            </a:endParaRPr>
          </a:p>
          <a:p>
            <a:pPr marL="363538" indent="-363538">
              <a:lnSpc>
                <a:spcPct val="150000"/>
              </a:lnSpc>
              <a:spcBef>
                <a:spcPct val="30000"/>
              </a:spcBef>
              <a:spcAft>
                <a:spcPct val="20000"/>
              </a:spcAft>
              <a:defRPr/>
            </a:pPr>
            <a:r>
              <a:rPr lang="en-GB" sz="3600" b="1" dirty="0">
                <a:effectLst>
                  <a:outerShdw blurRad="38100" dist="38100" dir="2700000" algn="tl">
                    <a:srgbClr val="000000"/>
                  </a:outerShdw>
                </a:effectLst>
                <a:latin typeface="Rockwell" panose="02060603020205020403" pitchFamily="18" charset="0"/>
              </a:rPr>
              <a:t>	Is it true or false?</a:t>
            </a:r>
          </a:p>
        </p:txBody>
      </p:sp>
      <p:sp>
        <p:nvSpPr>
          <p:cNvPr id="608261" name="Rectangle 5"/>
          <p:cNvSpPr>
            <a:spLocks noChangeArrowheads="1"/>
          </p:cNvSpPr>
          <p:nvPr/>
        </p:nvSpPr>
        <p:spPr bwMode="auto">
          <a:xfrm>
            <a:off x="270124" y="1302794"/>
            <a:ext cx="11753964" cy="3270191"/>
          </a:xfrm>
          <a:prstGeom prst="rect">
            <a:avLst/>
          </a:prstGeom>
          <a:noFill/>
          <a:ln>
            <a:noFill/>
          </a:ln>
          <a:effectLst/>
          <a:extLst/>
        </p:spPr>
        <p:txBody>
          <a:bodyPr wrap="square">
            <a:spAutoFit/>
          </a:bodyPr>
          <a:lstStyle/>
          <a:p>
            <a:pPr marL="363538" indent="-363538">
              <a:lnSpc>
                <a:spcPct val="150000"/>
              </a:lnSpc>
              <a:defRPr/>
            </a:pPr>
            <a:r>
              <a:rPr lang="en-GB" sz="3200" b="1" dirty="0">
                <a:latin typeface="Rockwell" panose="02060603020205020403" pitchFamily="18" charset="0"/>
              </a:rPr>
              <a:t>2.Writing about commonly held beliefs or specific facts that are common knowledge without documentation/acknowledgement.  </a:t>
            </a:r>
          </a:p>
          <a:p>
            <a:pPr marL="363538" indent="-363538">
              <a:lnSpc>
                <a:spcPct val="150000"/>
              </a:lnSpc>
              <a:defRPr/>
            </a:pPr>
            <a:endParaRPr lang="en-GB" sz="1000" b="1" dirty="0">
              <a:latin typeface="Rockwell" panose="02060603020205020403" pitchFamily="18" charset="0"/>
            </a:endParaRPr>
          </a:p>
          <a:p>
            <a:pPr marL="363538" indent="-363538">
              <a:lnSpc>
                <a:spcPct val="150000"/>
              </a:lnSpc>
              <a:defRPr/>
            </a:pPr>
            <a:r>
              <a:rPr lang="en-GB" sz="3200" b="1" dirty="0">
                <a:latin typeface="Rockwell" panose="02060603020205020403" pitchFamily="18" charset="0"/>
              </a:rPr>
              <a:t>	</a:t>
            </a:r>
            <a:r>
              <a:rPr lang="en-GB" sz="3600" b="1" dirty="0">
                <a:effectLst>
                  <a:outerShdw blurRad="38100" dist="38100" dir="2700000" algn="tl">
                    <a:srgbClr val="000000"/>
                  </a:outerShdw>
                </a:effectLst>
                <a:latin typeface="Rockwell" panose="02060603020205020403" pitchFamily="18" charset="0"/>
              </a:rPr>
              <a:t>Is it plagiarism?</a:t>
            </a:r>
          </a:p>
        </p:txBody>
      </p:sp>
      <p:sp>
        <p:nvSpPr>
          <p:cNvPr id="608262" name="Rectangle 6"/>
          <p:cNvSpPr>
            <a:spLocks noChangeArrowheads="1"/>
          </p:cNvSpPr>
          <p:nvPr/>
        </p:nvSpPr>
        <p:spPr bwMode="auto">
          <a:xfrm>
            <a:off x="294760" y="1174572"/>
            <a:ext cx="11622553" cy="3778022"/>
          </a:xfrm>
          <a:prstGeom prst="rect">
            <a:avLst/>
          </a:prstGeom>
          <a:noFill/>
          <a:ln>
            <a:noFill/>
          </a:ln>
          <a:effectLst/>
          <a:extLst/>
        </p:spPr>
        <p:txBody>
          <a:bodyPr wrap="square">
            <a:spAutoFit/>
          </a:bodyPr>
          <a:lstStyle/>
          <a:p>
            <a:pPr marL="363538" indent="-363538">
              <a:lnSpc>
                <a:spcPct val="150000"/>
              </a:lnSpc>
              <a:defRPr/>
            </a:pPr>
            <a:r>
              <a:rPr lang="en-GB" sz="3200" b="1" dirty="0">
                <a:latin typeface="Rockwell" panose="02060603020205020403" pitchFamily="18" charset="0"/>
              </a:rPr>
              <a:t>3.Using photographs, video or audio from online or other sources without permission or acknowledgement is plagiarism. </a:t>
            </a:r>
          </a:p>
          <a:p>
            <a:pPr marL="363538" indent="-363538">
              <a:lnSpc>
                <a:spcPct val="150000"/>
              </a:lnSpc>
              <a:defRPr/>
            </a:pPr>
            <a:endParaRPr lang="en-GB" sz="3200" b="1" dirty="0">
              <a:latin typeface="Rockwell" panose="02060603020205020403" pitchFamily="18" charset="0"/>
            </a:endParaRPr>
          </a:p>
          <a:p>
            <a:pPr marL="363538" indent="-363538">
              <a:lnSpc>
                <a:spcPct val="150000"/>
              </a:lnSpc>
              <a:defRPr/>
            </a:pPr>
            <a:r>
              <a:rPr lang="en-GB" sz="3600" b="1" dirty="0">
                <a:effectLst>
                  <a:outerShdw blurRad="38100" dist="38100" dir="2700000" algn="tl">
                    <a:srgbClr val="000000"/>
                  </a:outerShdw>
                </a:effectLst>
                <a:latin typeface="Rockwell" panose="02060603020205020403" pitchFamily="18" charset="0"/>
              </a:rPr>
              <a:t>	Is it true or false?</a:t>
            </a:r>
          </a:p>
        </p:txBody>
      </p:sp>
      <p:sp>
        <p:nvSpPr>
          <p:cNvPr id="608263" name="Rectangle 7"/>
          <p:cNvSpPr>
            <a:spLocks noChangeArrowheads="1"/>
          </p:cNvSpPr>
          <p:nvPr/>
        </p:nvSpPr>
        <p:spPr bwMode="auto">
          <a:xfrm>
            <a:off x="224494" y="733583"/>
            <a:ext cx="11898151" cy="3908762"/>
          </a:xfrm>
          <a:prstGeom prst="rect">
            <a:avLst/>
          </a:prstGeom>
          <a:noFill/>
          <a:ln>
            <a:noFill/>
          </a:ln>
          <a:effectLst/>
          <a:extLst/>
        </p:spPr>
        <p:txBody>
          <a:bodyPr wrap="square">
            <a:spAutoFit/>
          </a:bodyPr>
          <a:lstStyle/>
          <a:p>
            <a:pPr marL="363538" indent="-363538">
              <a:defRPr/>
            </a:pPr>
            <a:endParaRPr lang="en-GB" sz="3600" dirty="0">
              <a:latin typeface="Rockwell" panose="02060603020205020403" pitchFamily="18" charset="0"/>
            </a:endParaRPr>
          </a:p>
          <a:p>
            <a:pPr marL="363538" indent="-363538">
              <a:lnSpc>
                <a:spcPct val="150000"/>
              </a:lnSpc>
              <a:defRPr/>
            </a:pPr>
            <a:r>
              <a:rPr lang="en-GB" sz="3200" b="1" dirty="0">
                <a:latin typeface="Rockwell" panose="02060603020205020403" pitchFamily="18" charset="0"/>
              </a:rPr>
              <a:t>4. If you use a few lines from another person, you should enclose the lines in quotes, use an in-text citation and cite the source in your Bibliography or reference section. </a:t>
            </a:r>
          </a:p>
          <a:p>
            <a:pPr marL="363538" indent="-363538">
              <a:defRPr/>
            </a:pPr>
            <a:endParaRPr lang="en-GB" sz="3200" b="1" dirty="0">
              <a:latin typeface="Rockwell" panose="02060603020205020403" pitchFamily="18" charset="0"/>
            </a:endParaRPr>
          </a:p>
          <a:p>
            <a:pPr marL="363538" indent="-363538">
              <a:defRPr/>
            </a:pPr>
            <a:r>
              <a:rPr lang="en-GB" sz="3200" b="1" dirty="0">
                <a:latin typeface="Rockwell" panose="02060603020205020403" pitchFamily="18" charset="0"/>
              </a:rPr>
              <a:t>	</a:t>
            </a:r>
            <a:r>
              <a:rPr lang="en-GB" sz="3600" b="1" dirty="0">
                <a:effectLst>
                  <a:outerShdw blurRad="38100" dist="38100" dir="2700000" algn="tl">
                    <a:srgbClr val="000000"/>
                  </a:outerShdw>
                </a:effectLst>
                <a:latin typeface="Rockwell" panose="02060603020205020403" pitchFamily="18" charset="0"/>
              </a:rPr>
              <a:t>Is it true or false?</a:t>
            </a:r>
          </a:p>
        </p:txBody>
      </p:sp>
    </p:spTree>
    <p:extLst>
      <p:ext uri="{BB962C8B-B14F-4D97-AF65-F5344CB8AC3E}">
        <p14:creationId xmlns:p14="http://schemas.microsoft.com/office/powerpoint/2010/main" val="2413456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08260"/>
                                        </p:tgtEl>
                                        <p:attrNameLst>
                                          <p:attrName>style.visibility</p:attrName>
                                        </p:attrNameLst>
                                      </p:cBhvr>
                                      <p:to>
                                        <p:strVal val="visible"/>
                                      </p:to>
                                    </p:set>
                                    <p:animEffect transition="in" filter="box(in)">
                                      <p:cBhvr>
                                        <p:cTn id="7" dur="500"/>
                                        <p:tgtEl>
                                          <p:spTgt spid="608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08260"/>
                                        </p:tgtEl>
                                      </p:cBhvr>
                                    </p:animEffect>
                                    <p:set>
                                      <p:cBhvr>
                                        <p:cTn id="12" dur="1" fill="hold">
                                          <p:stCondLst>
                                            <p:cond delay="499"/>
                                          </p:stCondLst>
                                        </p:cTn>
                                        <p:tgtEl>
                                          <p:spTgt spid="608260"/>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608261"/>
                                        </p:tgtEl>
                                        <p:attrNameLst>
                                          <p:attrName>style.visibility</p:attrName>
                                        </p:attrNameLst>
                                      </p:cBhvr>
                                      <p:to>
                                        <p:strVal val="visible"/>
                                      </p:to>
                                    </p:set>
                                    <p:animEffect transition="in" filter="box(in)">
                                      <p:cBhvr>
                                        <p:cTn id="15" dur="500"/>
                                        <p:tgtEl>
                                          <p:spTgt spid="6082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608261"/>
                                        </p:tgtEl>
                                      </p:cBhvr>
                                    </p:animEffect>
                                    <p:set>
                                      <p:cBhvr>
                                        <p:cTn id="20" dur="1" fill="hold">
                                          <p:stCondLst>
                                            <p:cond delay="499"/>
                                          </p:stCondLst>
                                        </p:cTn>
                                        <p:tgtEl>
                                          <p:spTgt spid="608261"/>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608262"/>
                                        </p:tgtEl>
                                        <p:attrNameLst>
                                          <p:attrName>style.visibility</p:attrName>
                                        </p:attrNameLst>
                                      </p:cBhvr>
                                      <p:to>
                                        <p:strVal val="visible"/>
                                      </p:to>
                                    </p:set>
                                    <p:animEffect transition="in" filter="box(in)">
                                      <p:cBhvr>
                                        <p:cTn id="23" dur="500"/>
                                        <p:tgtEl>
                                          <p:spTgt spid="60826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xit" presetSubtype="16" fill="hold" grpId="1" nodeType="clickEffect">
                                  <p:stCondLst>
                                    <p:cond delay="0"/>
                                  </p:stCondLst>
                                  <p:childTnLst>
                                    <p:animEffect transition="out" filter="box(in)">
                                      <p:cBhvr>
                                        <p:cTn id="27" dur="500"/>
                                        <p:tgtEl>
                                          <p:spTgt spid="608262"/>
                                        </p:tgtEl>
                                      </p:cBhvr>
                                    </p:animEffect>
                                    <p:set>
                                      <p:cBhvr>
                                        <p:cTn id="28" dur="1" fill="hold">
                                          <p:stCondLst>
                                            <p:cond delay="499"/>
                                          </p:stCondLst>
                                        </p:cTn>
                                        <p:tgtEl>
                                          <p:spTgt spid="608262"/>
                                        </p:tgtEl>
                                        <p:attrNameLst>
                                          <p:attrName>style.visibility</p:attrName>
                                        </p:attrNameLst>
                                      </p:cBhvr>
                                      <p:to>
                                        <p:strVal val="hidden"/>
                                      </p:to>
                                    </p:set>
                                  </p:childTnLst>
                                </p:cTn>
                              </p:par>
                              <p:par>
                                <p:cTn id="29" presetID="4" presetClass="entr" presetSubtype="16" fill="hold" grpId="0" nodeType="withEffect">
                                  <p:stCondLst>
                                    <p:cond delay="0"/>
                                  </p:stCondLst>
                                  <p:childTnLst>
                                    <p:set>
                                      <p:cBhvr>
                                        <p:cTn id="30" dur="1" fill="hold">
                                          <p:stCondLst>
                                            <p:cond delay="0"/>
                                          </p:stCondLst>
                                        </p:cTn>
                                        <p:tgtEl>
                                          <p:spTgt spid="608263"/>
                                        </p:tgtEl>
                                        <p:attrNameLst>
                                          <p:attrName>style.visibility</p:attrName>
                                        </p:attrNameLst>
                                      </p:cBhvr>
                                      <p:to>
                                        <p:strVal val="visible"/>
                                      </p:to>
                                    </p:set>
                                    <p:animEffect transition="in" filter="box(in)">
                                      <p:cBhvr>
                                        <p:cTn id="31" dur="500"/>
                                        <p:tgtEl>
                                          <p:spTgt spid="60826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xit" presetSubtype="16" fill="hold" grpId="1" nodeType="clickEffect">
                                  <p:stCondLst>
                                    <p:cond delay="0"/>
                                  </p:stCondLst>
                                  <p:childTnLst>
                                    <p:animEffect transition="out" filter="box(in)">
                                      <p:cBhvr>
                                        <p:cTn id="35" dur="500"/>
                                        <p:tgtEl>
                                          <p:spTgt spid="608263"/>
                                        </p:tgtEl>
                                      </p:cBhvr>
                                    </p:animEffect>
                                    <p:set>
                                      <p:cBhvr>
                                        <p:cTn id="36" dur="1" fill="hold">
                                          <p:stCondLst>
                                            <p:cond delay="499"/>
                                          </p:stCondLst>
                                        </p:cTn>
                                        <p:tgtEl>
                                          <p:spTgt spid="608263"/>
                                        </p:tgtEl>
                                        <p:attrNameLst>
                                          <p:attrName>style.visibility</p:attrName>
                                        </p:attrNameLst>
                                      </p:cBhvr>
                                      <p:to>
                                        <p:strVal val="hidden"/>
                                      </p:to>
                                    </p:set>
                                  </p:childTnLst>
                                </p:cTn>
                              </p:par>
                              <p:par>
                                <p:cTn id="37" presetID="4" presetClass="entr" presetSubtype="16" fill="hold" grpId="0" nodeType="withEffect">
                                  <p:stCondLst>
                                    <p:cond delay="0"/>
                                  </p:stCondLst>
                                  <p:childTnLst>
                                    <p:set>
                                      <p:cBhvr>
                                        <p:cTn id="38" dur="1" fill="hold">
                                          <p:stCondLst>
                                            <p:cond delay="0"/>
                                          </p:stCondLst>
                                        </p:cTn>
                                        <p:tgtEl>
                                          <p:spTgt spid="608259">
                                            <p:txEl>
                                              <p:pRg st="0" end="0"/>
                                            </p:txEl>
                                          </p:spTgt>
                                        </p:tgtEl>
                                        <p:attrNameLst>
                                          <p:attrName>style.visibility</p:attrName>
                                        </p:attrNameLst>
                                      </p:cBhvr>
                                      <p:to>
                                        <p:strVal val="visible"/>
                                      </p:to>
                                    </p:set>
                                    <p:animEffect transition="in" filter="box(in)">
                                      <p:cBhvr>
                                        <p:cTn id="39" dur="500"/>
                                        <p:tgtEl>
                                          <p:spTgt spid="608259">
                                            <p:txEl>
                                              <p:pRg st="0" end="0"/>
                                            </p:txEl>
                                          </p:spTgt>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608259">
                                            <p:txEl>
                                              <p:pRg st="2" end="2"/>
                                            </p:txEl>
                                          </p:spTgt>
                                        </p:tgtEl>
                                        <p:attrNameLst>
                                          <p:attrName>style.visibility</p:attrName>
                                        </p:attrNameLst>
                                      </p:cBhvr>
                                      <p:to>
                                        <p:strVal val="visible"/>
                                      </p:to>
                                    </p:set>
                                    <p:animEffect transition="in" filter="box(in)">
                                      <p:cBhvr>
                                        <p:cTn id="42" dur="500"/>
                                        <p:tgtEl>
                                          <p:spTgt spid="608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9" grpId="0" build="p"/>
      <p:bldP spid="608260" grpId="0"/>
      <p:bldP spid="608260" grpId="1"/>
      <p:bldP spid="608261" grpId="0"/>
      <p:bldP spid="608261" grpId="1"/>
      <p:bldP spid="608262" grpId="0"/>
      <p:bldP spid="608262" grpId="1"/>
      <p:bldP spid="608263" grpId="0"/>
      <p:bldP spid="60826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1451</Words>
  <Application>Microsoft Office PowerPoint</Application>
  <PresentationFormat>Widescreen</PresentationFormat>
  <Paragraphs>194</Paragraphs>
  <Slides>25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ＭＳ Ｐゴシック</vt:lpstr>
      <vt:lpstr>Arial</vt:lpstr>
      <vt:lpstr>Calibri</vt:lpstr>
      <vt:lpstr>Rockwell</vt:lpstr>
      <vt:lpstr>Symbol</vt:lpstr>
      <vt:lpstr>Times New Roman</vt:lpstr>
      <vt:lpstr>Verdana</vt:lpstr>
      <vt:lpstr>Wingdings</vt:lpstr>
      <vt:lpstr>Office Theme</vt:lpstr>
      <vt:lpstr>PowerPoint Presentation</vt:lpstr>
      <vt:lpstr>What is Integrity?</vt:lpstr>
      <vt:lpstr>How many of you wash your hands, after your each toilet visit?</vt:lpstr>
      <vt:lpstr>PowerPoint Presentation</vt:lpstr>
      <vt:lpstr>Academic Writing</vt:lpstr>
      <vt:lpstr>PowerPoint Presentation</vt:lpstr>
      <vt:lpstr>What is plagiarism?</vt:lpstr>
      <vt:lpstr>Types of plagiarism</vt:lpstr>
      <vt:lpstr>Pre-session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APA: the BPS Style Guide</vt:lpstr>
      <vt:lpstr>PowerPoint Presentation</vt:lpstr>
      <vt:lpstr>Turnitin Text matching software!</vt:lpstr>
      <vt:lpstr>PowerPoint Presentation</vt:lpstr>
      <vt:lpstr>Directed study and tutorial exercise </vt:lpstr>
      <vt:lpstr>Useful web sites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Sivasubramaniam, Shiva</cp:lastModifiedBy>
  <cp:revision>102</cp:revision>
  <dcterms:created xsi:type="dcterms:W3CDTF">2014-09-22T08:10:54Z</dcterms:created>
  <dcterms:modified xsi:type="dcterms:W3CDTF">2018-10-15T11:36:29Z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47d098f-2640-4837-b575-e0be04df0525_Enabled">
    <vt:lpwstr>True</vt:lpwstr>
  </property>
  <property fmtid="{D5CDD505-2E9C-101B-9397-08002B2CF9AE}" pid="3" name="MSIP_Label_b47d098f-2640-4837-b575-e0be04df0525_SiteId">
    <vt:lpwstr>98f1bb3a-5efa-4782-88ba-bd897db60e62</vt:lpwstr>
  </property>
  <property fmtid="{D5CDD505-2E9C-101B-9397-08002B2CF9AE}" pid="4" name="MSIP_Label_b47d098f-2640-4837-b575-e0be04df0525_Owner">
    <vt:lpwstr>784208@derby.ac.uk</vt:lpwstr>
  </property>
  <property fmtid="{D5CDD505-2E9C-101B-9397-08002B2CF9AE}" pid="5" name="MSIP_Label_b47d098f-2640-4837-b575-e0be04df0525_SetDate">
    <vt:lpwstr>2018-10-03T14:53:59.8904838Z</vt:lpwstr>
  </property>
  <property fmtid="{D5CDD505-2E9C-101B-9397-08002B2CF9AE}" pid="6" name="MSIP_Label_b47d098f-2640-4837-b575-e0be04df0525_Name">
    <vt:lpwstr>Internal</vt:lpwstr>
  </property>
  <property fmtid="{D5CDD505-2E9C-101B-9397-08002B2CF9AE}" pid="7" name="MSIP_Label_b47d098f-2640-4837-b575-e0be04df0525_Application">
    <vt:lpwstr>Microsoft Azure Information Protection</vt:lpwstr>
  </property>
  <property fmtid="{D5CDD505-2E9C-101B-9397-08002B2CF9AE}" pid="8" name="MSIP_Label_b47d098f-2640-4837-b575-e0be04df0525_Extended_MSFT_Method">
    <vt:lpwstr>Automatic</vt:lpwstr>
  </property>
  <property fmtid="{D5CDD505-2E9C-101B-9397-08002B2CF9AE}" pid="9" name="MSIP_Label_501a0944-9d81-4c75-b857-2ec7863455b7_Enabled">
    <vt:lpwstr>True</vt:lpwstr>
  </property>
  <property fmtid="{D5CDD505-2E9C-101B-9397-08002B2CF9AE}" pid="10" name="MSIP_Label_501a0944-9d81-4c75-b857-2ec7863455b7_SiteId">
    <vt:lpwstr>98f1bb3a-5efa-4782-88ba-bd897db60e62</vt:lpwstr>
  </property>
  <property fmtid="{D5CDD505-2E9C-101B-9397-08002B2CF9AE}" pid="11" name="MSIP_Label_501a0944-9d81-4c75-b857-2ec7863455b7_Owner">
    <vt:lpwstr>784208@derby.ac.uk</vt:lpwstr>
  </property>
  <property fmtid="{D5CDD505-2E9C-101B-9397-08002B2CF9AE}" pid="12" name="MSIP_Label_501a0944-9d81-4c75-b857-2ec7863455b7_SetDate">
    <vt:lpwstr>2018-10-03T14:53:59.8904838Z</vt:lpwstr>
  </property>
  <property fmtid="{D5CDD505-2E9C-101B-9397-08002B2CF9AE}" pid="13" name="MSIP_Label_501a0944-9d81-4c75-b857-2ec7863455b7_Name">
    <vt:lpwstr>Internal with visible marking</vt:lpwstr>
  </property>
  <property fmtid="{D5CDD505-2E9C-101B-9397-08002B2CF9AE}" pid="14" name="MSIP_Label_501a0944-9d81-4c75-b857-2ec7863455b7_Application">
    <vt:lpwstr>Microsoft Azure Information Protection</vt:lpwstr>
  </property>
  <property fmtid="{D5CDD505-2E9C-101B-9397-08002B2CF9AE}" pid="15" name="MSIP_Label_501a0944-9d81-4c75-b857-2ec7863455b7_Parent">
    <vt:lpwstr>b47d098f-2640-4837-b575-e0be04df0525</vt:lpwstr>
  </property>
  <property fmtid="{D5CDD505-2E9C-101B-9397-08002B2CF9AE}" pid="16" name="MSIP_Label_501a0944-9d81-4c75-b857-2ec7863455b7_Extended_MSFT_Method">
    <vt:lpwstr>Automatic</vt:lpwstr>
  </property>
  <property fmtid="{D5CDD505-2E9C-101B-9397-08002B2CF9AE}" pid="17" name="Sensitivity">
    <vt:lpwstr>Internal Internal with visible marking</vt:lpwstr>
  </property>
</Properties>
</file>