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4"/>
  </p:notesMasterIdLst>
  <p:handoutMasterIdLst>
    <p:handoutMasterId r:id="rId25"/>
  </p:handoutMasterIdLst>
  <p:sldIdLst>
    <p:sldId id="309" r:id="rId2"/>
    <p:sldId id="343" r:id="rId3"/>
    <p:sldId id="290" r:id="rId4"/>
    <p:sldId id="340" r:id="rId5"/>
    <p:sldId id="317" r:id="rId6"/>
    <p:sldId id="319" r:id="rId7"/>
    <p:sldId id="320" r:id="rId8"/>
    <p:sldId id="321" r:id="rId9"/>
    <p:sldId id="322" r:id="rId10"/>
    <p:sldId id="323" r:id="rId11"/>
    <p:sldId id="304" r:id="rId12"/>
    <p:sldId id="324" r:id="rId13"/>
    <p:sldId id="325" r:id="rId14"/>
    <p:sldId id="305" r:id="rId15"/>
    <p:sldId id="306" r:id="rId16"/>
    <p:sldId id="307" r:id="rId17"/>
    <p:sldId id="308" r:id="rId18"/>
    <p:sldId id="348" r:id="rId19"/>
    <p:sldId id="345" r:id="rId20"/>
    <p:sldId id="344" r:id="rId21"/>
    <p:sldId id="347" r:id="rId22"/>
    <p:sldId id="346" r:id="rId23"/>
  </p:sldIdLst>
  <p:sldSz cx="9144000" cy="5143500" type="screen16x9"/>
  <p:notesSz cx="9309100" cy="6954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EFAF8DB-A969-4135-B19A-87D8D207BB21}">
          <p14:sldIdLst>
            <p14:sldId id="309"/>
            <p14:sldId id="343"/>
            <p14:sldId id="290"/>
            <p14:sldId id="340"/>
            <p14:sldId id="317"/>
            <p14:sldId id="319"/>
            <p14:sldId id="320"/>
            <p14:sldId id="321"/>
            <p14:sldId id="322"/>
            <p14:sldId id="323"/>
            <p14:sldId id="304"/>
            <p14:sldId id="324"/>
            <p14:sldId id="325"/>
            <p14:sldId id="305"/>
            <p14:sldId id="306"/>
            <p14:sldId id="307"/>
            <p14:sldId id="308"/>
            <p14:sldId id="348"/>
            <p14:sldId id="345"/>
            <p14:sldId id="344"/>
            <p14:sldId id="347"/>
            <p14:sldId id="3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40">
          <p15:clr>
            <a:srgbClr val="A4A3A4"/>
          </p15:clr>
        </p15:guide>
        <p15:guide id="4" orient="horz" pos="1620">
          <p15:clr>
            <a:srgbClr val="A4A3A4"/>
          </p15:clr>
        </p15:guide>
        <p15:guide id="5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7" autoAdjust="0"/>
    <p:restoredTop sz="85409" autoAdjust="0"/>
  </p:normalViewPr>
  <p:slideViewPr>
    <p:cSldViewPr snapToGrid="0">
      <p:cViewPr varScale="1">
        <p:scale>
          <a:sx n="73" d="100"/>
          <a:sy n="73" d="100"/>
        </p:scale>
        <p:origin x="1206" y="66"/>
      </p:cViewPr>
      <p:guideLst>
        <p:guide orient="horz" pos="2160"/>
        <p:guide pos="2880"/>
        <p:guide pos="3840"/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4895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4895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C06F06D3-B16E-45A9-B0A2-99ABD191443C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05889"/>
            <a:ext cx="4033943" cy="348949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05889"/>
            <a:ext cx="4033943" cy="348949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B775F890-C20F-431E-8648-8C5535A3E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304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4895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273003" y="0"/>
            <a:ext cx="4033943" cy="34895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A675130F-6DD1-4461-9104-A51571DA2431}" type="datetimeFigureOut">
              <a:rPr lang="cs-CZ" smtClean="0"/>
              <a:t>27.06.2019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568575" y="869950"/>
            <a:ext cx="4171950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30910" y="3347015"/>
            <a:ext cx="7447280" cy="273846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605889"/>
            <a:ext cx="4033943" cy="348949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273003" y="6605889"/>
            <a:ext cx="4033943" cy="348949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31CBB758-5CCA-4FC4-A17D-E88687967B5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25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83633410@N07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aster_egg_(media)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83633410@N07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83633410@N07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83633410@N07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83633410@N07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83633410@N07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568575" y="869950"/>
            <a:ext cx="4171950" cy="2346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https://www.flickr.com/photos/83633410@N07/7658197122/</a:t>
            </a:r>
            <a:br>
              <a:rPr lang="en-US" dirty="0"/>
            </a:br>
            <a:r>
              <a:rPr lang="en-US" b="1" dirty="0">
                <a:hlinkClick r:id="rId3" tooltip="Go to CollegeDegrees360's photostream"/>
              </a:rPr>
              <a:t>CollegeDegrees360</a:t>
            </a:r>
            <a:endParaRPr lang="en-US" dirty="0"/>
          </a:p>
          <a:p>
            <a:r>
              <a:rPr lang="en-US" b="1" dirty="0"/>
              <a:t>College Girls in the Park</a:t>
            </a:r>
          </a:p>
          <a:p>
            <a:r>
              <a:rPr lang="en-US" dirty="0"/>
              <a:t>Two young college girls studying together in the park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9982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245" indent="-174245" defTabSz="929305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"Lieldienu ola" datora programmatūrā un vidē nozīmē “apzināts iekšējs joks, slēpts vēstījums vai attēls, vai darba slepena iezīme”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cs-CZ" dirty="0" err="1">
                <a:hlinkClick r:id="rId3"/>
              </a:rPr>
              <a:t>Wikipedia</a:t>
            </a:r>
            <a:r>
              <a:rPr lang="cs-CZ" dirty="0"/>
              <a:t> - https://en.wikipedia.org/wiki/</a:t>
            </a:r>
            <a:r>
              <a:rPr lang="cs-CZ" dirty="0" err="1"/>
              <a:t>Easter_egg</a:t>
            </a:r>
            <a:r>
              <a:rPr lang="cs-CZ" dirty="0"/>
              <a:t>_(media))</a:t>
            </a:r>
          </a:p>
          <a:p>
            <a:pPr marL="638897" lvl="1" indent="-174245" defTabSz="929305">
              <a:buFont typeface="Arial" panose="020B0604020202020204" pitchFamily="34" charset="0"/>
              <a:buChar char="•"/>
              <a:defRPr/>
            </a:pPr>
            <a:r>
              <a:rPr lang="lv-LV" dirty="0"/>
              <a:t>Šeit tiek izmantota tāda pati nozīme – </a:t>
            </a:r>
            <a:r>
              <a:rPr lang="lv-LV" dirty="0" err="1"/>
              <a:t>pasūtījumrakstītājs</a:t>
            </a:r>
            <a:r>
              <a:rPr lang="lv-LV" dirty="0"/>
              <a:t> atstāja slepenu ziņojumu maģistra darbā, norādot, ka to ir uzrakstījis neminēts autors (piemēram, izmantojot baltu teksta krāsu), un </a:t>
            </a:r>
            <a:r>
              <a:rPr lang="lv-LV" dirty="0" smtClean="0"/>
              <a:t>Ieva </a:t>
            </a:r>
            <a:r>
              <a:rPr lang="lv-LV" dirty="0"/>
              <a:t>to neatrada pirms maģistra darba iesniegšanas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734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568575" y="869950"/>
            <a:ext cx="4171950" cy="2346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https://www.flickr.com/photos/83633410@N07/7658298768/</a:t>
            </a:r>
          </a:p>
          <a:p>
            <a:r>
              <a:rPr lang="en-US" b="1" u="sng" dirty="0">
                <a:hlinkClick r:id="rId3" tooltip="Go to CollegeDegrees360's photostream"/>
              </a:rPr>
              <a:t>CollegeDegrees360</a:t>
            </a:r>
            <a:endParaRPr lang="en-US" dirty="0"/>
          </a:p>
          <a:p>
            <a:r>
              <a:rPr lang="en-US" b="1" dirty="0"/>
              <a:t>Confused</a:t>
            </a:r>
          </a:p>
          <a:p>
            <a:r>
              <a:rPr lang="en-US" dirty="0"/>
              <a:t>A college student is confused by her class notes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299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568575" y="869950"/>
            <a:ext cx="4171950" cy="2346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https://www.flickr.com/photos/83633410@N07/7658034524/</a:t>
            </a:r>
          </a:p>
          <a:p>
            <a:r>
              <a:rPr lang="en-US" b="1" u="sng" dirty="0">
                <a:hlinkClick r:id="rId3" tooltip="Go to CollegeDegrees360's photostream"/>
              </a:rPr>
              <a:t>CollegeDegrees360</a:t>
            </a:r>
            <a:endParaRPr lang="en-US" dirty="0"/>
          </a:p>
          <a:p>
            <a:r>
              <a:rPr lang="en-US" b="1" dirty="0"/>
              <a:t>Schoolgirl with books on head</a:t>
            </a:r>
          </a:p>
          <a:p>
            <a:r>
              <a:rPr lang="en-US" dirty="0"/>
              <a:t>A college girl tries to balance her class books on her head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798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568575" y="869950"/>
            <a:ext cx="4171950" cy="2346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https://www.flickr.com/photos/83633410@N07/7658092652/</a:t>
            </a:r>
          </a:p>
          <a:p>
            <a:r>
              <a:rPr lang="en-US" b="1" u="sng" dirty="0">
                <a:hlinkClick r:id="rId3" tooltip="Go to CollegeDegrees360's photostream"/>
              </a:rPr>
              <a:t>CollegeDegrees360</a:t>
            </a:r>
            <a:r>
              <a:rPr lang="en-US" dirty="0"/>
              <a:t>Follow</a:t>
            </a:r>
          </a:p>
          <a:p>
            <a:r>
              <a:rPr lang="en-US" b="1" dirty="0"/>
              <a:t>College Student in Park</a:t>
            </a:r>
          </a:p>
          <a:p>
            <a:r>
              <a:rPr lang="en-US" dirty="0"/>
              <a:t>A female College Student in the park on a summers day</a:t>
            </a:r>
          </a:p>
          <a:p>
            <a:r>
              <a:rPr lang="en-US" dirty="0"/>
              <a:t>-----------------</a:t>
            </a:r>
          </a:p>
          <a:p>
            <a:r>
              <a:rPr lang="en-US" dirty="0"/>
              <a:t>https://www.flickr.com/photos/83633410@N07/7658044778/</a:t>
            </a:r>
          </a:p>
          <a:p>
            <a:r>
              <a:rPr lang="en-US" b="1" u="sng" dirty="0">
                <a:hlinkClick r:id="rId3" tooltip="Go to CollegeDegrees360's photostream"/>
              </a:rPr>
              <a:t>CollegeDegrees360</a:t>
            </a:r>
            <a:endParaRPr lang="en-US" dirty="0"/>
          </a:p>
          <a:p>
            <a:r>
              <a:rPr lang="en-US" b="1" dirty="0"/>
              <a:t>Stressed Student</a:t>
            </a:r>
          </a:p>
          <a:p>
            <a:r>
              <a:rPr lang="en-US" dirty="0"/>
              <a:t>A young student who is looking stressed at all the coursework that she has for university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595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568575" y="869950"/>
            <a:ext cx="4171950" cy="2346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https://www.flickr.com/photos/83633410@N07/7658181994/</a:t>
            </a:r>
          </a:p>
          <a:p>
            <a:r>
              <a:rPr lang="en-US" b="1" u="sng" dirty="0">
                <a:hlinkClick r:id="rId3" tooltip="Go to CollegeDegrees360's photostream"/>
              </a:rPr>
              <a:t>CollegeDegrees360</a:t>
            </a:r>
            <a:r>
              <a:rPr lang="en-US" dirty="0"/>
              <a:t>Follow</a:t>
            </a:r>
          </a:p>
          <a:p>
            <a:r>
              <a:rPr lang="en-US" b="1" dirty="0"/>
              <a:t>Working Outside</a:t>
            </a:r>
          </a:p>
          <a:p>
            <a:r>
              <a:rPr lang="en-US" dirty="0"/>
              <a:t>A college girl studying outside on the grass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175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568575" y="869950"/>
            <a:ext cx="4171950" cy="2346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smtClean="0"/>
              <a:t>academized.com/writing-services/buy-thesis-online</a:t>
            </a:r>
            <a:endParaRPr lang="cs-CZ" dirty="0" smtClean="0"/>
          </a:p>
          <a:p>
            <a:r>
              <a:rPr lang="lv-LV" dirty="0" smtClean="0"/>
              <a:t>Ekrānuzņēmuma datums</a:t>
            </a:r>
            <a:r>
              <a:rPr lang="cs-CZ" dirty="0" smtClean="0"/>
              <a:t>: 05/07/2018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8188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568575" y="869950"/>
            <a:ext cx="4171950" cy="2346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https://www.flickr.com/photos/83633410@N07/7658149332/</a:t>
            </a:r>
          </a:p>
          <a:p>
            <a:r>
              <a:rPr lang="en-US" b="1" u="sng" dirty="0">
                <a:hlinkClick r:id="rId3" tooltip="Go to CollegeDegrees360's photostream"/>
              </a:rPr>
              <a:t>CollegeDegrees360</a:t>
            </a:r>
            <a:endParaRPr lang="en-US" dirty="0"/>
          </a:p>
          <a:p>
            <a:r>
              <a:rPr lang="en-US" b="1" dirty="0"/>
              <a:t>Girl on Laptop in Park</a:t>
            </a:r>
          </a:p>
          <a:p>
            <a:r>
              <a:rPr lang="en-US" dirty="0"/>
              <a:t>A college girl on her laptop in the park giving the thumbs up sign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2221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568575" y="869950"/>
            <a:ext cx="4171950" cy="2346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baseline="0" dirty="0" smtClean="0"/>
              <a:t>Attēla autore: </a:t>
            </a:r>
            <a:r>
              <a:rPr lang="en-US" baseline="0" dirty="0" err="1" smtClean="0"/>
              <a:t>Teddi</a:t>
            </a:r>
            <a:r>
              <a:rPr lang="en-US" baseline="0" dirty="0" smtClean="0"/>
              <a:t> </a:t>
            </a:r>
            <a:r>
              <a:rPr lang="en-US" baseline="0" dirty="0"/>
              <a:t>Fishman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375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Didaktiskā piezīme</a:t>
            </a:r>
            <a:r>
              <a:rPr lang="en-US" baseline="0" dirty="0" smtClean="0"/>
              <a:t>: </a:t>
            </a:r>
            <a:r>
              <a:rPr lang="lv-LV" baseline="0" dirty="0" smtClean="0"/>
              <a:t>Protams, nav nekādu vainu mīkstinošu apstākļu </a:t>
            </a:r>
            <a:r>
              <a:rPr lang="lv-LV" baseline="0" dirty="0" smtClean="0"/>
              <a:t>Ievas </a:t>
            </a:r>
            <a:r>
              <a:rPr lang="lv-LV" baseline="0" dirty="0" smtClean="0"/>
              <a:t>rīcībai </a:t>
            </a:r>
            <a:r>
              <a:rPr lang="en-US" baseline="0" dirty="0" smtClean="0"/>
              <a:t>(</a:t>
            </a:r>
            <a:r>
              <a:rPr lang="lv-LV" baseline="0" dirty="0" smtClean="0"/>
              <a:t>t.i.</a:t>
            </a:r>
            <a:r>
              <a:rPr lang="en-US" baseline="0" dirty="0" smtClean="0"/>
              <a:t> </a:t>
            </a:r>
            <a:r>
              <a:rPr lang="lv-LV" baseline="0" dirty="0" smtClean="0"/>
              <a:t>noslēguma darba pirkšanai</a:t>
            </a:r>
            <a:r>
              <a:rPr lang="en-US" baseline="0" dirty="0" smtClean="0"/>
              <a:t>) </a:t>
            </a:r>
            <a:r>
              <a:rPr lang="en-US" baseline="0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BB758-5CCA-4FC4-A17D-E88687967B5F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541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600439"/>
            <a:ext cx="6858000" cy="17907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460195"/>
            <a:ext cx="6858000" cy="124182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74747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27.06.2019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66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27.06.2019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18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27.06.2019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986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27.06.2019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822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3568" y="1275607"/>
            <a:ext cx="7772400" cy="918102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Název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2517744"/>
            <a:ext cx="6400800" cy="43204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Datum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403649" y="3057525"/>
            <a:ext cx="6408712" cy="37832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Hodina</a:t>
            </a:r>
            <a:endParaRPr lang="en-US" dirty="0"/>
          </a:p>
        </p:txBody>
      </p:sp>
      <p:sp>
        <p:nvSpPr>
          <p:cNvPr id="14" name="Zástupný symbol pro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475658" y="3975906"/>
            <a:ext cx="6408712" cy="37832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Ing. Dita Dlabolová</a:t>
            </a:r>
            <a:endParaRPr lang="en-US" dirty="0"/>
          </a:p>
        </p:txBody>
      </p:sp>
      <p:sp>
        <p:nvSpPr>
          <p:cNvPr id="15" name="Zástupný symbol pro tex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403649" y="195486"/>
            <a:ext cx="6408712" cy="37832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Předmět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2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27.06.2019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189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3846"/>
            <a:ext cx="7886700" cy="4358878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84AC-797A-45F2-B2C8-8D7DEEADE390}" type="datetimeFigureOut">
              <a:rPr lang="cs-CZ" smtClean="0"/>
              <a:t>27.06.2019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148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27.06.2019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59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27.06.2019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29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2" y="273846"/>
            <a:ext cx="7886700" cy="99417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1" cy="276344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27.06.2019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38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27.06.2019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33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27.06.2019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9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3EBCF-D751-4FE2-A91F-6D92418E3950}" type="datetimeFigureOut">
              <a:rPr lang="cs-CZ" smtClean="0"/>
              <a:t>27.06.2019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25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7121" y="86723"/>
            <a:ext cx="1442720" cy="123015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4766307"/>
            <a:ext cx="9141619" cy="274801"/>
          </a:xfrm>
          <a:prstGeom prst="rect">
            <a:avLst/>
          </a:prstGeom>
          <a:solidFill>
            <a:srgbClr val="0099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6915150" cy="835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</a:t>
            </a:r>
            <a:r>
              <a:rPr lang="en-US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149724"/>
            <a:ext cx="7886700" cy="3482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  <a:p>
            <a:pPr lvl="1"/>
            <a:r>
              <a:rPr lang="en-US" noProof="0" dirty="0" err="1"/>
              <a:t>Druhá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2"/>
            <a:r>
              <a:rPr lang="en-US" noProof="0" dirty="0" err="1"/>
              <a:t>Třetí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3"/>
            <a:r>
              <a:rPr lang="en-US" noProof="0" dirty="0" err="1"/>
              <a:t>Čtvrtá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4"/>
            <a:r>
              <a:rPr lang="en-US" noProof="0" dirty="0" err="1"/>
              <a:t>Pátá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E6784AC-797A-45F2-B2C8-8D7DEEADE390}" type="datetimeFigureOut">
              <a:rPr lang="en-US" smtClean="0"/>
              <a:pPr/>
              <a:t>6/27/2019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88345F0-FA79-49AB-88A6-267CA573EFB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405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707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9999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2.0/" TargetMode="External"/><Relationship Id="rId2" Type="http://schemas.openxmlformats.org/officeDocument/2006/relationships/hyperlink" Target="https://www.flickr.com/photos/83633410@N07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tomas.foltynek@mendelu.cz" TargetMode="External"/><Relationship Id="rId2" Type="http://schemas.openxmlformats.org/officeDocument/2006/relationships/hyperlink" Target="mailto:dita.dlabolova@mendelu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lla.anohina-naumeca@rtu.lv" TargetMode="External"/><Relationship Id="rId4" Type="http://schemas.openxmlformats.org/officeDocument/2006/relationships/hyperlink" Target="mailto:pavel.turcinek@mendelu.cz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hyperlink" Target="mailto:dita.dlabolova@academicintegrity.e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hyperlink" Target="http://creativecommons.org/licenses/by/4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Salda atriebība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54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ata\Dropbox\ENAI\O2\Michelle\25299989_10155080006281039_2528043983719093056_o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43279" y="21486"/>
            <a:ext cx="6926450" cy="3896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43279" y="3917613"/>
            <a:ext cx="7886700" cy="8412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lv-LV" sz="3000" dirty="0" smtClean="0"/>
              <a:t>Beigās </a:t>
            </a:r>
            <a:r>
              <a:rPr lang="lv-LV" sz="3000" dirty="0"/>
              <a:t>gan </a:t>
            </a:r>
            <a:r>
              <a:rPr lang="lv-LV" sz="3000" dirty="0" smtClean="0"/>
              <a:t>Ieva, </a:t>
            </a:r>
            <a:r>
              <a:rPr lang="lv-LV" sz="3000" dirty="0"/>
              <a:t>gan Anna aizstāvēja maģistra darbus un absolvēja Juridisko </a:t>
            </a:r>
            <a:r>
              <a:rPr lang="lv-LV" sz="3000" dirty="0" smtClean="0"/>
              <a:t>fakultāti.</a:t>
            </a:r>
            <a:endParaRPr lang="en-US" sz="3000" dirty="0"/>
          </a:p>
          <a:p>
            <a:pPr algn="ctr"/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7762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1" y="273846"/>
            <a:ext cx="7209064" cy="4358878"/>
          </a:xfrm>
        </p:spPr>
        <p:txBody>
          <a:bodyPr>
            <a:noAutofit/>
          </a:bodyPr>
          <a:lstStyle/>
          <a:p>
            <a:r>
              <a:rPr lang="lv-LV" sz="2500" dirty="0" smtClean="0"/>
              <a:t>Gadu </a:t>
            </a:r>
            <a:r>
              <a:rPr lang="lv-LV" sz="2500" dirty="0"/>
              <a:t>pēc absolvēšanas </a:t>
            </a:r>
            <a:r>
              <a:rPr lang="lv-LV" sz="2500" dirty="0" smtClean="0"/>
              <a:t>Ieva </a:t>
            </a:r>
            <a:r>
              <a:rPr lang="lv-LV" sz="2500" dirty="0"/>
              <a:t>un Anna satikās </a:t>
            </a:r>
            <a:r>
              <a:rPr lang="lv-LV" sz="2500" dirty="0" smtClean="0"/>
              <a:t>savas Juridiskās </a:t>
            </a:r>
            <a:r>
              <a:rPr lang="lv-LV" sz="2500" dirty="0"/>
              <a:t>fakultātes </a:t>
            </a:r>
            <a:r>
              <a:rPr lang="lv-LV" sz="2500" dirty="0" smtClean="0"/>
              <a:t>grupas salidojumā</a:t>
            </a:r>
            <a:r>
              <a:rPr lang="lv-LV" sz="2500" dirty="0"/>
              <a:t>. Anna ieradās </a:t>
            </a:r>
            <a:r>
              <a:rPr lang="lv-LV" sz="2500" dirty="0" smtClean="0"/>
              <a:t>kopā </a:t>
            </a:r>
            <a:r>
              <a:rPr lang="lv-LV" sz="2500" dirty="0"/>
              <a:t>ar savu draugu Džonu, kurš, šķiet, bija patiešām pievilcīgs </a:t>
            </a:r>
            <a:r>
              <a:rPr lang="lv-LV" sz="2500" dirty="0" smtClean="0"/>
              <a:t>Ievai.</a:t>
            </a:r>
            <a:endParaRPr lang="lv-LV" sz="2500" dirty="0"/>
          </a:p>
          <a:p>
            <a:r>
              <a:rPr lang="lv-LV" sz="2500" dirty="0" smtClean="0"/>
              <a:t>Drīz </a:t>
            </a:r>
            <a:r>
              <a:rPr lang="lv-LV" sz="2500" dirty="0"/>
              <a:t>pēc salidojuma Džons pameta Annu un sāka satikties ar </a:t>
            </a:r>
            <a:r>
              <a:rPr lang="lv-LV" sz="2500" dirty="0" smtClean="0"/>
              <a:t>Ievu</a:t>
            </a:r>
            <a:r>
              <a:rPr lang="lv-LV" sz="2500" dirty="0"/>
              <a:t>.</a:t>
            </a:r>
          </a:p>
          <a:p>
            <a:r>
              <a:rPr lang="lv-LV" sz="2500" dirty="0" smtClean="0"/>
              <a:t>Annai </a:t>
            </a:r>
            <a:r>
              <a:rPr lang="lv-LV" sz="2500" dirty="0"/>
              <a:t>tas bija pēdējais piliens. </a:t>
            </a:r>
            <a:r>
              <a:rPr lang="lv-LV" sz="2500" dirty="0" smtClean="0"/>
              <a:t>Ieva </a:t>
            </a:r>
            <a:r>
              <a:rPr lang="lv-LV" sz="2500" dirty="0" smtClean="0"/>
              <a:t>krāpās </a:t>
            </a:r>
            <a:r>
              <a:rPr lang="lv-LV" sz="2500" dirty="0"/>
              <a:t>studiju laikā, </a:t>
            </a:r>
            <a:r>
              <a:rPr lang="lv-LV" sz="2500" dirty="0" smtClean="0"/>
              <a:t>maģistra </a:t>
            </a:r>
            <a:r>
              <a:rPr lang="lv-LV" sz="2500" dirty="0"/>
              <a:t>darbam izmantoja </a:t>
            </a:r>
            <a:r>
              <a:rPr lang="lv-LV" sz="2500" dirty="0" err="1" smtClean="0"/>
              <a:t>pasūtījumrakstīšanas</a:t>
            </a:r>
            <a:r>
              <a:rPr lang="lv-LV" sz="2500" dirty="0" smtClean="0"/>
              <a:t> pakalpojumus, </a:t>
            </a:r>
            <a:r>
              <a:rPr lang="lv-LV" sz="2500" dirty="0"/>
              <a:t>pateicoties savai darba pieredzei studiju laikā, viņai bija labāks darbs, un tagad viņa bija nozagusi Annas mīlestību!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9964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38912" y="273846"/>
            <a:ext cx="7280072" cy="4358878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Annai </a:t>
            </a:r>
            <a:r>
              <a:rPr lang="lv-LV" dirty="0"/>
              <a:t>bija </a:t>
            </a:r>
            <a:r>
              <a:rPr lang="lv-LV" dirty="0" smtClean="0"/>
              <a:t>daži </a:t>
            </a:r>
            <a:r>
              <a:rPr lang="lv-LV" dirty="0" smtClean="0"/>
              <a:t>Ievas </a:t>
            </a:r>
            <a:r>
              <a:rPr lang="lv-LV" dirty="0"/>
              <a:t>monitora ekrānuzņēmumi, kas </a:t>
            </a:r>
            <a:r>
              <a:rPr lang="lv-LV" dirty="0" smtClean="0"/>
              <a:t>liecināja par to, </a:t>
            </a:r>
            <a:r>
              <a:rPr lang="lv-LV" dirty="0"/>
              <a:t>ka </a:t>
            </a:r>
            <a:r>
              <a:rPr lang="lv-LV" dirty="0" smtClean="0"/>
              <a:t>viņa bija nopirkusi maģistra darbu.</a:t>
            </a:r>
            <a:endParaRPr lang="en-US" dirty="0"/>
          </a:p>
          <a:p>
            <a:endParaRPr lang="cs-CZ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486" y="1467945"/>
            <a:ext cx="5661331" cy="351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55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968" y="182880"/>
            <a:ext cx="6858127" cy="476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05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8640" y="352698"/>
            <a:ext cx="7966710" cy="4280026"/>
          </a:xfrm>
        </p:spPr>
        <p:txBody>
          <a:bodyPr>
            <a:normAutofit/>
          </a:bodyPr>
          <a:lstStyle/>
          <a:p>
            <a:r>
              <a:rPr lang="lv-LV" dirty="0" smtClean="0"/>
              <a:t>Anna nosūtīja pierādījumus universitātei </a:t>
            </a:r>
            <a:r>
              <a:rPr lang="lv-LV" dirty="0"/>
              <a:t>un arī </a:t>
            </a:r>
            <a:r>
              <a:rPr lang="lv-LV" dirty="0" smtClean="0"/>
              <a:t>birojam, </a:t>
            </a:r>
            <a:r>
              <a:rPr lang="lv-LV" dirty="0"/>
              <a:t>kur </a:t>
            </a:r>
            <a:r>
              <a:rPr lang="lv-LV" dirty="0" smtClean="0"/>
              <a:t>tajā brīdī </a:t>
            </a:r>
            <a:r>
              <a:rPr lang="lv-LV" dirty="0"/>
              <a:t>strādāja </a:t>
            </a:r>
            <a:r>
              <a:rPr lang="lv-LV" dirty="0" smtClean="0"/>
              <a:t>Ieva.</a:t>
            </a:r>
            <a:endParaRPr lang="lv-LV" dirty="0"/>
          </a:p>
          <a:p>
            <a:endParaRPr lang="lv-LV" dirty="0"/>
          </a:p>
          <a:p>
            <a:r>
              <a:rPr lang="lv-LV" dirty="0"/>
              <a:t>Anna zināja, ka paies kāds laiciņš, kamēr universitāte atsauks </a:t>
            </a:r>
            <a:r>
              <a:rPr lang="lv-LV" dirty="0" smtClean="0"/>
              <a:t>Ievas </a:t>
            </a:r>
            <a:r>
              <a:rPr lang="lv-LV" dirty="0"/>
              <a:t>grādu, bet viņas darba devēja reakcija varētu būt ātrāka.</a:t>
            </a:r>
          </a:p>
          <a:p>
            <a:endParaRPr lang="lv-LV" dirty="0"/>
          </a:p>
          <a:p>
            <a:r>
              <a:rPr lang="lv-LV" dirty="0"/>
              <a:t>Atriebība ir salda...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80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2948" y="273845"/>
            <a:ext cx="6200852" cy="835537"/>
          </a:xfrm>
        </p:spPr>
        <p:txBody>
          <a:bodyPr/>
          <a:lstStyle/>
          <a:p>
            <a:r>
              <a:rPr lang="lv-LV" dirty="0" smtClean="0"/>
              <a:t>Studentu diskusija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49724"/>
            <a:ext cx="8214904" cy="3482999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lv-LV" sz="2400" dirty="0" smtClean="0"/>
              <a:t>Kas</a:t>
            </a:r>
            <a:r>
              <a:rPr lang="lv-LV" sz="2400" dirty="0"/>
              <a:t>, jūsuprāt, notika pēc tam?</a:t>
            </a:r>
          </a:p>
          <a:p>
            <a:pPr>
              <a:spcBef>
                <a:spcPts val="800"/>
              </a:spcBef>
            </a:pPr>
            <a:r>
              <a:rPr lang="lv-LV" sz="2400" dirty="0"/>
              <a:t>Vai </a:t>
            </a:r>
            <a:r>
              <a:rPr lang="lv-LV" sz="2400" dirty="0" smtClean="0"/>
              <a:t>Jūs </a:t>
            </a:r>
            <a:r>
              <a:rPr lang="lv-LV" sz="2400" dirty="0"/>
              <a:t>atradāt kādus vainu mīkstinošus apstākļus </a:t>
            </a:r>
            <a:r>
              <a:rPr lang="lv-LV" sz="2400" dirty="0" smtClean="0"/>
              <a:t>Ievas </a:t>
            </a:r>
            <a:r>
              <a:rPr lang="lv-LV" sz="2400" dirty="0" smtClean="0"/>
              <a:t>rīcībai aprakstītajā situācijā?</a:t>
            </a:r>
            <a:endParaRPr lang="lv-LV" sz="2400" dirty="0"/>
          </a:p>
          <a:p>
            <a:pPr>
              <a:spcBef>
                <a:spcPts val="800"/>
              </a:spcBef>
            </a:pPr>
            <a:r>
              <a:rPr lang="lv-LV" sz="2400" dirty="0"/>
              <a:t>Ko </a:t>
            </a:r>
            <a:r>
              <a:rPr lang="lv-LV" sz="2400" dirty="0" smtClean="0"/>
              <a:t>Jūs domājat par </a:t>
            </a:r>
            <a:r>
              <a:rPr lang="lv-LV" sz="2400" dirty="0"/>
              <a:t>Annas </a:t>
            </a:r>
            <a:r>
              <a:rPr lang="lv-LV" sz="2400" dirty="0" smtClean="0"/>
              <a:t>rīcību?</a:t>
            </a:r>
            <a:endParaRPr lang="lv-LV" sz="2400" dirty="0"/>
          </a:p>
          <a:p>
            <a:pPr>
              <a:spcBef>
                <a:spcPts val="800"/>
              </a:spcBef>
            </a:pPr>
            <a:r>
              <a:rPr lang="lv-LV" sz="2400" dirty="0" smtClean="0"/>
              <a:t>Ko </a:t>
            </a:r>
            <a:r>
              <a:rPr lang="lv-LV" sz="2400" dirty="0"/>
              <a:t>varēja </a:t>
            </a:r>
            <a:r>
              <a:rPr lang="lv-LV" sz="2400" dirty="0" smtClean="0"/>
              <a:t>darīt, </a:t>
            </a:r>
            <a:r>
              <a:rPr lang="lv-LV" sz="2400" dirty="0"/>
              <a:t>lai novērstu problēmu?</a:t>
            </a:r>
          </a:p>
          <a:p>
            <a:pPr>
              <a:spcBef>
                <a:spcPts val="800"/>
              </a:spcBef>
            </a:pPr>
            <a:r>
              <a:rPr lang="lv-LV" sz="2400" dirty="0"/>
              <a:t>Kāda varētu būt </a:t>
            </a:r>
            <a:r>
              <a:rPr lang="lv-LV" sz="2400" dirty="0" smtClean="0"/>
              <a:t>Ievas </a:t>
            </a:r>
            <a:r>
              <a:rPr lang="lv-LV" sz="2400" dirty="0"/>
              <a:t>darba devēja reakcija?</a:t>
            </a:r>
          </a:p>
          <a:p>
            <a:pPr>
              <a:spcBef>
                <a:spcPts val="800"/>
              </a:spcBef>
            </a:pPr>
            <a:r>
              <a:rPr lang="lv-LV" sz="2400" dirty="0"/>
              <a:t>Kāda būtu </a:t>
            </a:r>
            <a:r>
              <a:rPr lang="lv-LV" sz="2400" dirty="0" smtClean="0"/>
              <a:t>Jūsu </a:t>
            </a:r>
            <a:r>
              <a:rPr lang="lv-LV" sz="2400" dirty="0"/>
              <a:t>reakcija, ja Jūs būtu </a:t>
            </a:r>
            <a:r>
              <a:rPr lang="lv-LV" sz="2400" dirty="0" smtClean="0"/>
              <a:t>Ievas </a:t>
            </a:r>
            <a:r>
              <a:rPr lang="lv-LV" sz="2400" dirty="0"/>
              <a:t>darba devējs?</a:t>
            </a:r>
          </a:p>
          <a:p>
            <a:pPr>
              <a:spcBef>
                <a:spcPts val="800"/>
              </a:spcBef>
            </a:pPr>
            <a:r>
              <a:rPr lang="lv-LV" sz="2400" dirty="0"/>
              <a:t>Vai </a:t>
            </a:r>
            <a:r>
              <a:rPr lang="lv-LV" sz="2400" dirty="0" smtClean="0"/>
              <a:t>Jūsu </a:t>
            </a:r>
            <a:r>
              <a:rPr lang="lv-LV" sz="2400" dirty="0"/>
              <a:t>reakcija būtu </a:t>
            </a:r>
            <a:r>
              <a:rPr lang="lv-LV" sz="2400" dirty="0" smtClean="0"/>
              <a:t>savādāka, </a:t>
            </a:r>
            <a:r>
              <a:rPr lang="lv-LV" sz="2400" dirty="0"/>
              <a:t>ja grāds nebūtu nepieciešams konkrētajam </a:t>
            </a:r>
            <a:r>
              <a:rPr lang="lv-LV" sz="2400" dirty="0" smtClean="0"/>
              <a:t>amatam?</a:t>
            </a:r>
            <a:endParaRPr lang="en-US" sz="2400" dirty="0"/>
          </a:p>
        </p:txBody>
      </p:sp>
      <p:pic>
        <p:nvPicPr>
          <p:cNvPr id="4" name="Picture 5" descr="C:\Data\Dropbox\ENAI\O2\ikonky\targetGroups\student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561" y="278738"/>
            <a:ext cx="1068387" cy="6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876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Secinājumi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 smtClean="0"/>
              <a:t>Ievas </a:t>
            </a:r>
            <a:r>
              <a:rPr lang="lv-LV" dirty="0"/>
              <a:t>darba devējs atlaida </a:t>
            </a:r>
            <a:r>
              <a:rPr lang="lv-LV" dirty="0" smtClean="0"/>
              <a:t>Ievu</a:t>
            </a:r>
            <a:r>
              <a:rPr lang="lv-LV" dirty="0"/>
              <a:t>, baidoties zaudēt uzticību </a:t>
            </a:r>
            <a:r>
              <a:rPr lang="lv-LV" dirty="0" smtClean="0"/>
              <a:t>klientu acīs.</a:t>
            </a:r>
            <a:endParaRPr lang="lv-LV" dirty="0"/>
          </a:p>
          <a:p>
            <a:r>
              <a:rPr lang="lv-LV" dirty="0"/>
              <a:t>Universitāte uzsāka izmeklēšanu, lai atsauktu </a:t>
            </a:r>
            <a:r>
              <a:rPr lang="lv-LV" dirty="0" smtClean="0"/>
              <a:t>Ievas </a:t>
            </a:r>
            <a:r>
              <a:rPr lang="lv-LV" dirty="0" smtClean="0"/>
              <a:t>grādu.</a:t>
            </a:r>
            <a:endParaRPr lang="lv-LV" dirty="0"/>
          </a:p>
          <a:p>
            <a:r>
              <a:rPr lang="lv-LV" dirty="0" smtClean="0"/>
              <a:t>Ieva </a:t>
            </a:r>
            <a:r>
              <a:rPr lang="lv-LV" dirty="0"/>
              <a:t>tika pieņemta darbā citā advokātu birojā, drīz viņi saņēma to pašu vēstuli un viņa atkal zaudēja </a:t>
            </a:r>
            <a:r>
              <a:rPr lang="lv-LV" dirty="0" smtClean="0"/>
              <a:t>darbu.</a:t>
            </a:r>
            <a:endParaRPr lang="lv-LV" dirty="0"/>
          </a:p>
          <a:p>
            <a:r>
              <a:rPr lang="lv-LV" dirty="0"/>
              <a:t>Citi advokātu biroji atteica viņai darba meklējumos, </a:t>
            </a:r>
            <a:r>
              <a:rPr lang="lv-LV" dirty="0" smtClean="0"/>
              <a:t>Ieva </a:t>
            </a:r>
            <a:r>
              <a:rPr lang="lv-LV" dirty="0"/>
              <a:t>no drauga uzzināja, ka pilsētā viņai ir krāpnieka reputācija.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22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Secinājumi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3000" dirty="0" smtClean="0"/>
              <a:t>Izmeklēšanas </a:t>
            </a:r>
            <a:r>
              <a:rPr lang="lv-LV" sz="3000" dirty="0"/>
              <a:t>gaitā universitāte atrada </a:t>
            </a:r>
            <a:r>
              <a:rPr lang="lv-LV" sz="3000" dirty="0" smtClean="0"/>
              <a:t>«Lieldienu olu» </a:t>
            </a:r>
            <a:r>
              <a:rPr lang="lv-LV" sz="3000" dirty="0"/>
              <a:t>no </a:t>
            </a:r>
            <a:r>
              <a:rPr lang="lv-LV" sz="3000" dirty="0" err="1" smtClean="0"/>
              <a:t>pasūtījumrakstītāja</a:t>
            </a:r>
            <a:r>
              <a:rPr lang="lv-LV" sz="3000" dirty="0" smtClean="0"/>
              <a:t> </a:t>
            </a:r>
            <a:r>
              <a:rPr lang="lv-LV" sz="3000" dirty="0" smtClean="0"/>
              <a:t>Ievas </a:t>
            </a:r>
            <a:r>
              <a:rPr lang="lv-LV" sz="3000" dirty="0" smtClean="0"/>
              <a:t>maģistra darbā, </a:t>
            </a:r>
            <a:r>
              <a:rPr lang="lv-LV" sz="3000" dirty="0"/>
              <a:t>tāpēc nebija nekādu šaubu, un viņas grāds tika atsaukts.</a:t>
            </a:r>
          </a:p>
          <a:p>
            <a:r>
              <a:rPr lang="lv-LV" sz="3000" dirty="0"/>
              <a:t>Viņa pārceļas uz citu pilsētu un </a:t>
            </a:r>
            <a:r>
              <a:rPr lang="lv-LV" sz="3000" dirty="0" smtClean="0"/>
              <a:t>viņai nekad vairs nav </a:t>
            </a:r>
            <a:r>
              <a:rPr lang="lv-LV" sz="3000" dirty="0"/>
              <a:t>bijusi iespēja atkal strādāt jurisprudences jomā.</a:t>
            </a:r>
            <a:endParaRPr lang="cs-CZ" sz="3000" dirty="0" smtClean="0"/>
          </a:p>
        </p:txBody>
      </p:sp>
    </p:spTree>
    <p:extLst>
      <p:ext uri="{BB962C8B-B14F-4D97-AF65-F5344CB8AC3E}">
        <p14:creationId xmlns:p14="http://schemas.microsoft.com/office/powerpoint/2010/main" val="16322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Stāsta vēstījums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97472"/>
            <a:ext cx="7886700" cy="3482999"/>
          </a:xfrm>
        </p:spPr>
        <p:txBody>
          <a:bodyPr>
            <a:noAutofit/>
          </a:bodyPr>
          <a:lstStyle/>
          <a:p>
            <a:r>
              <a:rPr lang="lv-LV" sz="3000" dirty="0" smtClean="0"/>
              <a:t>Lietojiet </a:t>
            </a:r>
            <a:r>
              <a:rPr lang="lv-LV" sz="3000" dirty="0"/>
              <a:t>profesionālās darba metodes konsekventi un ievērojiet labas zinātniskās prakses standartus.</a:t>
            </a:r>
          </a:p>
          <a:p>
            <a:r>
              <a:rPr lang="lv-LV" sz="3000" dirty="0"/>
              <a:t>Meklējiet palīdzību, ja </a:t>
            </a:r>
            <a:r>
              <a:rPr lang="lv-LV" sz="3000" dirty="0" smtClean="0"/>
              <a:t>Jums </a:t>
            </a:r>
            <a:r>
              <a:rPr lang="lv-LV" sz="3000" dirty="0"/>
              <a:t>tā ir nepieciešama.</a:t>
            </a:r>
          </a:p>
          <a:p>
            <a:r>
              <a:rPr lang="lv-LV" sz="3000" dirty="0"/>
              <a:t>Rīkojieties, ja atpazīstat neprofesionālus, neētiskus vai noziedzīgus darba veidus. Izmantojiet, piemēram, </a:t>
            </a:r>
            <a:r>
              <a:rPr lang="lv-LV" sz="3000" dirty="0" smtClean="0"/>
              <a:t>izveidotās </a:t>
            </a:r>
            <a:r>
              <a:rPr lang="lv-LV" sz="3000" dirty="0"/>
              <a:t>procedūras un ņemiet vērā ētikas standartus.</a:t>
            </a:r>
            <a:endParaRPr lang="en-US" sz="3000" dirty="0"/>
          </a:p>
          <a:p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38615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Didaktiskās piezīmes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lv-LV" sz="3000" dirty="0" smtClean="0"/>
              <a:t>Šīs situācijas apraksts tika izveidots </a:t>
            </a:r>
            <a:r>
              <a:rPr lang="lv-LV" sz="3000" dirty="0"/>
              <a:t>Čehijā, kur ir iespējams ar atpakaļejošu spēku </a:t>
            </a:r>
            <a:r>
              <a:rPr lang="lv-LV" sz="3000" dirty="0" smtClean="0"/>
              <a:t>atsaukt </a:t>
            </a:r>
            <a:r>
              <a:rPr lang="lv-LV" sz="3000" dirty="0"/>
              <a:t>grādus par nopietniem akadēmiskā godīguma pārkāpumiem, </a:t>
            </a:r>
            <a:r>
              <a:rPr lang="lv-LV" sz="3000" dirty="0" smtClean="0"/>
              <a:t>kā, </a:t>
            </a:r>
            <a:r>
              <a:rPr lang="lv-LV" sz="3000" dirty="0"/>
              <a:t>piemēram, </a:t>
            </a:r>
            <a:r>
              <a:rPr lang="lv-LV" sz="3000" dirty="0" smtClean="0"/>
              <a:t>līguma krāpšana, </a:t>
            </a:r>
            <a:r>
              <a:rPr lang="lv-LV" sz="3000" dirty="0"/>
              <a:t>rakstot noslēguma darbu.</a:t>
            </a:r>
          </a:p>
          <a:p>
            <a:r>
              <a:rPr lang="lv-LV" sz="3000" dirty="0" smtClean="0"/>
              <a:t>Ieteicams </a:t>
            </a:r>
            <a:r>
              <a:rPr lang="lv-LV" sz="3000" dirty="0"/>
              <a:t>pārbaudīt Jūsu valsts tiesisko regulējumu un atbilstoši </a:t>
            </a:r>
            <a:r>
              <a:rPr lang="lv-LV" sz="3000" dirty="0" smtClean="0"/>
              <a:t>modificēt situācijas aprakstu.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01803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273845"/>
            <a:ext cx="7013121" cy="835537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Salda atriebība</a:t>
            </a:r>
            <a:r>
              <a:rPr lang="cs-CZ" dirty="0" smtClean="0"/>
              <a:t> – </a:t>
            </a:r>
            <a:r>
              <a:rPr lang="lv-LV" dirty="0" smtClean="0"/>
              <a:t>pamata informācija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b="1" dirty="0" smtClean="0"/>
              <a:t>Mērķauditorija: </a:t>
            </a:r>
            <a:r>
              <a:rPr lang="lv-LV" dirty="0" smtClean="0"/>
              <a:t>jurisprudences studenti</a:t>
            </a:r>
          </a:p>
          <a:p>
            <a:r>
              <a:rPr lang="lv-LV" b="1" dirty="0" smtClean="0"/>
              <a:t>Kopsavilkums: </a:t>
            </a:r>
            <a:r>
              <a:rPr lang="lv-LV" dirty="0" smtClean="0"/>
              <a:t>akadēmiskā negodīguma  (līguma krāpšanas) sekas profesionālajā darbībā</a:t>
            </a:r>
          </a:p>
          <a:p>
            <a:r>
              <a:rPr lang="lv-LV" b="1" dirty="0" smtClean="0"/>
              <a:t>Mērķis: </a:t>
            </a:r>
            <a:r>
              <a:rPr lang="lv-LV" dirty="0" smtClean="0"/>
              <a:t>pārdomāt krāpšanas sekas un apsvērt krāpnieka uzticamību uzņēmējdarbībā</a:t>
            </a:r>
          </a:p>
          <a:p>
            <a:r>
              <a:rPr lang="lv-LV" b="1" dirty="0" smtClean="0"/>
              <a:t>Ilgums: </a:t>
            </a:r>
            <a:r>
              <a:rPr lang="lv-LV" dirty="0" smtClean="0"/>
              <a:t>30 minūtes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0936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Atzinība - attēlu avoti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 smtClean="0"/>
              <a:t>Visi </a:t>
            </a:r>
            <a:r>
              <a:rPr lang="lv-LV" dirty="0"/>
              <a:t>izmantotie </a:t>
            </a:r>
            <a:r>
              <a:rPr lang="lv-LV" dirty="0" smtClean="0"/>
              <a:t>attēli </a:t>
            </a:r>
            <a:r>
              <a:rPr lang="lv-LV" dirty="0"/>
              <a:t>ir tikai ilustratīvi, tie </a:t>
            </a:r>
            <a:r>
              <a:rPr lang="lv-LV" dirty="0" smtClean="0"/>
              <a:t>tika lejupielādēti </a:t>
            </a:r>
            <a:r>
              <a:rPr lang="lv-LV" dirty="0"/>
              <a:t>no tiešsaistes </a:t>
            </a:r>
            <a:r>
              <a:rPr lang="lv-LV" dirty="0" err="1" smtClean="0"/>
              <a:t>fotokrātuves</a:t>
            </a:r>
            <a:r>
              <a:rPr lang="lv-LV" dirty="0" smtClean="0"/>
              <a:t> </a:t>
            </a:r>
            <a:r>
              <a:rPr lang="lv-LV" dirty="0"/>
              <a:t>un </a:t>
            </a:r>
            <a:r>
              <a:rPr lang="lv-LV" dirty="0" smtClean="0"/>
              <a:t>uz tiem attēlotajiem </a:t>
            </a:r>
            <a:r>
              <a:rPr lang="lv-LV" dirty="0"/>
              <a:t>cilvēkiem nav nekāda sakara ar </a:t>
            </a:r>
            <a:r>
              <a:rPr lang="lv-LV" dirty="0" smtClean="0"/>
              <a:t>atspoguļoto situācijas aprakstu</a:t>
            </a:r>
            <a:endParaRPr lang="en-US" dirty="0"/>
          </a:p>
          <a:p>
            <a:r>
              <a:rPr lang="lv-LV" dirty="0" smtClean="0"/>
              <a:t>Autors</a:t>
            </a:r>
            <a:r>
              <a:rPr lang="en-US" dirty="0" smtClean="0"/>
              <a:t>: </a:t>
            </a:r>
            <a:r>
              <a:rPr lang="en-US" dirty="0"/>
              <a:t> </a:t>
            </a:r>
            <a:r>
              <a:rPr lang="en-US" dirty="0">
                <a:hlinkClick r:id="rId2"/>
              </a:rPr>
              <a:t>CollegeDegrees360</a:t>
            </a:r>
            <a:endParaRPr lang="en-US" dirty="0"/>
          </a:p>
          <a:p>
            <a:r>
              <a:rPr lang="lv-LV" dirty="0" smtClean="0"/>
              <a:t>Licencēts saskaņā ar</a:t>
            </a:r>
            <a:r>
              <a:rPr lang="en-US" dirty="0"/>
              <a:t> </a:t>
            </a:r>
            <a:r>
              <a:rPr lang="en-US" dirty="0">
                <a:hlinkClick r:id="rId3"/>
              </a:rPr>
              <a:t>CC BY-SA, 2.0</a:t>
            </a:r>
            <a:endParaRPr lang="en-US" dirty="0"/>
          </a:p>
          <a:p>
            <a:r>
              <a:rPr lang="lv-LV" dirty="0" smtClean="0"/>
              <a:t>Avots</a:t>
            </a:r>
            <a:r>
              <a:rPr lang="en-US" dirty="0" smtClean="0"/>
              <a:t>:</a:t>
            </a:r>
            <a:r>
              <a:rPr lang="en-US" dirty="0"/>
              <a:t> https://www.flickr.com/photos/83633410  @N07/ </a:t>
            </a:r>
            <a:endParaRPr lang="cs-CZ" dirty="0"/>
          </a:p>
          <a:p>
            <a:r>
              <a:rPr lang="en-US" dirty="0" err="1"/>
              <a:t>Absolventu</a:t>
            </a:r>
            <a:r>
              <a:rPr lang="en-US" dirty="0"/>
              <a:t> </a:t>
            </a:r>
            <a:r>
              <a:rPr lang="lv-LV" dirty="0" smtClean="0"/>
              <a:t>attēla</a:t>
            </a:r>
            <a:r>
              <a:rPr lang="en-US" dirty="0"/>
              <a:t> </a:t>
            </a:r>
            <a:r>
              <a:rPr lang="lv-LV" dirty="0" smtClean="0"/>
              <a:t>autors </a:t>
            </a:r>
            <a:r>
              <a:rPr lang="en-US" dirty="0" err="1" smtClean="0"/>
              <a:t>ir</a:t>
            </a:r>
            <a:r>
              <a:rPr lang="en-US" dirty="0"/>
              <a:t> </a:t>
            </a:r>
            <a:r>
              <a:rPr lang="cs-CZ" dirty="0" smtClean="0"/>
              <a:t>Teddi </a:t>
            </a:r>
            <a:r>
              <a:rPr lang="cs-CZ" dirty="0"/>
              <a:t>Fishman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21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Atbildīgie autori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Dita Dlabolová (</a:t>
            </a:r>
            <a:r>
              <a:rPr lang="cs-CZ" dirty="0">
                <a:hlinkClick r:id="rId2"/>
              </a:rPr>
              <a:t>dita.dlabolova@mendelu.cz</a:t>
            </a:r>
            <a:r>
              <a:rPr lang="cs-CZ" dirty="0"/>
              <a:t>)</a:t>
            </a:r>
          </a:p>
          <a:p>
            <a:r>
              <a:rPr lang="lv-LV" dirty="0" smtClean="0"/>
              <a:t>ar </a:t>
            </a:r>
            <a:r>
              <a:rPr lang="cs-CZ" dirty="0" smtClean="0"/>
              <a:t>Tomáš </a:t>
            </a:r>
            <a:r>
              <a:rPr lang="cs-CZ" dirty="0"/>
              <a:t>Foltýnek (</a:t>
            </a:r>
            <a:r>
              <a:rPr lang="cs-CZ" dirty="0">
                <a:hlinkClick r:id="rId3"/>
              </a:rPr>
              <a:t>tomas.foltynek@mendelu.cz</a:t>
            </a:r>
            <a:r>
              <a:rPr lang="cs-CZ" dirty="0"/>
              <a:t>) </a:t>
            </a:r>
            <a:r>
              <a:rPr lang="lv-LV" dirty="0" smtClean="0"/>
              <a:t>un</a:t>
            </a:r>
            <a:r>
              <a:rPr lang="cs-CZ" dirty="0" smtClean="0"/>
              <a:t> </a:t>
            </a:r>
            <a:r>
              <a:rPr lang="cs-CZ" dirty="0"/>
              <a:t>Pavel Turčínek (</a:t>
            </a:r>
            <a:r>
              <a:rPr lang="cs-CZ" dirty="0">
                <a:hlinkClick r:id="rId4"/>
              </a:rPr>
              <a:t>pavel.turcinek@mendelu.cz</a:t>
            </a:r>
            <a:r>
              <a:rPr lang="cs-CZ" dirty="0"/>
              <a:t>) </a:t>
            </a:r>
            <a:r>
              <a:rPr lang="lv-LV" dirty="0" smtClean="0"/>
              <a:t>ieguldījumu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2018</a:t>
            </a:r>
            <a:endParaRPr lang="lv-LV" dirty="0" smtClean="0"/>
          </a:p>
          <a:p>
            <a:pPr marL="0" indent="0">
              <a:buNone/>
            </a:pPr>
            <a:r>
              <a:rPr lang="lv-LV" dirty="0"/>
              <a:t>------------------------------------------</a:t>
            </a:r>
          </a:p>
          <a:p>
            <a:r>
              <a:rPr lang="lv-LV" dirty="0" smtClean="0"/>
              <a:t>Situācijas aprakstu </a:t>
            </a:r>
            <a:r>
              <a:rPr lang="lv-LV" dirty="0"/>
              <a:t>tulkoja latviešu valodā: Alla Anohina-Naumeca (</a:t>
            </a:r>
            <a:r>
              <a:rPr lang="lv-LV" dirty="0" err="1">
                <a:hlinkClick r:id="rId5"/>
              </a:rPr>
              <a:t>alla.anohina-naumeca@rtu.lv</a:t>
            </a:r>
            <a:r>
              <a:rPr lang="lv-LV" dirty="0" err="1"/>
              <a:t>)</a:t>
            </a:r>
            <a:r>
              <a:rPr lang="lv-LV" dirty="0"/>
              <a:t> </a:t>
            </a:r>
            <a:endParaRPr lang="lv-LV" dirty="0" smtClean="0"/>
          </a:p>
          <a:p>
            <a:r>
              <a:rPr lang="lv-LV" dirty="0" smtClean="0"/>
              <a:t>Korekcijas veica: </a:t>
            </a:r>
            <a:r>
              <a:rPr lang="lv-LV" smtClean="0"/>
              <a:t>Sintija Petroviča</a:t>
            </a: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08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Licences informācija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lv-LV" sz="2400" dirty="0" smtClean="0"/>
              <a:t>Nosaukums</a:t>
            </a:r>
            <a:r>
              <a:rPr lang="cs-CZ" sz="2400" dirty="0" smtClean="0"/>
              <a:t>: </a:t>
            </a:r>
            <a:r>
              <a:rPr lang="en-US" sz="2400" dirty="0" smtClean="0"/>
              <a:t>“</a:t>
            </a:r>
            <a:r>
              <a:rPr lang="lv-LV" sz="2400" dirty="0" smtClean="0"/>
              <a:t>Salda atriebība</a:t>
            </a:r>
            <a:r>
              <a:rPr lang="en-US" sz="2400" dirty="0" smtClean="0"/>
              <a:t>”</a:t>
            </a:r>
            <a:endParaRPr lang="cs-CZ" sz="2400" dirty="0"/>
          </a:p>
          <a:p>
            <a:pPr marL="0" indent="0" algn="ctr">
              <a:buNone/>
            </a:pPr>
            <a:r>
              <a:rPr lang="lv-LV" sz="2400" dirty="0" smtClean="0"/>
              <a:t>Autors</a:t>
            </a:r>
            <a:r>
              <a:rPr lang="cs-CZ" sz="2400" dirty="0" smtClean="0"/>
              <a:t>: Dita Dlabolová (</a:t>
            </a:r>
            <a:r>
              <a:rPr lang="cs-CZ" sz="2400" dirty="0" smtClean="0">
                <a:hlinkClick r:id="rId2"/>
              </a:rPr>
              <a:t>dita.dlabolova@academicintegrity.eu</a:t>
            </a:r>
            <a:r>
              <a:rPr lang="cs-CZ" sz="2400" dirty="0" smtClean="0"/>
              <a:t>)</a:t>
            </a:r>
            <a:endParaRPr lang="cs-CZ" sz="2400" dirty="0"/>
          </a:p>
          <a:p>
            <a:pPr marL="0" indent="0" algn="ctr">
              <a:buNone/>
            </a:pPr>
            <a:r>
              <a:rPr lang="lv-LV" sz="2400" dirty="0" smtClean="0"/>
              <a:t>Licences tips</a:t>
            </a:r>
            <a:r>
              <a:rPr lang="cs-CZ" sz="2400" dirty="0" smtClean="0"/>
              <a:t>: </a:t>
            </a:r>
            <a:r>
              <a:rPr lang="cs-CZ" sz="2400" dirty="0">
                <a:hlinkClick r:id="rId3"/>
              </a:rPr>
              <a:t>creativecommons.org/licenses/by/4.0</a:t>
            </a: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lv-LV" sz="2400" dirty="0" smtClean="0"/>
              <a:t>Atsauce uz šo situācijas aprakstu</a:t>
            </a:r>
            <a:r>
              <a:rPr lang="cs-CZ" sz="2400" dirty="0" smtClean="0"/>
              <a:t>:</a:t>
            </a:r>
            <a:endParaRPr lang="cs-CZ" sz="2400" dirty="0"/>
          </a:p>
          <a:p>
            <a:pPr marL="0" indent="0" algn="ctr">
              <a:buNone/>
            </a:pPr>
            <a:r>
              <a:rPr lang="en-US" sz="2400" dirty="0" smtClean="0"/>
              <a:t>“</a:t>
            </a:r>
            <a:r>
              <a:rPr lang="lv-LV" sz="2400" dirty="0" smtClean="0"/>
              <a:t>Salda atriebība</a:t>
            </a:r>
            <a:r>
              <a:rPr lang="en-US" sz="2400" dirty="0" smtClean="0"/>
              <a:t>”</a:t>
            </a:r>
            <a:r>
              <a:rPr lang="lv-LV" sz="2400" dirty="0" smtClean="0"/>
              <a:t>,</a:t>
            </a:r>
            <a:r>
              <a:rPr lang="en-US" sz="2400" dirty="0"/>
              <a:t> </a:t>
            </a:r>
            <a:r>
              <a:rPr lang="cs-CZ" sz="2400" dirty="0" smtClean="0"/>
              <a:t>Dita Dlabolová</a:t>
            </a:r>
            <a:r>
              <a:rPr lang="lv-LV" sz="2400" dirty="0" smtClean="0"/>
              <a:t> </a:t>
            </a:r>
            <a:r>
              <a:rPr lang="lv-LV" sz="2400" dirty="0"/>
              <a:t>(</a:t>
            </a:r>
            <a:r>
              <a:rPr lang="lv-LV" sz="2400" dirty="0" err="1"/>
              <a:t>A.Anohina-Naumeca,</a:t>
            </a:r>
            <a:r>
              <a:rPr lang="lv-LV" sz="2400" dirty="0"/>
              <a:t> tulkojums latviešu valodā)</a:t>
            </a:r>
            <a:r>
              <a:rPr lang="lv-LV" sz="2400" dirty="0" smtClean="0"/>
              <a:t>,</a:t>
            </a:r>
            <a:r>
              <a:rPr lang="en-US" sz="2400" dirty="0"/>
              <a:t> </a:t>
            </a:r>
            <a:r>
              <a:rPr lang="lt-LT" sz="2400" dirty="0"/>
              <a:t> licencēts saskaņā ar </a:t>
            </a:r>
            <a:r>
              <a:rPr lang="en-US" sz="2400" dirty="0"/>
              <a:t> </a:t>
            </a:r>
            <a:r>
              <a:rPr lang="en-US" sz="2400" dirty="0">
                <a:hlinkClick r:id="rId4"/>
              </a:rPr>
              <a:t>Creative Commons Attribution 4.0 International License</a:t>
            </a:r>
            <a:r>
              <a:rPr lang="en-US" sz="2400" dirty="0"/>
              <a:t>.</a:t>
            </a:r>
            <a:endParaRPr lang="cs-CZ" sz="2400" dirty="0"/>
          </a:p>
        </p:txBody>
      </p:sp>
      <p:pic>
        <p:nvPicPr>
          <p:cNvPr id="15" name="Picture 16" descr="VÃ½sledek obrÃ¡zku pro cc by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720" y="1314208"/>
            <a:ext cx="1490559" cy="525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7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3846"/>
            <a:ext cx="4256859" cy="4358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000" dirty="0" smtClean="0"/>
              <a:t>Ieva </a:t>
            </a:r>
            <a:r>
              <a:rPr lang="lv-LV" sz="3000" dirty="0"/>
              <a:t>un Anna bija divas labākās draudzenes. Pēc vidusskolas viņas kopā studēja jurisprudenci, dzīvoja </a:t>
            </a:r>
            <a:r>
              <a:rPr lang="lv-LV" sz="3000" dirty="0" smtClean="0"/>
              <a:t>studentu </a:t>
            </a:r>
            <a:r>
              <a:rPr lang="lv-LV" sz="3000" dirty="0"/>
              <a:t>dzīvoklī, dalīja visas aktivitātes un zināja </a:t>
            </a:r>
            <a:r>
              <a:rPr lang="lv-LV" sz="3000" dirty="0" smtClean="0"/>
              <a:t>viena </a:t>
            </a:r>
            <a:r>
              <a:rPr lang="lv-LV" sz="3000" dirty="0"/>
              <a:t>par </a:t>
            </a:r>
            <a:r>
              <a:rPr lang="lv-LV" sz="3000" dirty="0" smtClean="0"/>
              <a:t>otru visu.</a:t>
            </a:r>
            <a:endParaRPr lang="en-US" sz="3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92032" y="0"/>
            <a:ext cx="405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73846"/>
            <a:ext cx="4045763" cy="4358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000" dirty="0" smtClean="0"/>
              <a:t>Ieva </a:t>
            </a:r>
            <a:r>
              <a:rPr lang="lv-LV" sz="3000" dirty="0"/>
              <a:t>nebija centīga studente, daudzos eksāmenos viņa izmantoja špikerus vai </a:t>
            </a:r>
            <a:r>
              <a:rPr lang="lv-LV" sz="3000" dirty="0" smtClean="0"/>
              <a:t>kādu</a:t>
            </a:r>
            <a:r>
              <a:rPr lang="en-US" sz="3000" dirty="0" smtClean="0"/>
              <a:t>s</a:t>
            </a:r>
            <a:r>
              <a:rPr lang="lv-LV" sz="3000" dirty="0" smtClean="0"/>
              <a:t> neatļautu</a:t>
            </a:r>
            <a:r>
              <a:rPr lang="en-US" sz="3000" dirty="0" smtClean="0"/>
              <a:t>s</a:t>
            </a:r>
            <a:r>
              <a:rPr lang="lv-LV" sz="3000" dirty="0" smtClean="0"/>
              <a:t> palīglīdzekļus.</a:t>
            </a:r>
            <a:endParaRPr lang="lv-LV" sz="3000" dirty="0"/>
          </a:p>
          <a:p>
            <a:pPr marL="0" indent="0">
              <a:buNone/>
            </a:pPr>
            <a:endParaRPr lang="en-US" sz="3000" dirty="0"/>
          </a:p>
        </p:txBody>
      </p:sp>
      <p:pic>
        <p:nvPicPr>
          <p:cNvPr id="4" name="Picture 2" descr="C:\Data\Dropbox\ENAI\O2\Michelle\7658298768_e4c2c2635e_b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41759" y="-1"/>
            <a:ext cx="4602239" cy="476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39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ata\Dropbox\ENAI\O2\Michelle\7658034524_cea1c4ddba_b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4181" y="1556111"/>
            <a:ext cx="5092013" cy="3187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34799" y="273846"/>
            <a:ext cx="7220482" cy="4358878"/>
          </a:xfrm>
        </p:spPr>
        <p:txBody>
          <a:bodyPr/>
          <a:lstStyle/>
          <a:p>
            <a:pPr marL="0" indent="0">
              <a:buNone/>
            </a:pPr>
            <a:r>
              <a:rPr lang="lv-LV" sz="3000" dirty="0" smtClean="0"/>
              <a:t>Anna </a:t>
            </a:r>
            <a:r>
              <a:rPr lang="lv-LV" sz="3000" dirty="0"/>
              <a:t>cītīgi mācījās, un reizēm viņa </a:t>
            </a:r>
            <a:r>
              <a:rPr lang="lv-LV" sz="3000" dirty="0" smtClean="0"/>
              <a:t>palika skaudīga, </a:t>
            </a:r>
            <a:r>
              <a:rPr lang="lv-LV" sz="3000" dirty="0"/>
              <a:t>ka </a:t>
            </a:r>
            <a:r>
              <a:rPr lang="lv-LV" sz="3000" dirty="0" smtClean="0"/>
              <a:t>Ieva </a:t>
            </a:r>
            <a:r>
              <a:rPr lang="lv-LV" sz="3000" dirty="0"/>
              <a:t>bez </a:t>
            </a:r>
            <a:r>
              <a:rPr lang="lv-LV" sz="3000" dirty="0" smtClean="0"/>
              <a:t>piepūles sasniedz labākus rezultātus.</a:t>
            </a:r>
            <a:endParaRPr lang="cs-CZ" sz="3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78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ata\Dropbox\ENAI\O2\Michelle\7658044778_22dbe1e729_z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28624" y="1184518"/>
            <a:ext cx="3002962" cy="3958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Data\Dropbox\ENAI\O2\Michelle\7658092652_a4f8df429b_z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5049" y="1198454"/>
            <a:ext cx="2898878" cy="394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977913" y="288836"/>
            <a:ext cx="3033143" cy="43588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3000" dirty="0" smtClean="0"/>
              <a:t>Studiju </a:t>
            </a:r>
            <a:r>
              <a:rPr lang="lv-LV" sz="3000" dirty="0"/>
              <a:t>beigās viņas vairs nebija labākās draudzenes, bet joprojām dzīvoja kopā.</a:t>
            </a:r>
            <a:endParaRPr lang="en-US" sz="3000" dirty="0"/>
          </a:p>
          <a:p>
            <a:pPr algn="ctr"/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62841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ata\Dropbox\ENAI\O2\Michelle\7658181994_3c1703dd93_b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12" y="-27932"/>
            <a:ext cx="3809988" cy="5171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434" y="273846"/>
            <a:ext cx="4725619" cy="43588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sz="3000" dirty="0" smtClean="0"/>
              <a:t>Ievai </a:t>
            </a:r>
            <a:r>
              <a:rPr lang="lv-LV" sz="3000" dirty="0"/>
              <a:t>bija vairāk brīva laika, tāpēc viņai jau bija nepilnas slodzes darbs </a:t>
            </a:r>
            <a:r>
              <a:rPr lang="lv-LV" sz="3000" dirty="0" smtClean="0"/>
              <a:t>advokātu </a:t>
            </a:r>
            <a:r>
              <a:rPr lang="lv-LV" sz="3000" dirty="0"/>
              <a:t>birojā.</a:t>
            </a:r>
          </a:p>
          <a:p>
            <a:pPr marL="0" indent="0">
              <a:buNone/>
            </a:pPr>
            <a:r>
              <a:rPr lang="lv-LV" sz="3000" dirty="0"/>
              <a:t>Viņa nespēja uzsākt maģistra darba </a:t>
            </a:r>
            <a:r>
              <a:rPr lang="lv-LV" sz="3000" dirty="0" smtClean="0"/>
              <a:t>izstrādi, sakot, ka viņa nevar atvēlēt pietiekoši </a:t>
            </a:r>
            <a:r>
              <a:rPr lang="lv-LV" sz="3000" dirty="0"/>
              <a:t>daudz laika </a:t>
            </a:r>
            <a:r>
              <a:rPr lang="lv-LV" sz="3000" dirty="0" smtClean="0"/>
              <a:t>darba </a:t>
            </a:r>
            <a:r>
              <a:rPr lang="lv-LV" sz="3000" dirty="0"/>
              <a:t>dēļ.</a:t>
            </a:r>
          </a:p>
          <a:p>
            <a:pPr marL="0" indent="0">
              <a:buNone/>
            </a:pPr>
            <a:r>
              <a:rPr lang="lv-LV" sz="3000" dirty="0"/>
              <a:t>Un </a:t>
            </a:r>
            <a:r>
              <a:rPr lang="lv-LV" sz="3000" dirty="0" smtClean="0"/>
              <a:t>viņa cerēja to </a:t>
            </a:r>
            <a:r>
              <a:rPr lang="lv-LV" sz="3000" dirty="0"/>
              <a:t>pabeigt ar minimālām pūlēm.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07099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6915" y="1231399"/>
            <a:ext cx="6526847" cy="3912101"/>
          </a:xfrm>
          <a:prstGeom prst="rect">
            <a:avLst/>
          </a:prstGeom>
        </p:spPr>
      </p:pic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79399" y="266531"/>
            <a:ext cx="7610934" cy="4358878"/>
          </a:xfrm>
        </p:spPr>
        <p:txBody>
          <a:bodyPr/>
          <a:lstStyle/>
          <a:p>
            <a:pPr marL="0" indent="0">
              <a:buNone/>
            </a:pPr>
            <a:r>
              <a:rPr lang="lv-LV" sz="3000" dirty="0" smtClean="0"/>
              <a:t>Kādu</a:t>
            </a:r>
            <a:r>
              <a:rPr lang="lv-LV" sz="3000" dirty="0"/>
              <a:t> dienu viņa nolēma </a:t>
            </a:r>
            <a:r>
              <a:rPr lang="lv-LV" sz="3000" dirty="0" smtClean="0"/>
              <a:t>iegūt jau uzrakstītu darbu...</a:t>
            </a:r>
            <a:endParaRPr lang="en-US" sz="3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14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ata\Dropbox\ENAI\O2\Michelle\7658149332_2026323126_z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6928" y="-24029"/>
            <a:ext cx="3887072" cy="5167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28650" y="273846"/>
            <a:ext cx="4557827" cy="4358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000" dirty="0" smtClean="0"/>
              <a:t>Ieva </a:t>
            </a:r>
            <a:r>
              <a:rPr lang="lv-LV" sz="3000" dirty="0" smtClean="0"/>
              <a:t>atbalstīja pati sevi </a:t>
            </a:r>
            <a:r>
              <a:rPr lang="lv-LV" sz="3000" dirty="0" err="1" smtClean="0"/>
              <a:t>pasūtījumrakstīšanas</a:t>
            </a:r>
            <a:r>
              <a:rPr lang="lv-LV" sz="3000" dirty="0" smtClean="0"/>
              <a:t> pakalpojumu izmantošanā, sakot, ka </a:t>
            </a:r>
            <a:r>
              <a:rPr lang="lv-LV" sz="3000" dirty="0"/>
              <a:t>viņa par to samaksāja naudu, ko nopelnīja, </a:t>
            </a:r>
            <a:r>
              <a:rPr lang="lv-LV" sz="3000" dirty="0" smtClean="0"/>
              <a:t>smagi strādājot birojā, </a:t>
            </a:r>
            <a:r>
              <a:rPr lang="lv-LV" sz="3000" dirty="0"/>
              <a:t>tāpēc bija to pelnījusi!</a:t>
            </a:r>
            <a:endParaRPr lang="en-US" sz="3000" dirty="0"/>
          </a:p>
          <a:p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48444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ai">
  <a:themeElements>
    <a:clrScheme name="Vlastní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9999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enai</Template>
  <TotalTime>1581</TotalTime>
  <Words>922</Words>
  <Application>Microsoft Office PowerPoint</Application>
  <PresentationFormat>On-screen Show (16:9)</PresentationFormat>
  <Paragraphs>115</Paragraphs>
  <Slides>22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enai</vt:lpstr>
      <vt:lpstr>Salda atriebība</vt:lpstr>
      <vt:lpstr>Salda atriebība – pamata informācija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Studentu diskusija</vt:lpstr>
      <vt:lpstr>Secinājumi</vt:lpstr>
      <vt:lpstr>Secinājumi</vt:lpstr>
      <vt:lpstr>Stāsta vēstījums</vt:lpstr>
      <vt:lpstr>Didaktiskās piezīmes</vt:lpstr>
      <vt:lpstr>Atzinība - attēlu avoti</vt:lpstr>
      <vt:lpstr>Atbildīgie autori</vt:lpstr>
      <vt:lpstr>Licences informācija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didl</dc:creator>
  <cp:lastModifiedBy>Alla Anohina-Naumeca</cp:lastModifiedBy>
  <cp:revision>117</cp:revision>
  <cp:lastPrinted>2019-06-26T15:57:13Z</cp:lastPrinted>
  <dcterms:created xsi:type="dcterms:W3CDTF">2016-09-26T15:05:02Z</dcterms:created>
  <dcterms:modified xsi:type="dcterms:W3CDTF">2019-06-27T15:34:01Z</dcterms:modified>
</cp:coreProperties>
</file>