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13"/>
  </p:notesMasterIdLst>
  <p:handoutMasterIdLst>
    <p:handoutMasterId r:id="rId14"/>
  </p:handoutMasterIdLst>
  <p:sldIdLst>
    <p:sldId id="344" r:id="rId2"/>
    <p:sldId id="364" r:id="rId3"/>
    <p:sldId id="329" r:id="rId4"/>
    <p:sldId id="362" r:id="rId5"/>
    <p:sldId id="363" r:id="rId6"/>
    <p:sldId id="368" r:id="rId7"/>
    <p:sldId id="345" r:id="rId8"/>
    <p:sldId id="346" r:id="rId9"/>
    <p:sldId id="367" r:id="rId10"/>
    <p:sldId id="365" r:id="rId11"/>
    <p:sldId id="366" r:id="rId12"/>
  </p:sldIdLst>
  <p:sldSz cx="9144000" cy="5143500" type="screen16x9"/>
  <p:notesSz cx="9309100" cy="6954838"/>
  <p:defaultTextStyle>
    <a:defPPr>
      <a:defRPr lang="cs-CZ"/>
    </a:defPPr>
    <a:lvl1pPr marL="0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5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4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ar šo dokumentu" id="{D70503BD-AAAD-40DF-BFA4-00B23E0370C5}">
          <p14:sldIdLst>
            <p14:sldId id="344"/>
            <p14:sldId id="364"/>
            <p14:sldId id="329"/>
          </p14:sldIdLst>
        </p14:section>
        <p14:section name="Rāpuļu audzētava" id="{E90BC81F-2306-49B4-9C92-EC1DFC17438D}">
          <p14:sldIdLst>
            <p14:sldId id="362"/>
            <p14:sldId id="363"/>
            <p14:sldId id="368"/>
            <p14:sldId id="345"/>
            <p14:sldId id="346"/>
            <p14:sldId id="367"/>
          </p14:sldIdLst>
        </p14:section>
        <p14:section name="Par šo dokumentu" id="{444D0B9E-918A-426E-AEA2-5FB63768D427}">
          <p14:sldIdLst>
            <p14:sldId id="365"/>
            <p14:sldId id="3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840">
          <p15:clr>
            <a:srgbClr val="A4A3A4"/>
          </p15:clr>
        </p15:guide>
        <p15:guide id="4" orient="horz" pos="1620">
          <p15:clr>
            <a:srgbClr val="A4A3A4"/>
          </p15:clr>
        </p15:guide>
        <p15:guide id="5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27" autoAdjust="0"/>
    <p:restoredTop sz="85409" autoAdjust="0"/>
  </p:normalViewPr>
  <p:slideViewPr>
    <p:cSldViewPr snapToGrid="0">
      <p:cViewPr varScale="1">
        <p:scale>
          <a:sx n="131" d="100"/>
          <a:sy n="131" d="100"/>
        </p:scale>
        <p:origin x="1038" y="120"/>
      </p:cViewPr>
      <p:guideLst>
        <p:guide orient="horz" pos="2160"/>
        <p:guide pos="2880"/>
        <p:guide pos="3840"/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943" cy="348950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3003" y="0"/>
            <a:ext cx="4033943" cy="348950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1DBAD022-F1B7-4E73-9D48-466DD198E75D}" type="datetimeFigureOut">
              <a:rPr lang="en-US" smtClean="0"/>
              <a:t>6/28/2019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05889"/>
            <a:ext cx="4033943" cy="348949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3003" y="6605889"/>
            <a:ext cx="4033943" cy="348949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54B3E340-5958-483A-9754-36E9AFB97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49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943" cy="348950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273003" y="0"/>
            <a:ext cx="4033943" cy="348950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A675130F-6DD1-4461-9104-A51571DA2431}" type="datetimeFigureOut">
              <a:rPr lang="cs-CZ" smtClean="0"/>
              <a:t>28. 6. 2019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568575" y="869950"/>
            <a:ext cx="4171950" cy="2346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30910" y="3347015"/>
            <a:ext cx="7447280" cy="2738468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605889"/>
            <a:ext cx="4033943" cy="348949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273003" y="6605889"/>
            <a:ext cx="4033943" cy="348949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31CBB758-5CCA-4FC4-A17D-E88687967B5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7257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5" algn="l" defTabSz="9143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4" algn="l" defTabSz="9143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4811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33539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 smtClean="0"/>
              <a:t>Attēla autore</a:t>
            </a:r>
            <a:r>
              <a:rPr lang="cs-CZ" dirty="0" smtClean="0"/>
              <a:t>: Dita Dlabolová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49660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49660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 smtClean="0"/>
              <a:t>Tā ir vieta studentu diskusijai: ļaujiet viņiem runāt par iespējamiem rezultātiem un apspriest iespējamo vadītāja reakciju.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42952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Jūs varat parādīt šo slaidu studentiem vai arī izlaist to un tālāk strādāt ar studentu veiktajiem secinājumiem.</a:t>
            </a:r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70216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14434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6368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2424" y="1371601"/>
            <a:ext cx="8612659" cy="1408777"/>
          </a:xfrm>
        </p:spPr>
        <p:txBody>
          <a:bodyPr anchor="ctr">
            <a:normAutofit/>
          </a:bodyPr>
          <a:lstStyle>
            <a:lvl1pPr algn="l">
              <a:defRPr sz="4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762633" y="2926214"/>
            <a:ext cx="5072449" cy="847606"/>
          </a:xfrm>
        </p:spPr>
        <p:txBody>
          <a:bodyPr/>
          <a:lstStyle>
            <a:lvl1pPr marL="0" indent="0" algn="r">
              <a:buNone/>
              <a:defRPr sz="2400">
                <a:solidFill>
                  <a:srgbClr val="747474"/>
                </a:solidFill>
              </a:defRPr>
            </a:lvl1pPr>
            <a:lvl2pPr marL="457178" indent="0" algn="ctr">
              <a:buNone/>
              <a:defRPr sz="2000"/>
            </a:lvl2pPr>
            <a:lvl3pPr marL="914355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4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84AC-797A-45F2-B2C8-8D7DEEADE390}" type="datetimeFigureOut">
              <a:rPr lang="cs-CZ" smtClean="0"/>
              <a:t>28. 6. 2019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1662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740573"/>
            <a:ext cx="4629150" cy="3655219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5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4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1543052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5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4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EBCF-D751-4FE2-A91F-6D92418E3950}" type="datetimeFigureOut">
              <a:rPr lang="cs-CZ" smtClean="0"/>
              <a:t>28. 6. 2019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7184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EBCF-D751-4FE2-A91F-6D92418E3950}" type="datetimeFigureOut">
              <a:rPr lang="cs-CZ" smtClean="0"/>
              <a:t>28. 6. 2019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69864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273846"/>
            <a:ext cx="1971675" cy="4358879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273846"/>
            <a:ext cx="5800725" cy="435887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EBCF-D751-4FE2-A91F-6D92418E3950}" type="datetimeFigureOut">
              <a:rPr lang="cs-CZ" smtClean="0"/>
              <a:t>28. 6. 2019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822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683568" y="1275607"/>
            <a:ext cx="7772400" cy="918102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Název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2517744"/>
            <a:ext cx="6400800" cy="432048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Datum</a:t>
            </a:r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403649" y="3057527"/>
            <a:ext cx="6408712" cy="378321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 smtClean="0"/>
              <a:t>Hodina</a:t>
            </a:r>
            <a:endParaRPr lang="en-US" dirty="0"/>
          </a:p>
        </p:txBody>
      </p:sp>
      <p:sp>
        <p:nvSpPr>
          <p:cNvPr id="14" name="Zástupný symbol pro tex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475658" y="3975908"/>
            <a:ext cx="6408712" cy="378321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 smtClean="0"/>
              <a:t>Ing. Dita Dlabolová</a:t>
            </a:r>
            <a:endParaRPr lang="en-US" dirty="0"/>
          </a:p>
        </p:txBody>
      </p:sp>
      <p:sp>
        <p:nvSpPr>
          <p:cNvPr id="15" name="Zástupný symbol pro text 12"/>
          <p:cNvSpPr>
            <a:spLocks noGrp="1"/>
          </p:cNvSpPr>
          <p:nvPr>
            <p:ph type="body" sz="quarter" idx="15" hasCustomPrompt="1"/>
          </p:nvPr>
        </p:nvSpPr>
        <p:spPr>
          <a:xfrm>
            <a:off x="1403649" y="195488"/>
            <a:ext cx="6408712" cy="378321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 smtClean="0"/>
              <a:t>Předmět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528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6560" y="254000"/>
            <a:ext cx="4135120" cy="4378723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84AC-797A-45F2-B2C8-8D7DEEADE390}" type="datetimeFigureOut">
              <a:rPr lang="cs-CZ" smtClean="0"/>
              <a:t>28. 6. 2019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1850" y="264160"/>
            <a:ext cx="4075430" cy="4378723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0728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84AC-797A-45F2-B2C8-8D7DEEADE390}" type="datetimeFigureOut">
              <a:rPr lang="cs-CZ" smtClean="0"/>
              <a:t>28. 6. 2019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4189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273846"/>
            <a:ext cx="7886700" cy="4358878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84AC-797A-45F2-B2C8-8D7DEEADE390}" type="datetimeFigureOut">
              <a:rPr lang="cs-CZ" smtClean="0"/>
              <a:t>28. 6. 2019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4148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282307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EBCF-D751-4FE2-A91F-6D92418E3950}" type="datetimeFigureOut">
              <a:rPr lang="cs-CZ" smtClean="0"/>
              <a:t>28. 6. 2019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15923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EBCF-D751-4FE2-A91F-6D92418E3950}" type="datetimeFigureOut">
              <a:rPr lang="cs-CZ" smtClean="0"/>
              <a:t>28. 6. 2019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4293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2" y="273847"/>
            <a:ext cx="7886700" cy="99417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3" y="1260872"/>
            <a:ext cx="386834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5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4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3" y="1878806"/>
            <a:ext cx="3868341" cy="276344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5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4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1878806"/>
            <a:ext cx="3887391" cy="276344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EBCF-D751-4FE2-A91F-6D92418E3950}" type="datetimeFigureOut">
              <a:rPr lang="cs-CZ" smtClean="0"/>
              <a:t>28. 6. 2019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5385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EBCF-D751-4FE2-A91F-6D92418E3950}" type="datetimeFigureOut">
              <a:rPr lang="cs-CZ" smtClean="0"/>
              <a:t>28. 6. 2019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7337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EBCF-D751-4FE2-A91F-6D92418E3950}" type="datetimeFigureOut">
              <a:rPr lang="cs-CZ" smtClean="0"/>
              <a:t>28. 6. 2019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49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740573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1543052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5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4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EBCF-D751-4FE2-A91F-6D92418E3950}" type="datetimeFigureOut">
              <a:rPr lang="cs-CZ" smtClean="0"/>
              <a:t>28. 6. 2019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9258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37121" y="86723"/>
            <a:ext cx="1442720" cy="123015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" y="4766309"/>
            <a:ext cx="9141619" cy="274801"/>
          </a:xfrm>
          <a:prstGeom prst="rect">
            <a:avLst/>
          </a:prstGeom>
          <a:solidFill>
            <a:srgbClr val="0099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lvl="0" algn="ctr"/>
            <a:endParaRPr lang="en-US" noProof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6915150" cy="835537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en-US" noProof="0" dirty="0" err="1" smtClean="0"/>
              <a:t>Kliknutím</a:t>
            </a:r>
            <a:r>
              <a:rPr lang="en-US" noProof="0" dirty="0" smtClean="0"/>
              <a:t> </a:t>
            </a:r>
            <a:r>
              <a:rPr lang="en-US" noProof="0" dirty="0" err="1" smtClean="0"/>
              <a:t>lze</a:t>
            </a:r>
            <a:r>
              <a:rPr lang="en-US" noProof="0" dirty="0" smtClean="0"/>
              <a:t> </a:t>
            </a:r>
            <a:r>
              <a:rPr lang="en-US" noProof="0" dirty="0" err="1" smtClean="0"/>
              <a:t>upravit</a:t>
            </a:r>
            <a:r>
              <a:rPr lang="en-US" noProof="0" dirty="0" smtClean="0"/>
              <a:t> </a:t>
            </a:r>
            <a:r>
              <a:rPr lang="en-US" noProof="0" dirty="0" err="1" smtClean="0"/>
              <a:t>styl</a:t>
            </a:r>
            <a:r>
              <a:rPr lang="en-US" noProof="0" dirty="0" smtClean="0"/>
              <a:t>.</a:t>
            </a:r>
            <a:endParaRPr lang="en-US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149726"/>
            <a:ext cx="7886700" cy="3482999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 noProof="0" dirty="0" err="1" smtClean="0"/>
              <a:t>Kliknutím</a:t>
            </a:r>
            <a:r>
              <a:rPr lang="en-US" noProof="0" dirty="0" smtClean="0"/>
              <a:t> </a:t>
            </a:r>
            <a:r>
              <a:rPr lang="en-US" noProof="0" dirty="0" err="1" smtClean="0"/>
              <a:t>lze</a:t>
            </a:r>
            <a:r>
              <a:rPr lang="en-US" noProof="0" dirty="0" smtClean="0"/>
              <a:t> </a:t>
            </a:r>
            <a:r>
              <a:rPr lang="en-US" noProof="0" dirty="0" err="1" smtClean="0"/>
              <a:t>upravit</a:t>
            </a:r>
            <a:r>
              <a:rPr lang="en-US" noProof="0" dirty="0" smtClean="0"/>
              <a:t> </a:t>
            </a:r>
            <a:r>
              <a:rPr lang="en-US" noProof="0" dirty="0" err="1" smtClean="0"/>
              <a:t>styly</a:t>
            </a:r>
            <a:r>
              <a:rPr lang="en-US" noProof="0" dirty="0" smtClean="0"/>
              <a:t> </a:t>
            </a:r>
            <a:r>
              <a:rPr lang="en-US" noProof="0" dirty="0" err="1" smtClean="0"/>
              <a:t>předlohy</a:t>
            </a:r>
            <a:r>
              <a:rPr lang="en-US" noProof="0" dirty="0" smtClean="0"/>
              <a:t> </a:t>
            </a:r>
            <a:r>
              <a:rPr lang="en-US" noProof="0" dirty="0" err="1" smtClean="0"/>
              <a:t>textu</a:t>
            </a:r>
            <a:r>
              <a:rPr lang="en-US" noProof="0" dirty="0" smtClean="0"/>
              <a:t>.</a:t>
            </a:r>
          </a:p>
          <a:p>
            <a:pPr lvl="1"/>
            <a:r>
              <a:rPr lang="en-US" noProof="0" dirty="0" err="1" smtClean="0"/>
              <a:t>Druhá</a:t>
            </a:r>
            <a:r>
              <a:rPr lang="en-US" noProof="0" dirty="0" smtClean="0"/>
              <a:t> </a:t>
            </a:r>
            <a:r>
              <a:rPr lang="en-US" noProof="0" dirty="0" err="1" smtClean="0"/>
              <a:t>úroveň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Třetí</a:t>
            </a:r>
            <a:r>
              <a:rPr lang="en-US" noProof="0" dirty="0" smtClean="0"/>
              <a:t> </a:t>
            </a:r>
            <a:r>
              <a:rPr lang="en-US" noProof="0" dirty="0" err="1" smtClean="0"/>
              <a:t>úroveň</a:t>
            </a:r>
            <a:endParaRPr lang="en-US" noProof="0" dirty="0" smtClean="0"/>
          </a:p>
          <a:p>
            <a:pPr lvl="3"/>
            <a:r>
              <a:rPr lang="en-US" noProof="0" dirty="0" err="1" smtClean="0"/>
              <a:t>Čtvrtá</a:t>
            </a:r>
            <a:r>
              <a:rPr lang="en-US" noProof="0" dirty="0" smtClean="0"/>
              <a:t> </a:t>
            </a:r>
            <a:r>
              <a:rPr lang="en-US" noProof="0" dirty="0" err="1" smtClean="0"/>
              <a:t>úroveň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Pátá</a:t>
            </a:r>
            <a:r>
              <a:rPr lang="en-US" noProof="0" dirty="0" smtClean="0"/>
              <a:t> </a:t>
            </a:r>
            <a:r>
              <a:rPr lang="en-US" noProof="0" dirty="0" err="1" smtClean="0"/>
              <a:t>úroveň</a:t>
            </a:r>
            <a:endParaRPr lang="en-US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5E6784AC-797A-45F2-B2C8-8D7DEEADE390}" type="datetimeFigureOut">
              <a:rPr lang="en-US" smtClean="0"/>
              <a:pPr/>
              <a:t>6/28/2019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3405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707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708" r:id="rId14"/>
  </p:sldLayoutIdLst>
  <p:timing>
    <p:tnLst>
      <p:par>
        <p:cTn id="1" dur="indefinite" restart="never" nodeType="tmRoot"/>
      </p:par>
    </p:tnLst>
  </p:timing>
  <p:txStyles>
    <p:titleStyle>
      <a:lvl1pPr algn="l" defTabSz="914355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009999"/>
          </a:solidFill>
          <a:latin typeface="+mn-lt"/>
          <a:ea typeface="+mj-ea"/>
          <a:cs typeface="+mj-cs"/>
        </a:defRPr>
      </a:lvl1pPr>
    </p:titleStyle>
    <p:bodyStyle>
      <a:lvl1pPr marL="228588" indent="-228588" algn="l" defTabSz="914355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8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4" indent="-228588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8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7" indent="-228588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8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8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8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8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5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4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dita.dlabolova@mendelu.cz" TargetMode="External"/><Relationship Id="rId2" Type="http://schemas.openxmlformats.org/officeDocument/2006/relationships/hyperlink" Target="mailto:teddifish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lla.anohina-naumeca@rtu.lv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http://creativecommons.org/licenses/by/4.0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cademicintegrity.eu/wp/all-materials/?key-words%5b%5d=real-life-exampl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222424" y="1371601"/>
            <a:ext cx="8725633" cy="1408777"/>
          </a:xfrm>
        </p:spPr>
        <p:txBody>
          <a:bodyPr/>
          <a:lstStyle/>
          <a:p>
            <a:pPr algn="ctr"/>
            <a:r>
              <a:rPr lang="lv-LV" dirty="0" smtClean="0"/>
              <a:t>Rāpuļu</a:t>
            </a:r>
            <a:r>
              <a:rPr lang="cs-CZ" dirty="0" smtClean="0"/>
              <a:t> </a:t>
            </a:r>
            <a:r>
              <a:rPr lang="lv-LV" dirty="0" smtClean="0"/>
              <a:t>audzētava</a:t>
            </a:r>
            <a:endParaRPr lang="cs-CZ" dirty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lv-LV" dirty="0" smtClean="0"/>
              <a:t>Reālās dzīves piemērs </a:t>
            </a:r>
            <a:r>
              <a:rPr lang="cs-CZ" dirty="0" smtClean="0"/>
              <a:t>O2-B-2-lv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406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47719"/>
            <a:ext cx="6915150" cy="835537"/>
          </a:xfrm>
        </p:spPr>
        <p:txBody>
          <a:bodyPr/>
          <a:lstStyle/>
          <a:p>
            <a:r>
              <a:rPr lang="lv-LV" dirty="0" smtClean="0"/>
              <a:t>Autors</a:t>
            </a:r>
            <a:r>
              <a:rPr lang="cs-CZ" dirty="0" smtClean="0"/>
              <a:t> </a:t>
            </a:r>
            <a:r>
              <a:rPr lang="lv-LV" dirty="0" smtClean="0"/>
              <a:t>un</a:t>
            </a:r>
            <a:r>
              <a:rPr lang="cs-CZ" dirty="0" smtClean="0"/>
              <a:t> </a:t>
            </a:r>
            <a:r>
              <a:rPr lang="lv-LV" dirty="0" smtClean="0"/>
              <a:t>kontaktinformācija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lv-LV" dirty="0" smtClean="0"/>
              <a:t>Situācijas aprakstu veidoja</a:t>
            </a:r>
            <a:r>
              <a:rPr lang="cs-CZ" dirty="0" smtClean="0"/>
              <a:t>: Teddi Fishman</a:t>
            </a:r>
            <a:r>
              <a:rPr lang="cs-CZ" dirty="0"/>
              <a:t> (</a:t>
            </a:r>
            <a:r>
              <a:rPr lang="cs-CZ" dirty="0" smtClean="0">
                <a:hlinkClick r:id="rId2"/>
              </a:rPr>
              <a:t>teddifish@gmail.com</a:t>
            </a:r>
            <a:r>
              <a:rPr lang="cs-CZ" dirty="0" smtClean="0"/>
              <a:t>) </a:t>
            </a:r>
          </a:p>
          <a:p>
            <a:r>
              <a:rPr lang="lv-LV" dirty="0" smtClean="0"/>
              <a:t>Situācijas aprakstu modificēja</a:t>
            </a:r>
            <a:r>
              <a:rPr lang="cs-CZ" dirty="0" smtClean="0"/>
              <a:t>: Dita Dlabolová (</a:t>
            </a:r>
            <a:r>
              <a:rPr lang="cs-CZ" dirty="0" smtClean="0">
                <a:hlinkClick r:id="rId3"/>
              </a:rPr>
              <a:t>dita.dlabolova@mendelu.cz</a:t>
            </a:r>
            <a:r>
              <a:rPr lang="cs-CZ" dirty="0" smtClean="0"/>
              <a:t>)  </a:t>
            </a:r>
            <a:endParaRPr lang="lv-LV" dirty="0" smtClean="0"/>
          </a:p>
          <a:p>
            <a:endParaRPr lang="lv-LV" dirty="0"/>
          </a:p>
          <a:p>
            <a:pPr marL="0" indent="0">
              <a:buNone/>
            </a:pPr>
            <a:r>
              <a:rPr lang="lv-LV" dirty="0" smtClean="0"/>
              <a:t>------------------------------------------</a:t>
            </a:r>
          </a:p>
          <a:p>
            <a:r>
              <a:rPr lang="lv-LV" dirty="0" smtClean="0"/>
              <a:t>Situācijas aprakstu tulkoja latviešu valodā: Alla Anohina-Naumeca (</a:t>
            </a:r>
            <a:r>
              <a:rPr lang="lv-LV" dirty="0" err="1" smtClean="0">
                <a:hlinkClick r:id="rId4"/>
              </a:rPr>
              <a:t>alla.anohina-naumeca@rtu.lv</a:t>
            </a:r>
            <a:r>
              <a:rPr lang="lv-LV" dirty="0" err="1" smtClean="0"/>
              <a:t>)</a:t>
            </a:r>
            <a:endParaRPr lang="lv-LV" dirty="0" smtClean="0"/>
          </a:p>
          <a:p>
            <a:r>
              <a:rPr lang="lv-LV" dirty="0" smtClean="0"/>
              <a:t>Korekcijas veica: Sintija Petroviča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78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 smtClean="0"/>
              <a:t>Informācija par licenci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sz="2400" dirty="0"/>
          </a:p>
          <a:p>
            <a:pPr marL="0" indent="0" algn="ctr">
              <a:buNone/>
            </a:pPr>
            <a:endParaRPr lang="cs-CZ" sz="2400" dirty="0"/>
          </a:p>
          <a:p>
            <a:pPr marL="0" indent="0" algn="ctr">
              <a:buNone/>
            </a:pPr>
            <a:r>
              <a:rPr lang="lv-LV" sz="2400" dirty="0" smtClean="0"/>
              <a:t>Nosaukums</a:t>
            </a:r>
            <a:r>
              <a:rPr lang="cs-CZ" sz="2400" dirty="0" smtClean="0"/>
              <a:t>: </a:t>
            </a:r>
            <a:r>
              <a:rPr lang="lv-LV" sz="2400" i="1" dirty="0" smtClean="0"/>
              <a:t>Rāpuļu audzētava</a:t>
            </a:r>
            <a:endParaRPr lang="cs-CZ" sz="2400" i="1" dirty="0"/>
          </a:p>
          <a:p>
            <a:pPr marL="0" indent="0" algn="ctr">
              <a:buNone/>
            </a:pPr>
            <a:r>
              <a:rPr lang="lv-LV" sz="2400" dirty="0" smtClean="0"/>
              <a:t>Autori</a:t>
            </a:r>
            <a:r>
              <a:rPr lang="cs-CZ" sz="2400" dirty="0" smtClean="0"/>
              <a:t>: </a:t>
            </a:r>
            <a:r>
              <a:rPr lang="cs-CZ" sz="2400" i="1" dirty="0" smtClean="0"/>
              <a:t>Teddi Fishman </a:t>
            </a:r>
            <a:r>
              <a:rPr lang="lv-LV" sz="2400" i="1" dirty="0" smtClean="0"/>
              <a:t>un</a:t>
            </a:r>
            <a:r>
              <a:rPr lang="cs-CZ" sz="2400" i="1" dirty="0" smtClean="0"/>
              <a:t> Dita Dlabolová</a:t>
            </a:r>
          </a:p>
          <a:p>
            <a:pPr marL="0" indent="0" algn="ctr">
              <a:buNone/>
            </a:pPr>
            <a:r>
              <a:rPr lang="lv-LV" sz="2400" dirty="0" smtClean="0"/>
              <a:t>Licences tips</a:t>
            </a:r>
            <a:r>
              <a:rPr lang="cs-CZ" sz="2400" dirty="0" smtClean="0"/>
              <a:t>: </a:t>
            </a:r>
            <a:r>
              <a:rPr lang="cs-CZ" sz="2400" dirty="0">
                <a:hlinkClick r:id="rId3"/>
              </a:rPr>
              <a:t>creativecommons.org/licenses/by/4.0</a:t>
            </a:r>
            <a:endParaRPr lang="cs-CZ" sz="2400" dirty="0"/>
          </a:p>
          <a:p>
            <a:pPr marL="0" indent="0" algn="ctr">
              <a:buNone/>
            </a:pPr>
            <a:endParaRPr lang="cs-CZ" sz="2400" dirty="0"/>
          </a:p>
          <a:p>
            <a:pPr marL="0" indent="0" algn="ctr">
              <a:buNone/>
            </a:pPr>
            <a:r>
              <a:rPr lang="lv-LV" sz="2400" dirty="0" smtClean="0"/>
              <a:t>Atsauce uz šo situācijas aprakstu</a:t>
            </a:r>
            <a:r>
              <a:rPr lang="cs-CZ" sz="2400" dirty="0" smtClean="0"/>
              <a:t>:</a:t>
            </a:r>
            <a:endParaRPr lang="cs-CZ" sz="2400" dirty="0"/>
          </a:p>
          <a:p>
            <a:pPr marL="0" indent="0" algn="ctr">
              <a:buNone/>
            </a:pPr>
            <a:r>
              <a:rPr lang="lv-LV" sz="2400" i="1" dirty="0" smtClean="0"/>
              <a:t>Rāpuļu audzētava,</a:t>
            </a:r>
            <a:r>
              <a:rPr lang="en-US" sz="2400" dirty="0"/>
              <a:t> </a:t>
            </a:r>
            <a:r>
              <a:rPr lang="cs-CZ" sz="2400" i="1" dirty="0"/>
              <a:t>Teddi </a:t>
            </a:r>
            <a:r>
              <a:rPr lang="cs-CZ" sz="2400" i="1" dirty="0" smtClean="0"/>
              <a:t>Fishman </a:t>
            </a:r>
            <a:r>
              <a:rPr lang="lv-LV" sz="2400" i="1" dirty="0" smtClean="0"/>
              <a:t>un</a:t>
            </a:r>
            <a:r>
              <a:rPr lang="cs-CZ" sz="2400" i="1" dirty="0" smtClean="0"/>
              <a:t> </a:t>
            </a:r>
            <a:r>
              <a:rPr lang="cs-CZ" sz="2400" i="1" dirty="0"/>
              <a:t>Dita </a:t>
            </a:r>
            <a:r>
              <a:rPr lang="cs-CZ" sz="2400" i="1" dirty="0" smtClean="0"/>
              <a:t>Dlabolová</a:t>
            </a:r>
            <a:r>
              <a:rPr lang="lv-LV" sz="2400" i="1" dirty="0" smtClean="0"/>
              <a:t> (</a:t>
            </a:r>
            <a:r>
              <a:rPr lang="lv-LV" sz="2400" i="1" dirty="0" err="1" smtClean="0"/>
              <a:t>A.Anohina-Naumeca,</a:t>
            </a:r>
            <a:r>
              <a:rPr lang="lv-LV" sz="2400" i="1" dirty="0" smtClean="0"/>
              <a:t> tulkojums latviešu valodā), </a:t>
            </a:r>
            <a:r>
              <a:rPr lang="lt-LT" sz="2400" dirty="0" smtClean="0"/>
              <a:t>licencēts </a:t>
            </a:r>
            <a:r>
              <a:rPr lang="lt-LT" sz="2400" dirty="0"/>
              <a:t>saskaņā ar </a:t>
            </a:r>
            <a:r>
              <a:rPr lang="en-US" sz="2400" dirty="0"/>
              <a:t> </a:t>
            </a:r>
            <a:r>
              <a:rPr lang="en-US" sz="2400" dirty="0">
                <a:hlinkClick r:id="rId4"/>
              </a:rPr>
              <a:t>Creative Commons Attribution 4.0 International License</a:t>
            </a:r>
            <a:r>
              <a:rPr lang="en-US" sz="2400" dirty="0"/>
              <a:t>.</a:t>
            </a:r>
            <a:endParaRPr lang="cs-CZ" sz="2400" dirty="0"/>
          </a:p>
        </p:txBody>
      </p:sp>
      <p:pic>
        <p:nvPicPr>
          <p:cNvPr id="15" name="Picture 16" descr="VÃ½sledek obrÃ¡zku pro cc by icon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26720" y="1314208"/>
            <a:ext cx="1490559" cy="525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77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EB32721-E116-D144-8DD0-8490169A2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Par dokumentu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F124659-B4C4-2C40-BC2A-4B5B047D7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lv-LV" dirty="0" smtClean="0"/>
              <a:t>Šis dokuments apraksta reālās dzīves piemēru, kas demonstrē akadēmiskā godīguma vērtību nozīmi profesionālajā darbībā.</a:t>
            </a:r>
          </a:p>
          <a:p>
            <a:pPr marL="0" indent="0">
              <a:buNone/>
            </a:pPr>
            <a:r>
              <a:rPr lang="lv-LV" dirty="0" smtClean="0"/>
              <a:t>Tas ir daļa no </a:t>
            </a:r>
            <a:r>
              <a:rPr lang="lv-LV" i="1" dirty="0" smtClean="0"/>
              <a:t>Rīkkopas starpnozaru sadarbībai akadēmiskā godīguma jomā, </a:t>
            </a:r>
            <a:r>
              <a:rPr lang="lv-LV" dirty="0" smtClean="0"/>
              <a:t>kas tika izstrādāta Erasmus+ projekta ietvaros.</a:t>
            </a:r>
          </a:p>
          <a:p>
            <a:pPr marL="0" indent="0">
              <a:buNone/>
            </a:pPr>
            <a:r>
              <a:rPr lang="lv-LV" dirty="0" smtClean="0"/>
              <a:t>Tas ir lietošanai gatavs situācijas apraksts, kas ir papildināts ar didaktiskām piezīmēm un diskusijas jautājumiem un/vai citiem uzdevumiem, kas var tikt iedoti mērķauditorijai.</a:t>
            </a:r>
          </a:p>
          <a:p>
            <a:pPr marL="0" indent="0">
              <a:buNone/>
            </a:pPr>
            <a:r>
              <a:rPr lang="lv-LV" dirty="0" smtClean="0"/>
              <a:t>Vairāk situācijas aprakstu ir pieejami </a:t>
            </a:r>
            <a:r>
              <a:rPr lang="lv-LV" dirty="0" smtClean="0">
                <a:hlinkClick r:id="rId2"/>
              </a:rPr>
              <a:t>ENAI mācību materiālu datubāzē</a:t>
            </a:r>
            <a:r>
              <a:rPr lang="lv-LV" dirty="0" smtClean="0"/>
              <a:t>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617063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Pamata informācija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v-LV" b="1" dirty="0" smtClean="0"/>
              <a:t>Mērķauditorija</a:t>
            </a:r>
            <a:r>
              <a:rPr lang="cs-CZ" dirty="0" smtClean="0"/>
              <a:t>: </a:t>
            </a:r>
            <a:r>
              <a:rPr lang="lv-LV" dirty="0" smtClean="0"/>
              <a:t>skolēni</a:t>
            </a:r>
            <a:r>
              <a:rPr lang="cs-CZ" dirty="0" smtClean="0"/>
              <a:t>, </a:t>
            </a:r>
            <a:r>
              <a:rPr lang="lv-LV" dirty="0" smtClean="0"/>
              <a:t>profesionālās pilnveides programmas dalībnieki</a:t>
            </a:r>
            <a:r>
              <a:rPr lang="en-US" dirty="0" smtClean="0"/>
              <a:t> (</a:t>
            </a:r>
            <a:r>
              <a:rPr lang="lv-LV" dirty="0" smtClean="0"/>
              <a:t>vēlams, bet nav obligāti ar bioloģijas/darba ar dzīvniekiem specializāciju</a:t>
            </a:r>
            <a:r>
              <a:rPr lang="en-US" dirty="0" smtClean="0"/>
              <a:t>)</a:t>
            </a:r>
            <a:r>
              <a:rPr lang="cs-CZ" dirty="0" smtClean="0"/>
              <a:t> </a:t>
            </a:r>
            <a:endParaRPr lang="en-US" dirty="0" smtClean="0"/>
          </a:p>
          <a:p>
            <a:r>
              <a:rPr lang="lv-LV" b="1" dirty="0" smtClean="0"/>
              <a:t>Kopsavilkums</a:t>
            </a:r>
            <a:r>
              <a:rPr lang="cs-CZ" dirty="0" smtClean="0"/>
              <a:t>:</a:t>
            </a:r>
            <a:r>
              <a:rPr lang="en-US" dirty="0" smtClean="0"/>
              <a:t> </a:t>
            </a:r>
            <a:r>
              <a:rPr lang="lv-LV" dirty="0"/>
              <a:t>zināšanu </a:t>
            </a:r>
            <a:r>
              <a:rPr lang="lv-LV" dirty="0" smtClean="0"/>
              <a:t>trūkums, kas ir izveidojies </a:t>
            </a:r>
            <a:r>
              <a:rPr lang="lv-LV" dirty="0"/>
              <a:t>krāpšanas dēļ, </a:t>
            </a:r>
            <a:r>
              <a:rPr lang="lv-LV" dirty="0" smtClean="0"/>
              <a:t>izraisa </a:t>
            </a:r>
            <a:r>
              <a:rPr lang="lv-LV" dirty="0"/>
              <a:t>neveiksmi profesionālajā darbībā</a:t>
            </a:r>
            <a:endParaRPr lang="en-US" dirty="0" smtClean="0"/>
          </a:p>
          <a:p>
            <a:r>
              <a:rPr lang="lv-LV" b="1" dirty="0" smtClean="0"/>
              <a:t>Mērķis</a:t>
            </a:r>
            <a:r>
              <a:rPr lang="cs-CZ" dirty="0" smtClean="0"/>
              <a:t>: </a:t>
            </a:r>
            <a:r>
              <a:rPr lang="cs-CZ" dirty="0"/>
              <a:t>apzināties </a:t>
            </a:r>
            <a:r>
              <a:rPr lang="cs-CZ" dirty="0" smtClean="0"/>
              <a:t>iespējam</a:t>
            </a:r>
            <a:r>
              <a:rPr lang="lv-LV" dirty="0" smtClean="0"/>
              <a:t>ā</a:t>
            </a:r>
            <a:r>
              <a:rPr lang="cs-CZ" dirty="0" smtClean="0"/>
              <a:t>s </a:t>
            </a:r>
            <a:r>
              <a:rPr lang="cs-CZ" dirty="0"/>
              <a:t>sekas </a:t>
            </a:r>
            <a:r>
              <a:rPr lang="cs-CZ" dirty="0" smtClean="0"/>
              <a:t>tr</a:t>
            </a:r>
            <a:r>
              <a:rPr lang="lv-LV" dirty="0" smtClean="0"/>
              <a:t>ū</a:t>
            </a:r>
            <a:r>
              <a:rPr lang="cs-CZ" dirty="0" smtClean="0"/>
              <a:t>kstošajām </a:t>
            </a:r>
            <a:r>
              <a:rPr lang="cs-CZ" dirty="0"/>
              <a:t>prasmēm un zināšanām, kas ir svarīgas konkrētajā profesijā </a:t>
            </a:r>
            <a:endParaRPr lang="en-US" dirty="0" smtClean="0"/>
          </a:p>
          <a:p>
            <a:r>
              <a:rPr lang="lv-LV" b="1" dirty="0" smtClean="0"/>
              <a:t>Ilgums</a:t>
            </a:r>
            <a:r>
              <a:rPr lang="cs-CZ" dirty="0" smtClean="0"/>
              <a:t>:</a:t>
            </a:r>
            <a:r>
              <a:rPr lang="en-US" dirty="0" smtClean="0"/>
              <a:t> 10 min</a:t>
            </a:r>
            <a:r>
              <a:rPr lang="lv-LV" dirty="0" smtClean="0"/>
              <a:t>ū</a:t>
            </a:r>
            <a:r>
              <a:rPr lang="en-US" dirty="0" err="1" smtClean="0"/>
              <a:t>tes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8795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16560" y="254000"/>
            <a:ext cx="3985623" cy="437872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lv-LV" dirty="0" smtClean="0"/>
              <a:t>Ievai lielākoties patika darbs, </a:t>
            </a:r>
            <a:r>
              <a:rPr lang="lv-LV" dirty="0"/>
              <a:t>ko viņa veica rāpuļu audzētavā, it īpaši </a:t>
            </a:r>
            <a:r>
              <a:rPr lang="lv-LV" dirty="0" smtClean="0"/>
              <a:t>pie čūskām </a:t>
            </a:r>
            <a:r>
              <a:rPr lang="lv-LV" dirty="0"/>
              <a:t>un </a:t>
            </a:r>
            <a:r>
              <a:rPr lang="lv-LV" dirty="0" smtClean="0"/>
              <a:t>ķirzakām. Taču </a:t>
            </a:r>
            <a:r>
              <a:rPr lang="lv-LV" dirty="0"/>
              <a:t>mācību laikā viņai bija diezgan garlaicīgi un viņa neveltīja pietiekamu uzmanību (</a:t>
            </a:r>
            <a:r>
              <a:rPr lang="lv-LV" dirty="0" smtClean="0"/>
              <a:t>lēnajiem</a:t>
            </a:r>
            <a:r>
              <a:rPr lang="lv-LV" dirty="0"/>
              <a:t>, </a:t>
            </a:r>
            <a:r>
              <a:rPr lang="lv-LV" dirty="0" smtClean="0"/>
              <a:t>slinkajiem</a:t>
            </a:r>
            <a:r>
              <a:rPr lang="lv-LV" dirty="0"/>
              <a:t>) bruņurupučiem.</a:t>
            </a:r>
          </a:p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r>
              <a:rPr lang="lv-LV" dirty="0"/>
              <a:t>Viņa vienkārši ieguva atbildes uz </a:t>
            </a:r>
            <a:r>
              <a:rPr lang="lv-LV" dirty="0" smtClean="0"/>
              <a:t>testu </a:t>
            </a:r>
            <a:r>
              <a:rPr lang="lv-LV" dirty="0"/>
              <a:t>par bruņurupučiem no drauga, kurš kārtoja šo testu gadu iepriekš. </a:t>
            </a:r>
            <a:endParaRPr lang="en-US" dirty="0"/>
          </a:p>
        </p:txBody>
      </p:sp>
      <p:pic>
        <p:nvPicPr>
          <p:cNvPr id="1028" name="Picture 4" descr="https://lh3.googleusercontent.com/6IuwpzeoBZy63M1ZNGqMxoi2AZw9h5DFZNdo8ItCR8nFUcL9Wg1FceWGatJICy_YPmD9iOqUhSlp5bJr6e72cHXm2LD0ysm7lM3Kyw46EDxmyf-vVoEHelghO6Ycz0RBiKI0q1jeI9LgxBMpqCdR34asc7CBBMBr-VaDzvmgE6tz8Tg5z_6q1vgPsgvST2x-QGjepG3J3YsazKbZGnxXaLyRk6Op-VSfvirGwnnozifrU9iCtuEWVWwaGTAukrL1UlMNhToQA8t_DjWqIlSYfEXTUuq_XllHJQ8s2Out8YJylNNdaBgjzhRGmeMsEryrTejig5Voko7jgg2q1PQb4_5OtWH_C4QqJ43k0eHvWkjmBs92gTJUsnLBftFMcdjEXVf5EhOVhAwUI-qBEaQ7vxC3mp-9Ab46tefbNETy74S7KvXPKt-eNl3S2433-NoC_ykrVy1JPjOAhv5znAISgkyCae6aEvr-SjqpOggc1PWyOJXLi0ulKRA73H5TiEME9ytUUeXjwpmAxKqqRqCjr4I6_ia8jlRO_-_sXyrTIsZz44UabbD9Fv9kNq37irCmpNlN1KvAsQSV6B_yFJsm_n64L7IAoJUhpcntv3s01gf-YmYZm86t8TNwHYox_Wi3Be-m7K-SmzvKCPahXHoKthdZKeu7DW6yTRwlKcMu6URsN0EYOiM-69Qj=w876-h657-no"/>
          <p:cNvPicPr>
            <a:picLocks noGrp="1" noChangeAspect="1" noChangeArrowheads="1"/>
          </p:cNvPicPr>
          <p:nvPr>
            <p:ph idx="13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11041" y="1303265"/>
            <a:ext cx="4632960" cy="3474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445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16560" y="304800"/>
            <a:ext cx="7395029" cy="4327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3000" dirty="0" smtClean="0"/>
              <a:t>Kad </a:t>
            </a:r>
            <a:r>
              <a:rPr lang="lv-LV" sz="3000" dirty="0"/>
              <a:t>pienāca pavasaris un </a:t>
            </a:r>
            <a:r>
              <a:rPr lang="lv-LV" sz="3000" dirty="0" smtClean="0"/>
              <a:t>audzētavā pieauga darba apjoms, </a:t>
            </a:r>
            <a:r>
              <a:rPr lang="lv-LV" sz="3000" dirty="0"/>
              <a:t>viņa rūpējās par bruņurupučiem </a:t>
            </a:r>
            <a:r>
              <a:rPr lang="lv-LV" sz="3000" dirty="0" smtClean="0"/>
              <a:t>līdzīgi kā par ķirzakām </a:t>
            </a:r>
            <a:r>
              <a:rPr lang="lv-LV" sz="3000" dirty="0"/>
              <a:t>un čūskām, neapjaušot, ka </a:t>
            </a:r>
            <a:r>
              <a:rPr lang="lv-LV" sz="3000" dirty="0" smtClean="0"/>
              <a:t>bruņurupuču </a:t>
            </a:r>
            <a:r>
              <a:rPr lang="lv-LV" sz="3000" dirty="0"/>
              <a:t>dzimums ir atkarīgs no temperatūras, kādā tie tiek inkubēti</a:t>
            </a:r>
            <a:r>
              <a:rPr lang="lv-LV" sz="3000" dirty="0" smtClean="0"/>
              <a:t>. Rezultātā </a:t>
            </a:r>
            <a:r>
              <a:rPr lang="lv-LV" sz="3000" dirty="0"/>
              <a:t>katram no šajā gadā dzimušajiem bruņrupučiem bija vīriešu </a:t>
            </a:r>
            <a:r>
              <a:rPr lang="lv-LV" sz="3000" dirty="0" smtClean="0"/>
              <a:t>dzimta </a:t>
            </a:r>
            <a:r>
              <a:rPr lang="lv-LV" sz="3000" dirty="0"/>
              <a:t>un tas nozīmēja, ka rāpuļu audzētava nespēja izpildīt nevienu pasūtījumu </a:t>
            </a:r>
            <a:r>
              <a:rPr lang="lv-LV" sz="3000" dirty="0" smtClean="0"/>
              <a:t>uz dažāda dzimuma bruņrupuču pāriem.</a:t>
            </a:r>
            <a:r>
              <a:rPr lang="en-US" sz="3000" dirty="0" smtClean="0"/>
              <a:t>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01415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3"/>
          </p:nvPr>
        </p:nvSpPr>
        <p:spPr>
          <a:xfrm>
            <a:off x="4257446" y="1311510"/>
            <a:ext cx="4459834" cy="3252995"/>
          </a:xfrm>
        </p:spPr>
        <p:txBody>
          <a:bodyPr>
            <a:normAutofit/>
          </a:bodyPr>
          <a:lstStyle/>
          <a:p>
            <a:r>
              <a:rPr lang="cs-CZ" sz="3000" dirty="0"/>
              <a:t>Kādas var būt sekas šai </a:t>
            </a:r>
            <a:r>
              <a:rPr lang="cs-CZ" sz="3000" dirty="0" smtClean="0"/>
              <a:t>aud</a:t>
            </a:r>
            <a:r>
              <a:rPr lang="lv-LV" sz="3000" dirty="0" smtClean="0"/>
              <a:t>z</a:t>
            </a:r>
            <a:r>
              <a:rPr lang="cs-CZ" sz="3000" dirty="0" smtClean="0"/>
              <a:t>ētavai</a:t>
            </a:r>
            <a:r>
              <a:rPr lang="cs-CZ" sz="3000" dirty="0"/>
              <a:t>?</a:t>
            </a:r>
          </a:p>
          <a:p>
            <a:r>
              <a:rPr lang="cs-CZ" sz="3000" dirty="0"/>
              <a:t>Ko darīja </a:t>
            </a:r>
            <a:r>
              <a:rPr lang="lv-LV" sz="3000" dirty="0" smtClean="0"/>
              <a:t>Ievas</a:t>
            </a:r>
            <a:r>
              <a:rPr lang="cs-CZ" sz="3000" dirty="0" smtClean="0"/>
              <a:t> </a:t>
            </a:r>
            <a:r>
              <a:rPr lang="cs-CZ" sz="3000" dirty="0"/>
              <a:t>vadītājs, kad saprata, ka </a:t>
            </a:r>
            <a:r>
              <a:rPr lang="lv-LV" sz="3000" dirty="0" smtClean="0"/>
              <a:t>Ieva</a:t>
            </a:r>
            <a:r>
              <a:rPr lang="cs-CZ" sz="3000" dirty="0" smtClean="0"/>
              <a:t> </a:t>
            </a:r>
            <a:r>
              <a:rPr lang="cs-CZ" sz="3000" dirty="0"/>
              <a:t>nav mainījusi temperatūru?</a:t>
            </a:r>
          </a:p>
        </p:txBody>
      </p:sp>
      <p:pic>
        <p:nvPicPr>
          <p:cNvPr id="4" name="Picture 4" descr="https://lh3.googleusercontent.com/6IuwpzeoBZy63M1ZNGqMxoi2AZw9h5DFZNdo8ItCR8nFUcL9Wg1FceWGatJICy_YPmD9iOqUhSlp5bJr6e72cHXm2LD0ysm7lM3Kyw46EDxmyf-vVoEHelghO6Ycz0RBiKI0q1jeI9LgxBMpqCdR34asc7CBBMBr-VaDzvmgE6tz8Tg5z_6q1vgPsgvST2x-QGjepG3J3YsazKbZGnxXaLyRk6Op-VSfvirGwnnozifrU9iCtuEWVWwaGTAukrL1UlMNhToQA8t_DjWqIlSYfEXTUuq_XllHJQ8s2Out8YJylNNdaBgjzhRGmeMsEryrTejig5Voko7jgg2q1PQb4_5OtWH_C4QqJ43k0eHvWkjmBs92gTJUsnLBftFMcdjEXVf5EhOVhAwUI-qBEaQ7vxC3mp-9Ab46tefbNETy74S7KvXPKt-eNl3S2433-NoC_ykrVy1JPjOAhv5znAISgkyCae6aEvr-SjqpOggc1PWyOJXLi0ulKRA73H5TiEME9ytUUeXjwpmAxKqqRqCjr4I6_ia8jlRO_-_sXyrTIsZz44UabbD9Fv9kNq37irCmpNlN1KvAsQSV6B_yFJsm_n64L7IAoJUhpcntv3s01gf-YmYZm86t8TNwHYox_Wi3Be-m7K-SmzvKCPahXHoKthdZKeu7DW6yTRwlKcMu6URsN0EYOiM-69Qj=w876-h657-no"/>
          <p:cNvPicPr>
            <a:picLocks noGrp="1" noChangeAspect="1" noChangeArrowheads="1"/>
          </p:cNvPicPr>
          <p:nvPr>
            <p:ph idx="1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790041"/>
            <a:ext cx="4135438" cy="3101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3065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Nobeigums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v-LV" sz="3000" dirty="0"/>
              <a:t>Kad viņas vadītājs saprata, ka viņa nav mainījusi temperatūru</a:t>
            </a:r>
            <a:r>
              <a:rPr lang="lv-LV" sz="3000"/>
              <a:t>, </a:t>
            </a:r>
            <a:r>
              <a:rPr lang="lv-LV" sz="3000" smtClean="0"/>
              <a:t>Ieva </a:t>
            </a:r>
            <a:r>
              <a:rPr lang="lv-LV" sz="3000" dirty="0"/>
              <a:t>tika atlaista </a:t>
            </a:r>
            <a:r>
              <a:rPr lang="lv-LV" sz="3000" dirty="0" smtClean="0"/>
              <a:t>no darba un viņas </a:t>
            </a:r>
            <a:r>
              <a:rPr lang="lv-LV" sz="3000" dirty="0"/>
              <a:t>pēdējais atalgojums tika </a:t>
            </a:r>
            <a:r>
              <a:rPr lang="lv-LV" sz="3000" dirty="0" smtClean="0"/>
              <a:t>novirzīts, </a:t>
            </a:r>
            <a:r>
              <a:rPr lang="lv-LV" sz="3000" dirty="0"/>
              <a:t>lai segtu </a:t>
            </a:r>
            <a:r>
              <a:rPr lang="lv-LV" sz="3000" dirty="0" smtClean="0"/>
              <a:t>nodarīto zaudējumu daļu.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129443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Jautājumi diskusijai ar studentiem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3000" dirty="0" smtClean="0"/>
              <a:t>Kāds ir apskatītās problēmas iemesls</a:t>
            </a:r>
            <a:r>
              <a:rPr lang="en-US" sz="3000" dirty="0" smtClean="0"/>
              <a:t>?</a:t>
            </a:r>
          </a:p>
          <a:p>
            <a:r>
              <a:rPr lang="lv-LV" sz="3000" dirty="0" smtClean="0"/>
              <a:t>Ko varēja izdarīt, </a:t>
            </a:r>
            <a:r>
              <a:rPr lang="lv-LV" sz="3000" dirty="0"/>
              <a:t>lai </a:t>
            </a:r>
            <a:r>
              <a:rPr lang="lv-LV" sz="3000" dirty="0" smtClean="0"/>
              <a:t>novērstu </a:t>
            </a:r>
            <a:r>
              <a:rPr lang="lv-LV" sz="3000" dirty="0"/>
              <a:t>šādu situāciju?</a:t>
            </a:r>
          </a:p>
          <a:p>
            <a:r>
              <a:rPr lang="lv-LV" sz="3000" dirty="0"/>
              <a:t>Kā </a:t>
            </a:r>
            <a:r>
              <a:rPr lang="lv-LV" sz="3000" dirty="0" smtClean="0"/>
              <a:t>skolotājs </a:t>
            </a:r>
            <a:r>
              <a:rPr lang="lv-LV" sz="3000" dirty="0"/>
              <a:t>varētu motivēt studentus, kurus neinteresē bruņurupuči? 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413073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Stāsta vēstījums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3000" dirty="0"/>
              <a:t>Pat tad, ja </a:t>
            </a:r>
            <a:r>
              <a:rPr lang="lv-LV" sz="3000" dirty="0" smtClean="0"/>
              <a:t>atsevišķas daļas izglītības iegūšanā Jums </a:t>
            </a:r>
            <a:r>
              <a:rPr lang="lv-LV" sz="3000" dirty="0"/>
              <a:t>ir garlaicīgas un šķiet, ka tās nav interesantas, tās var būt ļoti svarīgas </a:t>
            </a:r>
            <a:r>
              <a:rPr lang="lv-LV" sz="3000" dirty="0" smtClean="0"/>
              <a:t>reālajā praksē.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304247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nai">
  <a:themeElements>
    <a:clrScheme name="ENAI">
      <a:dk1>
        <a:srgbClr val="484749"/>
      </a:dk1>
      <a:lt1>
        <a:sysClr val="window" lastClr="FFFFFF"/>
      </a:lt1>
      <a:dk2>
        <a:srgbClr val="44546A"/>
      </a:dk2>
      <a:lt2>
        <a:srgbClr val="E7E6E6"/>
      </a:lt2>
      <a:accent1>
        <a:srgbClr val="009999"/>
      </a:accent1>
      <a:accent2>
        <a:srgbClr val="FFD242"/>
      </a:accent2>
      <a:accent3>
        <a:srgbClr val="EB5F9B"/>
      </a:accent3>
      <a:accent4>
        <a:srgbClr val="88868A"/>
      </a:accent4>
      <a:accent5>
        <a:srgbClr val="91C7B1"/>
      </a:accent5>
      <a:accent6>
        <a:srgbClr val="009999"/>
      </a:accent6>
      <a:hlink>
        <a:srgbClr val="009999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enai</Template>
  <TotalTime>2024</TotalTime>
  <Words>483</Words>
  <Application>Microsoft Office PowerPoint</Application>
  <PresentationFormat>Předvádění na obrazovce (16:9)</PresentationFormat>
  <Paragraphs>53</Paragraphs>
  <Slides>11</Slides>
  <Notes>8</Notes>
  <HiddenSlides>1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enai</vt:lpstr>
      <vt:lpstr>Rāpuļu audzētava</vt:lpstr>
      <vt:lpstr>Par dokumentu</vt:lpstr>
      <vt:lpstr>Pamata informācija</vt:lpstr>
      <vt:lpstr>Prezentace aplikace PowerPoint</vt:lpstr>
      <vt:lpstr>Prezentace aplikace PowerPoint</vt:lpstr>
      <vt:lpstr>Prezentace aplikace PowerPoint</vt:lpstr>
      <vt:lpstr>Nobeigums</vt:lpstr>
      <vt:lpstr>Jautājumi diskusijai ar studentiem</vt:lpstr>
      <vt:lpstr>Stāsta vēstījums</vt:lpstr>
      <vt:lpstr>Autors un kontaktinformācija</vt:lpstr>
      <vt:lpstr>Informācija par licenci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didl</dc:creator>
  <cp:lastModifiedBy>Dita Dlabolová</cp:lastModifiedBy>
  <cp:revision>145</cp:revision>
  <cp:lastPrinted>2019-06-26T15:58:07Z</cp:lastPrinted>
  <dcterms:created xsi:type="dcterms:W3CDTF">2016-09-26T15:05:02Z</dcterms:created>
  <dcterms:modified xsi:type="dcterms:W3CDTF">2019-06-28T07:07:25Z</dcterms:modified>
</cp:coreProperties>
</file>