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9"/>
  </p:notesMasterIdLst>
  <p:handoutMasterIdLst>
    <p:handoutMasterId r:id="rId20"/>
  </p:handoutMasterIdLst>
  <p:sldIdLst>
    <p:sldId id="309" r:id="rId2"/>
    <p:sldId id="343" r:id="rId3"/>
    <p:sldId id="290" r:id="rId4"/>
    <p:sldId id="340" r:id="rId5"/>
    <p:sldId id="348" r:id="rId6"/>
    <p:sldId id="350" r:id="rId7"/>
    <p:sldId id="351" r:id="rId8"/>
    <p:sldId id="352" r:id="rId9"/>
    <p:sldId id="357" r:id="rId10"/>
    <p:sldId id="306" r:id="rId11"/>
    <p:sldId id="354" r:id="rId12"/>
    <p:sldId id="356" r:id="rId13"/>
    <p:sldId id="355" r:id="rId14"/>
    <p:sldId id="307" r:id="rId15"/>
    <p:sldId id="345" r:id="rId16"/>
    <p:sldId id="347" r:id="rId17"/>
    <p:sldId id="346" r:id="rId18"/>
  </p:sldIdLst>
  <p:sldSz cx="9144000" cy="5143500" type="screen16x9"/>
  <p:notesSz cx="9309100" cy="69548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EFAF8DB-A969-4135-B19A-87D8D207BB21}">
          <p14:sldIdLst>
            <p14:sldId id="309"/>
            <p14:sldId id="343"/>
            <p14:sldId id="290"/>
            <p14:sldId id="340"/>
            <p14:sldId id="348"/>
            <p14:sldId id="350"/>
            <p14:sldId id="351"/>
            <p14:sldId id="352"/>
            <p14:sldId id="357"/>
            <p14:sldId id="306"/>
            <p14:sldId id="354"/>
            <p14:sldId id="356"/>
            <p14:sldId id="355"/>
            <p14:sldId id="307"/>
            <p14:sldId id="345"/>
            <p14:sldId id="347"/>
            <p14:sldId id="3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40">
          <p15:clr>
            <a:srgbClr val="A4A3A4"/>
          </p15:clr>
        </p15:guide>
        <p15:guide id="4" orient="horz" pos="1620">
          <p15:clr>
            <a:srgbClr val="A4A3A4"/>
          </p15:clr>
        </p15:guide>
        <p15:guide id="5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7" autoAdjust="0"/>
    <p:restoredTop sz="85409" autoAdjust="0"/>
  </p:normalViewPr>
  <p:slideViewPr>
    <p:cSldViewPr snapToGrid="0">
      <p:cViewPr varScale="1">
        <p:scale>
          <a:sx n="131" d="100"/>
          <a:sy n="131" d="100"/>
        </p:scale>
        <p:origin x="1038" y="120"/>
      </p:cViewPr>
      <p:guideLst>
        <p:guide orient="horz" pos="2160"/>
        <p:guide pos="2880"/>
        <p:guide pos="3840"/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4895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0"/>
            <a:ext cx="4033943" cy="34895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5B33183A-EB34-4975-88C1-3E4C2E3B7251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05889"/>
            <a:ext cx="4033943" cy="348949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05889"/>
            <a:ext cx="4033943" cy="348949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ECA13F18-663F-47BE-80ED-9A7198F3D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04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4895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273003" y="0"/>
            <a:ext cx="4033943" cy="34895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A675130F-6DD1-4461-9104-A51571DA2431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568575" y="869950"/>
            <a:ext cx="4171950" cy="2346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30910" y="3347015"/>
            <a:ext cx="7447280" cy="273846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605889"/>
            <a:ext cx="4033943" cy="348949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273003" y="6605889"/>
            <a:ext cx="4033943" cy="348949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31CBB758-5CCA-4FC4-A17D-E88687967B5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25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568575" y="869950"/>
            <a:ext cx="4171950" cy="23463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9982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28498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47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202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568575" y="869950"/>
            <a:ext cx="4171950" cy="23463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299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568575" y="869950"/>
            <a:ext cx="4171950" cy="23463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885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568575" y="869950"/>
            <a:ext cx="4171950" cy="23463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696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568575" y="869950"/>
            <a:ext cx="4171950" cy="23463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579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568575" y="869950"/>
            <a:ext cx="4171950" cy="23463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7187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568575" y="869950"/>
            <a:ext cx="4171950" cy="23463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668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5414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494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600439"/>
            <a:ext cx="6858000" cy="17907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460195"/>
            <a:ext cx="6858000" cy="124182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74747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84AC-797A-45F2-B2C8-8D7DEEADE390}" type="datetimeFigureOut">
              <a:rPr lang="cs-CZ" smtClean="0"/>
              <a:t>28. 6. 2019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662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18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986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822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3568" y="1275607"/>
            <a:ext cx="7772400" cy="918102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Název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2517744"/>
            <a:ext cx="6400800" cy="43204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Datum</a:t>
            </a: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403649" y="3057525"/>
            <a:ext cx="6408712" cy="37832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Hodina</a:t>
            </a:r>
            <a:endParaRPr lang="en-US" dirty="0"/>
          </a:p>
        </p:txBody>
      </p:sp>
      <p:sp>
        <p:nvSpPr>
          <p:cNvPr id="14" name="Zástupný symbol pro tex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475658" y="3975906"/>
            <a:ext cx="6408712" cy="37832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Ing. Dita Dlabolová</a:t>
            </a:r>
            <a:endParaRPr lang="en-US" dirty="0"/>
          </a:p>
        </p:txBody>
      </p:sp>
      <p:sp>
        <p:nvSpPr>
          <p:cNvPr id="15" name="Zástupný symbol pro tex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403649" y="195486"/>
            <a:ext cx="6408712" cy="37832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Předmět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52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84AC-797A-45F2-B2C8-8D7DEEADE390}" type="datetimeFigureOut">
              <a:rPr lang="cs-CZ" smtClean="0"/>
              <a:t>28. 6. 2019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189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73846"/>
            <a:ext cx="7886700" cy="4358878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84AC-797A-45F2-B2C8-8D7DEEADE390}" type="datetimeFigureOut">
              <a:rPr lang="cs-CZ" smtClean="0"/>
              <a:t>28. 6. 2019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148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159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29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2" y="273846"/>
            <a:ext cx="7886700" cy="99417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1" cy="276344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38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33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9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25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7121" y="86723"/>
            <a:ext cx="1442720" cy="123015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4766307"/>
            <a:ext cx="9141619" cy="274801"/>
          </a:xfrm>
          <a:prstGeom prst="rect">
            <a:avLst/>
          </a:prstGeom>
          <a:solidFill>
            <a:srgbClr val="0099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6915150" cy="835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</a:t>
            </a:r>
            <a:r>
              <a:rPr lang="en-US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149724"/>
            <a:ext cx="7886700" cy="3482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styly</a:t>
            </a:r>
            <a:r>
              <a:rPr lang="en-US" noProof="0" dirty="0"/>
              <a:t> </a:t>
            </a:r>
            <a:r>
              <a:rPr lang="en-US" noProof="0" dirty="0" err="1"/>
              <a:t>předlohy</a:t>
            </a:r>
            <a:r>
              <a:rPr lang="en-US" noProof="0" dirty="0"/>
              <a:t> </a:t>
            </a:r>
            <a:r>
              <a:rPr lang="en-US" noProof="0" dirty="0" err="1"/>
              <a:t>textu</a:t>
            </a:r>
            <a:r>
              <a:rPr lang="en-US" noProof="0" dirty="0"/>
              <a:t>.</a:t>
            </a:r>
          </a:p>
          <a:p>
            <a:pPr lvl="1"/>
            <a:r>
              <a:rPr lang="en-US" noProof="0" dirty="0" err="1"/>
              <a:t>Druhá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2"/>
            <a:r>
              <a:rPr lang="en-US" noProof="0" dirty="0" err="1"/>
              <a:t>Třetí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3"/>
            <a:r>
              <a:rPr lang="en-US" noProof="0" dirty="0" err="1"/>
              <a:t>Čtvrtá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4"/>
            <a:r>
              <a:rPr lang="en-US" noProof="0" dirty="0" err="1"/>
              <a:t>Pátá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E6784AC-797A-45F2-B2C8-8D7DEEADE390}" type="datetimeFigureOut">
              <a:rPr lang="en-US" smtClean="0"/>
              <a:pPr/>
              <a:t>6/28/2019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40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707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9999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alla.anohina-naumeca@rtu.lv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Situācija: komandas cieņa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Godīguma </a:t>
            </a:r>
            <a:r>
              <a:rPr lang="lv-LV" dirty="0"/>
              <a:t>jautājumi </a:t>
            </a:r>
            <a:r>
              <a:rPr lang="lv-LV" dirty="0" smtClean="0"/>
              <a:t>akadēmisko darbinieku </a:t>
            </a:r>
            <a:r>
              <a:rPr lang="lv-LV" dirty="0" smtClean="0"/>
              <a:t>darbā</a:t>
            </a:r>
            <a:endParaRPr lang="cs-CZ" dirty="0" smtClean="0"/>
          </a:p>
          <a:p>
            <a:r>
              <a:rPr lang="cs-CZ" dirty="0" smtClean="0"/>
              <a:t>O2-B-3-lv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547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lv-LV" dirty="0" smtClean="0"/>
              <a:t>Izlasiet situācijas aprakstu.</a:t>
            </a:r>
          </a:p>
          <a:p>
            <a:r>
              <a:rPr lang="lv-LV" dirty="0" smtClean="0"/>
              <a:t>Sagatavojieties grupas diskusijai.</a:t>
            </a:r>
          </a:p>
          <a:p>
            <a:r>
              <a:rPr lang="lv-LV" dirty="0" smtClean="0"/>
              <a:t>Apspriediet situāciju mazās grupās (3-5).</a:t>
            </a:r>
          </a:p>
          <a:p>
            <a:r>
              <a:rPr lang="lv-LV" dirty="0" smtClean="0"/>
              <a:t>Apkopojiet savas grupas diskusiju un pierakstiet secinājumus.</a:t>
            </a:r>
          </a:p>
          <a:p>
            <a:r>
              <a:rPr lang="lv-LV" dirty="0" smtClean="0"/>
              <a:t>Pievienojieties pārējiem dalībniekiem un prezentējiet rezultātus.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dirty="0" smtClean="0"/>
              <a:t>Uzdevums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74876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3000" dirty="0" smtClean="0"/>
              <a:t>Kāds bija Jūsu pirmais iespaids, izlasot šīs situācijas aprakstu?</a:t>
            </a:r>
          </a:p>
          <a:p>
            <a:r>
              <a:rPr lang="lv-LV" sz="3000" dirty="0" smtClean="0"/>
              <a:t>Ko Jūs domājat par Annas, Vitas un vadības rīcību?</a:t>
            </a:r>
          </a:p>
          <a:p>
            <a:r>
              <a:rPr lang="lv-LV" sz="3000" dirty="0" smtClean="0"/>
              <a:t>Kādas godīguma problēmas ir atspoguļotas šajā situācijā? Kādas problēmas, izmaksas, zaudējumus tās izraisīja?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600" dirty="0" smtClean="0"/>
              <a:t>Jautājumi situācijas apspriešanai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78029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lv-LV" dirty="0" smtClean="0"/>
              <a:t>Kādas </a:t>
            </a:r>
            <a:r>
              <a:rPr lang="lv-LV" dirty="0"/>
              <a:t>varētu būt Annas, </a:t>
            </a:r>
            <a:r>
              <a:rPr lang="lv-LV" dirty="0" smtClean="0"/>
              <a:t>Vitas </a:t>
            </a:r>
            <a:r>
              <a:rPr lang="lv-LV" dirty="0"/>
              <a:t>un vadības domas un rīcības motivācija</a:t>
            </a:r>
            <a:r>
              <a:rPr lang="lv-LV" dirty="0" smtClean="0"/>
              <a:t>?</a:t>
            </a:r>
            <a:endParaRPr lang="lv-LV" dirty="0"/>
          </a:p>
          <a:p>
            <a:r>
              <a:rPr lang="lv-LV" dirty="0"/>
              <a:t>Kāda būtu bijusi </a:t>
            </a:r>
            <a:r>
              <a:rPr lang="lv-LV" dirty="0" smtClean="0"/>
              <a:t>Jūsu </a:t>
            </a:r>
            <a:r>
              <a:rPr lang="lv-LV" dirty="0"/>
              <a:t>reakcija Annas, </a:t>
            </a:r>
            <a:r>
              <a:rPr lang="lv-LV" dirty="0" smtClean="0"/>
              <a:t>Vitas </a:t>
            </a:r>
            <a:r>
              <a:rPr lang="lv-LV" dirty="0"/>
              <a:t>un vadības vietā?</a:t>
            </a:r>
          </a:p>
          <a:p>
            <a:r>
              <a:rPr lang="lv-LV" dirty="0"/>
              <a:t>Ko katrs no viņiem varēja darīt, lai novērstu </a:t>
            </a:r>
            <a:r>
              <a:rPr lang="lv-LV" dirty="0" smtClean="0"/>
              <a:t>problēmu(- </a:t>
            </a:r>
            <a:r>
              <a:rPr lang="lv-LV" dirty="0"/>
              <a:t>as)?</a:t>
            </a:r>
          </a:p>
          <a:p>
            <a:r>
              <a:rPr lang="lv-LV" dirty="0"/>
              <a:t>Vai Annas un </a:t>
            </a:r>
            <a:r>
              <a:rPr lang="lv-LV" dirty="0" smtClean="0"/>
              <a:t>Vitas </a:t>
            </a:r>
            <a:r>
              <a:rPr lang="lv-LV" dirty="0"/>
              <a:t>kolēģiem šajā </a:t>
            </a:r>
            <a:r>
              <a:rPr lang="lv-LV" dirty="0" smtClean="0"/>
              <a:t>situācijā </a:t>
            </a:r>
            <a:r>
              <a:rPr lang="lv-LV" dirty="0"/>
              <a:t>ir kāda atbildība? Ja jā, </a:t>
            </a:r>
            <a:r>
              <a:rPr lang="lv-LV" dirty="0" smtClean="0"/>
              <a:t>tad kāda </a:t>
            </a:r>
            <a:r>
              <a:rPr lang="lv-LV" dirty="0"/>
              <a:t>tieši?</a:t>
            </a:r>
            <a:endParaRPr lang="en-GB" dirty="0" smtClean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600" dirty="0" smtClean="0"/>
              <a:t>Jautājumi situācijas apspriešanai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19059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dirty="0" smtClean="0"/>
              <a:t>Papildu jautājumi</a:t>
            </a:r>
            <a:endParaRPr lang="de-DE" sz="3600" dirty="0"/>
          </a:p>
        </p:txBody>
      </p:sp>
      <p:sp>
        <p:nvSpPr>
          <p:cNvPr id="5" name="Rectangle 4"/>
          <p:cNvSpPr/>
          <p:nvPr/>
        </p:nvSpPr>
        <p:spPr>
          <a:xfrm>
            <a:off x="628650" y="1200712"/>
            <a:ext cx="820184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sz="2800" dirty="0" smtClean="0"/>
              <a:t>Vai situācija varētu ietekmēt citas ieinteresētās personas, kā viņi varētu reaģēt (piemēram, bērnu vecāki, kolēģi)?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sz="2800" dirty="0" smtClean="0"/>
              <a:t>Vai tam būtu kāda nozīme, ja jaunā koncepcija tiktu izmantota ne tikai organizācijas ietvaros, bet prezentēta arī ārēji, piemēram, pilsētas domei, valsts pārvaldei, žurnālistiem, organizācijas mājaslapā?</a:t>
            </a: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145806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dirty="0" smtClean="0"/>
              <a:t>Secinājumi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lv-LV" sz="2600" dirty="0" smtClean="0"/>
              <a:t>Uzdevums dalībniekiem:</a:t>
            </a:r>
          </a:p>
          <a:p>
            <a:pPr lvl="1"/>
            <a:r>
              <a:rPr lang="lv-LV" sz="2600" dirty="0" smtClean="0"/>
              <a:t>Ko Jūs uzzinājāt/kas Jums bija jauns diskusijas laikā?</a:t>
            </a:r>
          </a:p>
          <a:p>
            <a:pPr lvl="1"/>
            <a:r>
              <a:rPr lang="lv-LV" sz="2600" dirty="0" smtClean="0"/>
              <a:t>Kādas ir citas iespējamās godīguma problēmas Jūsu profesionālajā vidē?</a:t>
            </a:r>
          </a:p>
          <a:p>
            <a:pPr lvl="1"/>
            <a:r>
              <a:rPr lang="lv-LV" sz="2600" dirty="0" smtClean="0"/>
              <a:t>Vai Jums ir kāds nodoms, kā Jūs reaģētu iespējamā godīguma pārkāpuma gadījumā?</a:t>
            </a:r>
          </a:p>
          <a:p>
            <a:r>
              <a:rPr lang="lv-LV" sz="2600" dirty="0" smtClean="0"/>
              <a:t>Papildus individuāli nodarītajam kaitējumam vai zaudējumiem, godīguma pārkāpumi organizācijā var radīt daudz negatīvu seku.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08222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dirty="0" smtClean="0"/>
              <a:t>Didaktiskās piezīmes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lv-LV" sz="2600" dirty="0" smtClean="0"/>
              <a:t>Aprakstītā </a:t>
            </a:r>
            <a:r>
              <a:rPr lang="lv-LV" sz="2600" dirty="0"/>
              <a:t>situācija liecina, ka akadēmiskajās profesijās godīguma jautājumi ir </a:t>
            </a:r>
            <a:r>
              <a:rPr lang="lv-LV" sz="2600" dirty="0" smtClean="0"/>
              <a:t>būtiski </a:t>
            </a:r>
            <a:r>
              <a:rPr lang="lv-LV" sz="2600" dirty="0"/>
              <a:t>ikdienas </a:t>
            </a:r>
            <a:r>
              <a:rPr lang="lv-LV" sz="2600" dirty="0" smtClean="0"/>
              <a:t>darbā.</a:t>
            </a:r>
            <a:endParaRPr lang="lv-LV" sz="2600" dirty="0"/>
          </a:p>
          <a:p>
            <a:r>
              <a:rPr lang="lv-LV" sz="2600" dirty="0" smtClean="0"/>
              <a:t>Mācīšanās par godīgumu </a:t>
            </a:r>
            <a:r>
              <a:rPr lang="lv-LV" sz="2600" dirty="0"/>
              <a:t>var </a:t>
            </a:r>
            <a:r>
              <a:rPr lang="lv-LV" sz="2600" dirty="0" smtClean="0"/>
              <a:t>būt sekmīga, tikai izmantojot diskusijas, strīdus, </a:t>
            </a:r>
            <a:r>
              <a:rPr lang="lv-LV" sz="2600" dirty="0"/>
              <a:t>situāciju apspriešanu, jautājumu risināšanu. Tāpēc </a:t>
            </a:r>
            <a:r>
              <a:rPr lang="lv-LV" sz="2600" dirty="0" smtClean="0"/>
              <a:t>ir nepieciešams izmantot interaktīvas </a:t>
            </a:r>
            <a:r>
              <a:rPr lang="lv-LV" sz="2600" dirty="0"/>
              <a:t>metodes </a:t>
            </a:r>
            <a:r>
              <a:rPr lang="lv-LV" sz="2600" dirty="0" smtClean="0"/>
              <a:t>instruktīvas </a:t>
            </a:r>
            <a:r>
              <a:rPr lang="lv-LV" sz="2600" dirty="0"/>
              <a:t>mācīšanas vietā.</a:t>
            </a:r>
          </a:p>
          <a:p>
            <a:r>
              <a:rPr lang="lv-LV" sz="2600" dirty="0" smtClean="0"/>
              <a:t>Dalībniekiem </a:t>
            </a:r>
            <a:r>
              <a:rPr lang="lv-LV" sz="2600" dirty="0"/>
              <a:t>būtu jāapspriež situācija no dažādām perspektīvām, lai uzzinātu par godīguma jautājumu sarežģītību, pelēkajām zonām un blakusefektiem.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018036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dirty="0" smtClean="0"/>
              <a:t>Atbildīgie autori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149724"/>
            <a:ext cx="8136527" cy="35920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600" dirty="0" smtClean="0"/>
              <a:t>Ansgar Schäfer </a:t>
            </a:r>
            <a:r>
              <a:rPr lang="lv-LV" sz="2600" dirty="0" smtClean="0"/>
              <a:t>un</a:t>
            </a:r>
            <a:r>
              <a:rPr lang="de-DE" sz="2600" dirty="0" smtClean="0"/>
              <a:t> Oliver Trevisiol</a:t>
            </a:r>
            <a:endParaRPr lang="de-DE" sz="2600" dirty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lv-LV" sz="2200" dirty="0" smtClean="0"/>
              <a:t>Komunikācijas,</a:t>
            </a:r>
            <a:r>
              <a:rPr lang="lv-LV" sz="2200" dirty="0"/>
              <a:t> </a:t>
            </a:r>
            <a:r>
              <a:rPr lang="lv-LV" sz="2200" dirty="0" smtClean="0"/>
              <a:t>informācijas,</a:t>
            </a:r>
            <a:r>
              <a:rPr lang="lv-LV" sz="2200" dirty="0"/>
              <a:t> plašsaziņas līdzekļu centrs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lv-LV" sz="2200" dirty="0"/>
              <a:t>Konstancas Universitāte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lv-LV" sz="2200" dirty="0"/>
              <a:t>Konstanca, </a:t>
            </a:r>
            <a:r>
              <a:rPr lang="lv-LV" sz="2200" dirty="0" smtClean="0"/>
              <a:t>Vācija</a:t>
            </a:r>
          </a:p>
          <a:p>
            <a:pPr marL="0" indent="0">
              <a:buNone/>
            </a:pPr>
            <a:r>
              <a:rPr lang="lv-LV" sz="2600" dirty="0" smtClean="0"/>
              <a:t>-------------------------------------------------------------------------</a:t>
            </a:r>
          </a:p>
          <a:p>
            <a:pPr marL="0" indent="0">
              <a:buNone/>
            </a:pPr>
            <a:r>
              <a:rPr lang="lv-LV" sz="2400" dirty="0" smtClean="0"/>
              <a:t>Situācijas aprakstu </a:t>
            </a:r>
            <a:r>
              <a:rPr lang="lv-LV" sz="2400" dirty="0"/>
              <a:t>tulkoja latviešu valodā: Alla Anohina-Naumeca (</a:t>
            </a:r>
            <a:r>
              <a:rPr lang="lv-LV" sz="2400" dirty="0" err="1">
                <a:hlinkClick r:id="rId2"/>
              </a:rPr>
              <a:t>alla.anohina-naumeca@rtu.lv</a:t>
            </a:r>
            <a:r>
              <a:rPr lang="lv-LV" sz="2400" dirty="0" err="1"/>
              <a:t>)</a:t>
            </a:r>
            <a:r>
              <a:rPr lang="lv-LV" sz="2400" dirty="0"/>
              <a:t> </a:t>
            </a:r>
            <a:endParaRPr lang="lv-LV" sz="2400" dirty="0" smtClean="0"/>
          </a:p>
          <a:p>
            <a:pPr marL="0" indent="0">
              <a:buNone/>
            </a:pPr>
            <a:r>
              <a:rPr lang="lv-LV" sz="2400" dirty="0"/>
              <a:t>Korekcijas veica: Sintija Petroviča </a:t>
            </a:r>
            <a:endParaRPr lang="en-US" sz="2400" dirty="0"/>
          </a:p>
          <a:p>
            <a:pPr marL="0" indent="0">
              <a:buNone/>
            </a:pPr>
            <a:endParaRPr lang="lv-LV" sz="2600" dirty="0"/>
          </a:p>
          <a:p>
            <a:pPr marL="0" indent="0"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141087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dirty="0" smtClean="0"/>
              <a:t>Informācija par licenci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lv-LV" sz="2400" dirty="0" smtClean="0"/>
              <a:t>Nosaukums</a:t>
            </a:r>
            <a:r>
              <a:rPr lang="cs-CZ" sz="2400" dirty="0" smtClean="0"/>
              <a:t>: </a:t>
            </a:r>
            <a:r>
              <a:rPr lang="en-US" sz="2400" dirty="0" smtClean="0"/>
              <a:t>“</a:t>
            </a:r>
            <a:r>
              <a:rPr lang="lv-LV" sz="2400" dirty="0" smtClean="0"/>
              <a:t>Situācija</a:t>
            </a:r>
            <a:r>
              <a:rPr lang="en-US" sz="2400" dirty="0" smtClean="0"/>
              <a:t>: </a:t>
            </a:r>
            <a:r>
              <a:rPr lang="lv-LV" sz="2400" dirty="0" smtClean="0"/>
              <a:t>Komandas cieņa</a:t>
            </a:r>
            <a:r>
              <a:rPr lang="en-US" sz="2400" dirty="0" smtClean="0"/>
              <a:t>”</a:t>
            </a:r>
            <a:endParaRPr lang="cs-CZ" sz="2400" dirty="0"/>
          </a:p>
          <a:p>
            <a:pPr marL="0" indent="0" algn="ctr">
              <a:buNone/>
            </a:pPr>
            <a:r>
              <a:rPr lang="lv-LV" sz="2400" dirty="0" smtClean="0"/>
              <a:t>Autori</a:t>
            </a:r>
            <a:r>
              <a:rPr lang="cs-CZ" sz="2400" dirty="0" smtClean="0"/>
              <a:t>: </a:t>
            </a:r>
            <a:r>
              <a:rPr lang="sv-SE" sz="2400" dirty="0"/>
              <a:t>Ansgar Schäfer un Oliver Trevisiol</a:t>
            </a:r>
            <a:endParaRPr lang="cs-CZ" sz="2400" dirty="0" smtClean="0"/>
          </a:p>
          <a:p>
            <a:pPr marL="0" indent="0" algn="ctr">
              <a:buNone/>
            </a:pPr>
            <a:r>
              <a:rPr lang="lv-LV" sz="2400" dirty="0" smtClean="0"/>
              <a:t>Licences tips</a:t>
            </a:r>
            <a:r>
              <a:rPr lang="cs-CZ" sz="2400" dirty="0" smtClean="0"/>
              <a:t>: </a:t>
            </a:r>
            <a:r>
              <a:rPr lang="cs-CZ" sz="2400" dirty="0" smtClean="0">
                <a:hlinkClick r:id="rId2"/>
              </a:rPr>
              <a:t>creativecommons.org/licenses/by/4.0</a:t>
            </a:r>
            <a:endParaRPr lang="cs-CZ" sz="2400" dirty="0" smtClean="0"/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lv-LV" sz="2400" dirty="0" smtClean="0"/>
              <a:t>Atsauce uz šo situācijas aprakstu</a:t>
            </a:r>
            <a:r>
              <a:rPr lang="cs-CZ" sz="2400" dirty="0" smtClean="0"/>
              <a:t>:</a:t>
            </a:r>
            <a:endParaRPr lang="cs-CZ" sz="2400" dirty="0"/>
          </a:p>
          <a:p>
            <a:pPr marL="0" indent="0" algn="ctr">
              <a:buNone/>
            </a:pPr>
            <a:r>
              <a:rPr lang="en-US" sz="2400" dirty="0" smtClean="0"/>
              <a:t>“</a:t>
            </a:r>
            <a:r>
              <a:rPr lang="lv-LV" sz="2400" dirty="0" smtClean="0"/>
              <a:t>Situācija: Komandas cieņā</a:t>
            </a:r>
            <a:r>
              <a:rPr lang="en-US" sz="2400" dirty="0" smtClean="0"/>
              <a:t>”</a:t>
            </a:r>
            <a:r>
              <a:rPr lang="lv-LV" sz="2400" dirty="0" smtClean="0"/>
              <a:t>,</a:t>
            </a:r>
            <a:r>
              <a:rPr lang="en-US" sz="2400" dirty="0"/>
              <a:t> </a:t>
            </a:r>
            <a:r>
              <a:rPr lang="sv-SE" sz="2400" dirty="0"/>
              <a:t>Ansgar Schäfer un Oliver Trevisiol</a:t>
            </a:r>
            <a:r>
              <a:rPr lang="lv-LV" sz="2400" dirty="0" smtClean="0"/>
              <a:t> </a:t>
            </a:r>
            <a:r>
              <a:rPr lang="lv-LV" sz="2400" dirty="0"/>
              <a:t>(</a:t>
            </a:r>
            <a:r>
              <a:rPr lang="lv-LV" sz="2400" dirty="0" err="1"/>
              <a:t>A.Anohina-Naumeca,</a:t>
            </a:r>
            <a:r>
              <a:rPr lang="lv-LV" sz="2400" dirty="0"/>
              <a:t> tulkojums latviešu valodā</a:t>
            </a:r>
            <a:r>
              <a:rPr lang="lv-LV" sz="2400" dirty="0" smtClean="0"/>
              <a:t>),</a:t>
            </a:r>
            <a:r>
              <a:rPr lang="lt-LT" sz="2400" dirty="0" smtClean="0"/>
              <a:t> </a:t>
            </a:r>
            <a:r>
              <a:rPr lang="lt-LT" sz="2400" dirty="0"/>
              <a:t>licencēts saskaņā ar </a:t>
            </a:r>
            <a:r>
              <a:rPr lang="en-US" sz="2400" dirty="0"/>
              <a:t> </a:t>
            </a:r>
            <a:r>
              <a:rPr lang="en-US" sz="2400" dirty="0">
                <a:hlinkClick r:id="rId3"/>
              </a:rPr>
              <a:t>Creative Commons Attribution 4.0 International License</a:t>
            </a:r>
            <a:r>
              <a:rPr lang="en-US" sz="2400" dirty="0"/>
              <a:t>.</a:t>
            </a:r>
            <a:endParaRPr lang="cs-CZ" sz="2400" dirty="0"/>
          </a:p>
        </p:txBody>
      </p:sp>
      <p:pic>
        <p:nvPicPr>
          <p:cNvPr id="15" name="Picture 16" descr="VÃ½sledek obrÃ¡zku pro cc by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720" y="1314208"/>
            <a:ext cx="1490559" cy="525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79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Situācija: komandas cieņa</a:t>
            </a:r>
            <a:r>
              <a:rPr lang="en-US" dirty="0" smtClean="0"/>
              <a:t> </a:t>
            </a:r>
            <a:r>
              <a:rPr lang="cs-CZ" dirty="0" smtClean="0"/>
              <a:t>– </a:t>
            </a:r>
            <a:r>
              <a:rPr lang="lv-LV" dirty="0" smtClean="0"/>
              <a:t>pamata informācija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lv-LV" sz="2400" b="1" dirty="0" smtClean="0"/>
              <a:t>Mērķauditorija: </a:t>
            </a:r>
            <a:r>
              <a:rPr lang="lv-LV" sz="2400" dirty="0" smtClean="0"/>
              <a:t>studenti; profesionāļi pedagoģijas jomā</a:t>
            </a:r>
          </a:p>
          <a:p>
            <a:r>
              <a:rPr lang="lv-LV" sz="2400" b="1" dirty="0" smtClean="0"/>
              <a:t>Kopsavilkums: </a:t>
            </a:r>
            <a:r>
              <a:rPr lang="lv-LV" sz="2400" dirty="0" smtClean="0"/>
              <a:t>vadībai tika iesniegta jauna koncepcija, nenorādot tās patieso izstrādātāju</a:t>
            </a:r>
          </a:p>
          <a:p>
            <a:r>
              <a:rPr lang="lv-LV" sz="2400" b="1" dirty="0" smtClean="0"/>
              <a:t>Mērķis: </a:t>
            </a:r>
            <a:r>
              <a:rPr lang="lv-LV" sz="2400" dirty="0" smtClean="0"/>
              <a:t>pārdomāt un apspriest sekas, kas rodas, ja netiek norādīts  individuāls ieguldījums komandas darbā; apskatīt minētās sekas no dažādām perspektīvām</a:t>
            </a:r>
          </a:p>
          <a:p>
            <a:r>
              <a:rPr lang="lv-LV" sz="2400" b="1" dirty="0" smtClean="0"/>
              <a:t>Ilgums (ieteikums)</a:t>
            </a:r>
            <a:r>
              <a:rPr lang="lv-LV" sz="2400" dirty="0" smtClean="0"/>
              <a:t>: ap 60 min. – piemēram, lasīšana: 5 min., individuāls darbs: 10 min., grupas diskusija: 25 min., kopsavilkums: 20 min.</a:t>
            </a:r>
            <a:endParaRPr lang="lv-LV" sz="24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367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2696" y="296861"/>
            <a:ext cx="714538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3000" dirty="0" smtClean="0"/>
              <a:t>Anna strādāja par bērnudārza audzinātāju organizācijā, kas vadīja vairākus bērnudārzus.</a:t>
            </a:r>
          </a:p>
          <a:p>
            <a:r>
              <a:rPr lang="lv-LV" sz="3000" dirty="0" smtClean="0"/>
              <a:t>Pēc dažiem nodarbinātības gadiem viņu jau augsti cienīja un viņas zināšanas –praktiskas, kā arī teorētiskas – uzskatīja par izcilām gan kolēģi, gan vadība.</a:t>
            </a:r>
            <a:endParaRPr lang="lv-LV" sz="3000" dirty="0"/>
          </a:p>
        </p:txBody>
      </p:sp>
    </p:spTree>
    <p:extLst>
      <p:ext uri="{BB962C8B-B14F-4D97-AF65-F5344CB8AC3E}">
        <p14:creationId xmlns:p14="http://schemas.microsoft.com/office/powerpoint/2010/main" val="409442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73846"/>
            <a:ext cx="6712676" cy="4358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3000" dirty="0" smtClean="0"/>
              <a:t>Kad tika nolemts atvērt </a:t>
            </a:r>
            <a:r>
              <a:rPr lang="lv-LV" sz="3000" dirty="0"/>
              <a:t>jaunu bērnudārzu citā pilsētā, organizācijas vadība lūdza Annu izstrādāt jaunā bērnudārza izglītojošo koncepciju.</a:t>
            </a:r>
          </a:p>
          <a:p>
            <a:pPr marL="0" indent="0">
              <a:buNone/>
            </a:pPr>
            <a:endParaRPr lang="lv-LV" sz="3000" dirty="0"/>
          </a:p>
          <a:p>
            <a:pPr marL="0" indent="0">
              <a:buNone/>
            </a:pPr>
            <a:r>
              <a:rPr lang="lv-LV" sz="3000" dirty="0"/>
              <a:t>Viņa </a:t>
            </a:r>
            <a:r>
              <a:rPr lang="lv-LV" sz="3000" dirty="0" smtClean="0"/>
              <a:t>bija priecīga izpildīt uzdevumu</a:t>
            </a:r>
            <a:r>
              <a:rPr lang="lv-LV" sz="3000" dirty="0"/>
              <a:t>, jo vadība </a:t>
            </a:r>
            <a:r>
              <a:rPr lang="lv-LV" sz="3000" dirty="0" smtClean="0"/>
              <a:t>paredzēja, ka viņa varētu </a:t>
            </a:r>
            <a:r>
              <a:rPr lang="lv-LV" sz="3000" dirty="0"/>
              <a:t>kļūt par jaunā bērnudārza </a:t>
            </a:r>
            <a:r>
              <a:rPr lang="lv-LV" sz="3000" dirty="0" smtClean="0"/>
              <a:t>direktori </a:t>
            </a:r>
            <a:r>
              <a:rPr lang="lv-LV" sz="3000" dirty="0"/>
              <a:t>gadījumā, ja viņas </a:t>
            </a:r>
            <a:r>
              <a:rPr lang="lv-LV" sz="3000" dirty="0" smtClean="0"/>
              <a:t>koncepcija </a:t>
            </a:r>
            <a:r>
              <a:rPr lang="lv-LV" sz="3000" dirty="0"/>
              <a:t>tiktu īstenota.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71395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73846"/>
            <a:ext cx="6960870" cy="43588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v-LV" sz="3000" dirty="0" smtClean="0"/>
              <a:t>Anna </a:t>
            </a:r>
            <a:r>
              <a:rPr lang="lv-LV" sz="3000" dirty="0"/>
              <a:t>nekavējoties sāka strādāt pie </a:t>
            </a:r>
            <a:r>
              <a:rPr lang="lv-LV" sz="3000" dirty="0" smtClean="0"/>
              <a:t>koncepcijas uzmetuma. </a:t>
            </a:r>
            <a:r>
              <a:rPr lang="lv-LV" sz="3000" dirty="0"/>
              <a:t>Pēc nedēļas viņa </a:t>
            </a:r>
            <a:r>
              <a:rPr lang="lv-LV" sz="3000" dirty="0" smtClean="0"/>
              <a:t>aicināja </a:t>
            </a:r>
            <a:r>
              <a:rPr lang="lv-LV" sz="3000" dirty="0"/>
              <a:t>dažus no saviem kolēģiem pievienoties viņai, lai apmainītos un </a:t>
            </a:r>
            <a:r>
              <a:rPr lang="lv-LV" sz="3000" dirty="0" smtClean="0"/>
              <a:t>apspriestu </a:t>
            </a:r>
            <a:r>
              <a:rPr lang="lv-LV" sz="3000" dirty="0"/>
              <a:t>idejas. Viņa vadīja un protokolēja sanāksmi.</a:t>
            </a:r>
          </a:p>
          <a:p>
            <a:pPr marL="0" indent="0">
              <a:buNone/>
            </a:pPr>
            <a:endParaRPr lang="lv-LV" sz="3000" dirty="0"/>
          </a:p>
          <a:p>
            <a:pPr marL="0" indent="0">
              <a:buNone/>
            </a:pPr>
            <a:r>
              <a:rPr lang="lv-LV" sz="3000" dirty="0"/>
              <a:t>Pamatojoties uz viņas </a:t>
            </a:r>
            <a:r>
              <a:rPr lang="lv-LV" sz="3000" dirty="0" smtClean="0"/>
              <a:t>pašas </a:t>
            </a:r>
            <a:r>
              <a:rPr lang="lv-LV" sz="3000" dirty="0"/>
              <a:t>idejām un kolēģu </a:t>
            </a:r>
            <a:r>
              <a:rPr lang="lv-LV" sz="3000" dirty="0" smtClean="0"/>
              <a:t>sniegto atgriezenisko saiti</a:t>
            </a:r>
            <a:r>
              <a:rPr lang="lv-LV" sz="3000" dirty="0"/>
              <a:t>, viņa izstrādāja koncepciju.</a:t>
            </a:r>
          </a:p>
          <a:p>
            <a:pPr marL="0" indent="0">
              <a:buNone/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960012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273846"/>
            <a:ext cx="6817179" cy="4358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3000" dirty="0" smtClean="0"/>
              <a:t>Sava </a:t>
            </a:r>
            <a:r>
              <a:rPr lang="lv-LV" sz="3000" dirty="0"/>
              <a:t>bērna kopšanas atvaļinājuma sākuma dēļ viņa </a:t>
            </a:r>
            <a:r>
              <a:rPr lang="lv-LV" sz="3000" dirty="0" smtClean="0"/>
              <a:t>palūdza </a:t>
            </a:r>
            <a:r>
              <a:rPr lang="lv-LV" sz="3000" dirty="0"/>
              <a:t>vienu no saviem </a:t>
            </a:r>
            <a:r>
              <a:rPr lang="lv-LV" sz="3000" dirty="0" smtClean="0"/>
              <a:t>kolēģiem, kas piedalījās ideju apspriešanas grupas darbībā, Vitu, </a:t>
            </a:r>
            <a:r>
              <a:rPr lang="lv-LV" sz="3000" dirty="0"/>
              <a:t>rediģēt koncepciju, </a:t>
            </a:r>
            <a:r>
              <a:rPr lang="lv-LV" sz="3000" dirty="0" smtClean="0"/>
              <a:t>tās </a:t>
            </a:r>
            <a:r>
              <a:rPr lang="lv-LV" sz="3000" dirty="0"/>
              <a:t>formatējumu un </a:t>
            </a:r>
            <a:r>
              <a:rPr lang="lv-LV" sz="3000" dirty="0" smtClean="0"/>
              <a:t>nodot </a:t>
            </a:r>
            <a:r>
              <a:rPr lang="lv-LV" sz="3000" dirty="0"/>
              <a:t>to vadībai.</a:t>
            </a:r>
          </a:p>
          <a:p>
            <a:pPr marL="0" indent="0">
              <a:buNone/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1018778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73846"/>
            <a:ext cx="6751864" cy="4358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3000" dirty="0" smtClean="0"/>
              <a:t>Dažus mēnešus vēlāk, </a:t>
            </a:r>
            <a:r>
              <a:rPr lang="lv-LV" sz="3000" dirty="0"/>
              <a:t>īsi pirms atgriešanās darbā, Anna uzzināja par to, ka </a:t>
            </a:r>
            <a:r>
              <a:rPr lang="lv-LV" sz="3000" dirty="0" smtClean="0"/>
              <a:t>Vita </a:t>
            </a:r>
            <a:r>
              <a:rPr lang="lv-LV" sz="3000" dirty="0"/>
              <a:t>tiek virzīta kā jaunā bērnudārza </a:t>
            </a:r>
            <a:r>
              <a:rPr lang="lv-LV" sz="3000" dirty="0" smtClean="0"/>
              <a:t>direktore, pateicoties </a:t>
            </a:r>
            <a:r>
              <a:rPr lang="lv-LV" sz="3000" dirty="0"/>
              <a:t>viņas </a:t>
            </a:r>
            <a:r>
              <a:rPr lang="lv-LV" sz="3000" dirty="0" smtClean="0"/>
              <a:t>izcili izstrādātajai koncepcijai.</a:t>
            </a: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2108787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73846"/>
            <a:ext cx="6686550" cy="4358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3000" dirty="0" smtClean="0"/>
              <a:t>Anna atklāja, ka Vita iesniedza Annas koncepciju kā savējo, noniecinot Annas pūles un vienkārši minot Annu kā citu ideju apspriešanas grupas dalībnieku.</a:t>
            </a:r>
          </a:p>
          <a:p>
            <a:pPr marL="0" indent="0">
              <a:buNone/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193436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273846"/>
            <a:ext cx="6751865" cy="4358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3000" dirty="0"/>
              <a:t>Apbēdināta par notikušo, Anna aizgāja no darba un veiksmīgi </a:t>
            </a:r>
            <a:r>
              <a:rPr lang="lv-LV" sz="3000" dirty="0" smtClean="0"/>
              <a:t>pieteicās darbā</a:t>
            </a:r>
            <a:r>
              <a:rPr lang="lv-LV" sz="3000" dirty="0"/>
              <a:t> </a:t>
            </a:r>
            <a:r>
              <a:rPr lang="lv-LV" sz="3000" dirty="0" smtClean="0"/>
              <a:t>citā</a:t>
            </a:r>
            <a:r>
              <a:rPr lang="lv-LV" sz="3000" dirty="0"/>
              <a:t> bērnudārzā.</a:t>
            </a:r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278369547"/>
      </p:ext>
    </p:extLst>
  </p:cSld>
  <p:clrMapOvr>
    <a:masterClrMapping/>
  </p:clrMapOvr>
</p:sld>
</file>

<file path=ppt/theme/theme1.xml><?xml version="1.0" encoding="utf-8"?>
<a:theme xmlns:a="http://schemas.openxmlformats.org/drawingml/2006/main" name="enai">
  <a:themeElements>
    <a:clrScheme name="Vlastní 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9999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enai</Template>
  <TotalTime>191</TotalTime>
  <Words>569</Words>
  <Application>Microsoft Office PowerPoint</Application>
  <PresentationFormat>Předvádění na obrazovce (16:9)</PresentationFormat>
  <Paragraphs>78</Paragraphs>
  <Slides>17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enai</vt:lpstr>
      <vt:lpstr>Situācija: komandas cieņa</vt:lpstr>
      <vt:lpstr>Situācija: komandas cieņa – pamata informācija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Uzdevums</vt:lpstr>
      <vt:lpstr>Jautājumi situācijas apspriešanai</vt:lpstr>
      <vt:lpstr>Jautājumi situācijas apspriešanai</vt:lpstr>
      <vt:lpstr>Papildu jautājumi</vt:lpstr>
      <vt:lpstr>Secinājumi</vt:lpstr>
      <vt:lpstr>Didaktiskās piezīmes</vt:lpstr>
      <vt:lpstr>Atbildīgie autori</vt:lpstr>
      <vt:lpstr>Informācija par licenci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didl</dc:creator>
  <cp:lastModifiedBy>Dita Dlabolová</cp:lastModifiedBy>
  <cp:revision>170</cp:revision>
  <cp:lastPrinted>2019-06-26T15:59:04Z</cp:lastPrinted>
  <dcterms:created xsi:type="dcterms:W3CDTF">2016-09-26T15:05:02Z</dcterms:created>
  <dcterms:modified xsi:type="dcterms:W3CDTF">2019-06-28T07:59:40Z</dcterms:modified>
</cp:coreProperties>
</file>