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4" r:id="rId2"/>
  </p:sldMasterIdLst>
  <p:notesMasterIdLst>
    <p:notesMasterId r:id="rId22"/>
  </p:notesMasterIdLst>
  <p:sldIdLst>
    <p:sldId id="256" r:id="rId3"/>
    <p:sldId id="263" r:id="rId4"/>
    <p:sldId id="265" r:id="rId5"/>
    <p:sldId id="257" r:id="rId6"/>
    <p:sldId id="259" r:id="rId7"/>
    <p:sldId id="271" r:id="rId8"/>
    <p:sldId id="270" r:id="rId9"/>
    <p:sldId id="276" r:id="rId10"/>
    <p:sldId id="277" r:id="rId11"/>
    <p:sldId id="261" r:id="rId12"/>
    <p:sldId id="274" r:id="rId13"/>
    <p:sldId id="275" r:id="rId14"/>
    <p:sldId id="278" r:id="rId15"/>
    <p:sldId id="279" r:id="rId16"/>
    <p:sldId id="260" r:id="rId17"/>
    <p:sldId id="272" r:id="rId18"/>
    <p:sldId id="268" r:id="rId19"/>
    <p:sldId id="273" r:id="rId20"/>
    <p:sldId id="281" r:id="rId21"/>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25" autoAdjust="0"/>
  </p:normalViewPr>
  <p:slideViewPr>
    <p:cSldViewPr>
      <p:cViewPr varScale="1">
        <p:scale>
          <a:sx n="109" d="100"/>
          <a:sy n="109" d="100"/>
        </p:scale>
        <p:origin x="167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FB09A3-9958-4F59-8968-69ED6AA9EF8B}" type="datetimeFigureOut">
              <a:rPr lang="en-GB" smtClean="0"/>
              <a:t>01/07/2019</a:t>
            </a:fld>
            <a:endParaRPr lang="en-GB"/>
          </a:p>
        </p:txBody>
      </p:sp>
      <p:sp>
        <p:nvSpPr>
          <p:cNvPr id="4" name="Označba mesta stranske slik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94A757-A600-4E51-A670-36159C41842C}" type="slidenum">
              <a:rPr lang="en-GB" smtClean="0"/>
              <a:t>‹#›</a:t>
            </a:fld>
            <a:endParaRPr lang="en-GB"/>
          </a:p>
        </p:txBody>
      </p:sp>
    </p:spTree>
    <p:extLst>
      <p:ext uri="{BB962C8B-B14F-4D97-AF65-F5344CB8AC3E}">
        <p14:creationId xmlns:p14="http://schemas.microsoft.com/office/powerpoint/2010/main" val="3433478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noChangeArrowheads="1"/>
          </p:cNvSpPr>
          <p:nvPr>
            <p:ph type="body" idx="1"/>
          </p:nvPr>
        </p:nvSpPr>
        <p:spPr>
          <a:ln/>
        </p:spPr>
        <p:txBody>
          <a:bodyPr lIns="91428" tIns="45715" rIns="91428" bIns="45715">
            <a:normAutofit fontScale="92500" lnSpcReduction="20000"/>
          </a:bodyPr>
          <a:lstStyle/>
          <a:p>
            <a:pPr defTabSz="801654" eaLnBrk="1" fontAlgn="auto" hangingPunct="1">
              <a:lnSpc>
                <a:spcPct val="80000"/>
              </a:lnSpc>
              <a:spcBef>
                <a:spcPct val="0"/>
              </a:spcBef>
              <a:spcAft>
                <a:spcPts val="0"/>
              </a:spcAft>
              <a:defRPr/>
            </a:pPr>
            <a:r>
              <a:rPr lang="sl-SI" sz="700" b="1" dirty="0">
                <a:latin typeface="Times New Roman" pitchFamily="18" charset="0"/>
              </a:rPr>
              <a:t>Razčlenjevanje</a:t>
            </a:r>
          </a:p>
          <a:p>
            <a:pPr defTabSz="801654" eaLnBrk="1" fontAlgn="auto" hangingPunct="1">
              <a:lnSpc>
                <a:spcPct val="80000"/>
              </a:lnSpc>
              <a:spcBef>
                <a:spcPct val="0"/>
              </a:spcBef>
              <a:spcAft>
                <a:spcPts val="0"/>
              </a:spcAft>
              <a:defRPr/>
            </a:pPr>
            <a:r>
              <a:rPr lang="sl-SI" sz="700" dirty="0">
                <a:latin typeface="Times New Roman" pitchFamily="18" charset="0"/>
              </a:rPr>
              <a:t>Razčlenjevanje (angl. »parsing”) je postopek razdeljevanja besedila na manjše enote, npr. posamezne besede. Razčlenjevanje je lahko globoko (angl. »deep parsing«) ali plitko (angl. »shallow parsing«). Pri globokem se odkrije in analizira vsak posamezen del besedila, pri plitkem pa le določeni deli, npr. določene besede, fraze ali določeni odseki. Razčlenjevanje je osnovna operacija, ki se običajno izvede na začetku procesiranja besedil za pripravo, rezultat razčlenjevanja pa se dalje uporabi v drugih metodah oz. algoritmih. Ločevanje na besede pa ni vedno trivialno, saj nekateri jeziki, npr. kitajščina in japonščina nimajo jasno določenih mej med besedami (ni presledka), v nemščini pa so fraze večinoma zapisane kot ena beseda, npr. angl. »computational linguistic« se v nemščini zapiše kot »Computerlinguistik«.</a:t>
            </a:r>
            <a:endParaRPr lang="sl-SI" sz="700" b="1" dirty="0">
              <a:latin typeface="Times New Roman" pitchFamily="18" charset="0"/>
            </a:endParaRPr>
          </a:p>
          <a:p>
            <a:pPr defTabSz="801654" eaLnBrk="1" fontAlgn="auto" hangingPunct="1">
              <a:lnSpc>
                <a:spcPct val="80000"/>
              </a:lnSpc>
              <a:spcBef>
                <a:spcPct val="0"/>
              </a:spcBef>
              <a:spcAft>
                <a:spcPts val="0"/>
              </a:spcAft>
              <a:defRPr/>
            </a:pPr>
            <a:r>
              <a:rPr lang="sl-SI" sz="700" b="1" dirty="0">
                <a:latin typeface="Times New Roman" pitchFamily="18" charset="0"/>
              </a:rPr>
              <a:t>Krnjenje besed</a:t>
            </a:r>
          </a:p>
          <a:p>
            <a:pPr defTabSz="801654" eaLnBrk="1" fontAlgn="auto" hangingPunct="1">
              <a:lnSpc>
                <a:spcPct val="80000"/>
              </a:lnSpc>
              <a:spcBef>
                <a:spcPct val="0"/>
              </a:spcBef>
              <a:spcAft>
                <a:spcPts val="0"/>
              </a:spcAft>
              <a:defRPr/>
            </a:pPr>
            <a:r>
              <a:rPr lang="sl-SI" sz="700" dirty="0">
                <a:latin typeface="Times New Roman" pitchFamily="18" charset="0"/>
              </a:rPr>
              <a:t>Krnjenje (korenjenje) besed (angl. »stemming) je proces odstranjevanja končnic besedam, ki niso v osnovni obliki. Pri tem ni nujno pomembno, da se dobi dejanski koren besed, zadostuje že, da besede istega korena dobijo enako, a unikatno obliko. Obstaja več različnih algoritmov krnjenja, npr. s pomočjo tabele pravil, kjer so zapisane končnice besed, ki jih je potrebno odstraniti ali zamenjati s čim drugim. Nekateri algoritmi si pomagajo s podatkovno bazo, v kateri imajo zapisane vse možnosti. Obstajajo tudi stohastični algoritmi, ki korene določajo na podlagi verjetnosti, vrednosti verjetnosti pa se določijo na podlagi strojnega učenja. Obstajajo tudi hibridne variante algoritmov. Vsi algoritmi pa niso enako primerni za vsak jezik, npr. odstranjevanje končnic je v angleščini lažje implementirati s pomočjo pravil, saj se besed v angleščini ne sklanja in je takšni pravil malo v primerjavi z npr. slovenščino.</a:t>
            </a:r>
            <a:endParaRPr lang="sl-SI" sz="700" b="1" dirty="0">
              <a:latin typeface="Times New Roman" pitchFamily="18" charset="0"/>
            </a:endParaRPr>
          </a:p>
          <a:p>
            <a:pPr defTabSz="801654" eaLnBrk="1" fontAlgn="auto" hangingPunct="1">
              <a:lnSpc>
                <a:spcPct val="80000"/>
              </a:lnSpc>
              <a:spcBef>
                <a:spcPct val="0"/>
              </a:spcBef>
              <a:spcAft>
                <a:spcPts val="0"/>
              </a:spcAft>
              <a:defRPr/>
            </a:pPr>
            <a:r>
              <a:rPr lang="sl-SI" sz="700" b="1" dirty="0">
                <a:latin typeface="Times New Roman" pitchFamily="18" charset="0"/>
              </a:rPr>
              <a:t>Lematizacija</a:t>
            </a:r>
          </a:p>
          <a:p>
            <a:pPr defTabSz="801654" eaLnBrk="1" fontAlgn="auto" hangingPunct="1">
              <a:lnSpc>
                <a:spcPct val="80000"/>
              </a:lnSpc>
              <a:spcBef>
                <a:spcPct val="0"/>
              </a:spcBef>
              <a:spcAft>
                <a:spcPts val="0"/>
              </a:spcAft>
              <a:defRPr/>
            </a:pPr>
            <a:r>
              <a:rPr lang="sl-SI" sz="700" dirty="0">
                <a:latin typeface="Times New Roman" pitchFamily="18" charset="0"/>
              </a:rPr>
              <a:t>Lematizacija (angl. »lematization«) je podoben proces kot korenjenje besed, le da gre pri lematizaciji za nadomeščanja besed z njihovimi lemami, tj. s osnovnimi oz. korenskimi oblikami besed (besede, kot so zapisane v slovarju). Lematizacijo se najlažje izvaja s pomočjo morfološkega slovarja, kjer imamo zapisane pare izpeljanka – osnovna oblika, vendar ta pristop ne deluje v vseh primerih oz. v vseh jezikih. Včasih je za določanje korena besede potrebno ugotoviti kontekst te besede, kar zahteva predhodno izvedbo PoS označevanja (angl. »Part-of-Speech«, opisano kasneje). Razlika med lematizacijo in korenjenjem je v tem, da korenjenje ne zahteva pretvorbo besede v pravo osnovno obliko, operira zgolj nad samo besedo in je zato lažje implementirati. Lematizacija zahteva točno osnovno obliko, kar zahteva poznavanje konteksta, s tem pa potrebo po obdelavi širše okolice besede.</a:t>
            </a:r>
          </a:p>
          <a:p>
            <a:pPr defTabSz="801654" eaLnBrk="1" fontAlgn="auto" hangingPunct="1">
              <a:lnSpc>
                <a:spcPct val="80000"/>
              </a:lnSpc>
              <a:spcBef>
                <a:spcPct val="0"/>
              </a:spcBef>
              <a:spcAft>
                <a:spcPts val="0"/>
              </a:spcAft>
              <a:defRPr/>
            </a:pPr>
            <a:r>
              <a:rPr lang="sl-SI" sz="700" b="1" dirty="0">
                <a:latin typeface="Times New Roman" pitchFamily="18" charset="0"/>
              </a:rPr>
              <a:t>Pregibanje</a:t>
            </a:r>
          </a:p>
          <a:p>
            <a:pPr defTabSz="801654" eaLnBrk="1" fontAlgn="auto" hangingPunct="1">
              <a:lnSpc>
                <a:spcPct val="80000"/>
              </a:lnSpc>
              <a:spcBef>
                <a:spcPct val="0"/>
              </a:spcBef>
              <a:spcAft>
                <a:spcPts val="0"/>
              </a:spcAft>
              <a:defRPr/>
            </a:pPr>
            <a:r>
              <a:rPr lang="sl-SI" sz="700" dirty="0">
                <a:latin typeface="Times New Roman" pitchFamily="18" charset="0"/>
              </a:rPr>
              <a:t>Pregibanje (sklanjanje) je obraten proces od lematizacije, kjer poskušamo iz osnovne oblike dobiti ustrezno obliko besede, ki se ujema spolu sklonu in številu.</a:t>
            </a:r>
            <a:endParaRPr lang="sl-SI" sz="700" b="1" dirty="0">
              <a:latin typeface="Times New Roman" pitchFamily="18" charset="0"/>
            </a:endParaRPr>
          </a:p>
          <a:p>
            <a:pPr defTabSz="801654" eaLnBrk="1" fontAlgn="auto" hangingPunct="1">
              <a:lnSpc>
                <a:spcPct val="80000"/>
              </a:lnSpc>
              <a:spcBef>
                <a:spcPct val="0"/>
              </a:spcBef>
              <a:spcAft>
                <a:spcPts val="0"/>
              </a:spcAft>
              <a:defRPr/>
            </a:pPr>
            <a:r>
              <a:rPr lang="sl-SI" sz="700" b="1" dirty="0">
                <a:latin typeface="Times New Roman" pitchFamily="18" charset="0"/>
              </a:rPr>
              <a:t>Normalizacija sinonimov</a:t>
            </a:r>
          </a:p>
          <a:p>
            <a:pPr defTabSz="801654" eaLnBrk="1" fontAlgn="auto" hangingPunct="1">
              <a:lnSpc>
                <a:spcPct val="80000"/>
              </a:lnSpc>
              <a:spcBef>
                <a:spcPct val="0"/>
              </a:spcBef>
              <a:spcAft>
                <a:spcPts val="0"/>
              </a:spcAft>
              <a:defRPr/>
            </a:pPr>
            <a:r>
              <a:rPr lang="sl-SI" sz="700" dirty="0">
                <a:latin typeface="Times New Roman" pitchFamily="18" charset="0"/>
              </a:rPr>
              <a:t>Sinonimi oz. sopomenke so besede, ki imajo enak pomen, npr »tlak« in »pritisk«, »dimenzija« in »razsežnost« itd. V nekaterih domenah, npr. genetiki imajo geni lahko več imen oz. oznak in jih je pametno pred nadaljnjim procesiranjem besedil spraviti v enotno obliko, kar je naloga normalizacije sinonimov. Sinonime se običajno razreši s pomočjo leksikona sinonimov, ki zajema sinonime in njihovo normalizirano obliko. Če se sinonim odkrije, se besedo ali frazo enostavno zamenja z normalizirano obliko.</a:t>
            </a:r>
            <a:endParaRPr lang="sl-SI" sz="700" b="1" dirty="0">
              <a:latin typeface="Times New Roman" pitchFamily="18" charset="0"/>
            </a:endParaRPr>
          </a:p>
          <a:p>
            <a:pPr defTabSz="801654" eaLnBrk="1" fontAlgn="auto" hangingPunct="1">
              <a:lnSpc>
                <a:spcPct val="80000"/>
              </a:lnSpc>
              <a:spcBef>
                <a:spcPct val="0"/>
              </a:spcBef>
              <a:spcAft>
                <a:spcPts val="0"/>
              </a:spcAft>
              <a:defRPr/>
            </a:pPr>
            <a:r>
              <a:rPr lang="sl-SI" sz="700" b="1" dirty="0">
                <a:latin typeface="Times New Roman" pitchFamily="18" charset="0"/>
              </a:rPr>
              <a:t>Označevanje besednih  vrst</a:t>
            </a:r>
          </a:p>
          <a:p>
            <a:pPr defTabSz="801654" eaLnBrk="1" fontAlgn="auto" hangingPunct="1">
              <a:lnSpc>
                <a:spcPct val="80000"/>
              </a:lnSpc>
              <a:spcBef>
                <a:spcPct val="0"/>
              </a:spcBef>
              <a:spcAft>
                <a:spcPts val="0"/>
              </a:spcAft>
              <a:defRPr/>
            </a:pPr>
            <a:r>
              <a:rPr lang="sl-SI" sz="700" dirty="0">
                <a:latin typeface="Times New Roman" pitchFamily="18" charset="0"/>
              </a:rPr>
              <a:t>Označevanje besednih vrst (</a:t>
            </a:r>
            <a:r>
              <a:rPr lang="sl-SI" sz="700" b="1" dirty="0">
                <a:latin typeface="Times New Roman" pitchFamily="18" charset="0"/>
              </a:rPr>
              <a:t>PoS označevanje -</a:t>
            </a:r>
            <a:r>
              <a:rPr lang="sl-SI" sz="700" dirty="0">
                <a:latin typeface="Times New Roman" pitchFamily="18" charset="0"/>
              </a:rPr>
              <a:t> angl. »Part-of-Speech« oz. PoS) je postopek odkrivanja in označevanja besednih vrst v stavkih, npr. označevanje samostalnikov, pridevnikov, veznikov itd. Označevanje ni enostavno, saj se veliko besed lahko nahaja v različnih vlogah glede na kontekst uporabe. Označevanje se izvede s pomočjo PoS označevalnikov (angl. »PoS tagger«),.</a:t>
            </a:r>
            <a:r>
              <a:rPr lang="sl-SI" sz="700" b="1" dirty="0">
                <a:latin typeface="Times New Roman" pitchFamily="18" charset="0"/>
              </a:rPr>
              <a:t>Ekstrakcija entitet ali konceptov</a:t>
            </a:r>
          </a:p>
          <a:p>
            <a:pPr defTabSz="801654" eaLnBrk="1" fontAlgn="auto" hangingPunct="1">
              <a:lnSpc>
                <a:spcPct val="80000"/>
              </a:lnSpc>
              <a:spcBef>
                <a:spcPct val="0"/>
              </a:spcBef>
              <a:spcAft>
                <a:spcPts val="0"/>
              </a:spcAft>
              <a:defRPr/>
            </a:pPr>
            <a:r>
              <a:rPr lang="sl-SI" sz="700" dirty="0">
                <a:latin typeface="Times New Roman" pitchFamily="18" charset="0"/>
              </a:rPr>
              <a:t>Ekstrakcija entitet (angl. »entity extraction«, tudi »named entity extraction«) se ubada z odkrivanjem imenovanih entitet v besedilu, kjer so entitete npr. osebe, kraji, organizacije, lokacije itd. Pri tem se uporabljajo pristopi s pomočjo slovarja ali statistični pristopi, slednji so zaenkrat sicer slabši, vendar ne zahtevajo ogromno ročnega dela, kot je to v primeru slovarjev, ki jih morajo napolniti ljudje. Algoritmi za ekstracijo so danes večinoma domensko specifični. Ekstrakcija konceptov (angl. »concept extraction«, tudi »concept mining«) se ubada z odkrivanjem konceptov, ki nastopajo v dokumentih in je za razliko z ekstrakcijo entitet bistveno težje izvedljiva. Običajno se pretvorba besed v koncepte izvaja s pomočjo slovarjev (npr. WordNet), problem je le, da vsaka beseda lahko nastopa v več različnih konceptih, za določanje konkretnega koncepta v konkretnem besedilu pa zahteva odpravo dvoumnosti besed. Pri tem se uporabljajo algoritmi, ki smo jih omenjali pri NLP.</a:t>
            </a:r>
          </a:p>
          <a:p>
            <a:pPr defTabSz="801654" eaLnBrk="1" fontAlgn="auto" hangingPunct="1">
              <a:lnSpc>
                <a:spcPct val="80000"/>
              </a:lnSpc>
              <a:spcBef>
                <a:spcPct val="0"/>
              </a:spcBef>
              <a:spcAft>
                <a:spcPts val="0"/>
              </a:spcAft>
              <a:defRPr/>
            </a:pPr>
            <a:r>
              <a:rPr lang="sl-SI" sz="700" dirty="0">
                <a:latin typeface="Times New Roman" pitchFamily="18" charset="0"/>
              </a:rPr>
              <a:t>Z ektrakcijo entitet in/ali konceptov si lahko pomagamo pri uvrščanju v gruče ali pri klasifikacij. </a:t>
            </a:r>
            <a:endParaRPr lang="sl-SI" sz="700" b="1" dirty="0">
              <a:latin typeface="Times New Roman" pitchFamily="18" charset="0"/>
            </a:endParaRPr>
          </a:p>
          <a:p>
            <a:pPr defTabSz="801654" eaLnBrk="1" fontAlgn="auto" hangingPunct="1">
              <a:lnSpc>
                <a:spcPct val="80000"/>
              </a:lnSpc>
              <a:spcBef>
                <a:spcPct val="0"/>
              </a:spcBef>
              <a:spcAft>
                <a:spcPts val="0"/>
              </a:spcAft>
              <a:defRPr/>
            </a:pPr>
            <a:r>
              <a:rPr lang="sl-SI" sz="700" b="1" dirty="0">
                <a:latin typeface="Times New Roman" pitchFamily="18" charset="0"/>
              </a:rPr>
              <a:t>Določanje pomena besed</a:t>
            </a:r>
          </a:p>
          <a:p>
            <a:pPr defTabSz="801654" eaLnBrk="1" fontAlgn="auto" hangingPunct="1">
              <a:lnSpc>
                <a:spcPct val="80000"/>
              </a:lnSpc>
              <a:spcBef>
                <a:spcPct val="0"/>
              </a:spcBef>
              <a:spcAft>
                <a:spcPts val="0"/>
              </a:spcAft>
              <a:defRPr/>
            </a:pPr>
            <a:r>
              <a:rPr lang="sl-SI" sz="700" dirty="0">
                <a:latin typeface="Times New Roman" pitchFamily="18" charset="0"/>
              </a:rPr>
              <a:t>Določanje pomena besed (angl. »word sense disambiguation«) je postopek ugotavljanja pomena besede v danem kontekstu, čeprav gre za isti zapis besede. Ugotavljanje pomena je lahko izredno težko, saj obstajajo primeri, pri katerih se niti ljudje ne strinjajo glede prave rešitve. Teoretično se pri reševanju uporabljata dva pristopa in sicer globoki in plitki pristop. </a:t>
            </a:r>
          </a:p>
          <a:p>
            <a:pPr defTabSz="801654" eaLnBrk="1" fontAlgn="auto" hangingPunct="1">
              <a:lnSpc>
                <a:spcPct val="80000"/>
              </a:lnSpc>
              <a:spcBef>
                <a:spcPct val="0"/>
              </a:spcBef>
              <a:spcAft>
                <a:spcPts val="0"/>
              </a:spcAft>
              <a:defRPr/>
            </a:pPr>
            <a:r>
              <a:rPr lang="sl-SI" sz="700" dirty="0">
                <a:latin typeface="Times New Roman" pitchFamily="18" charset="0"/>
              </a:rPr>
              <a:t>Pri globokem se uporabi obsežno zbriko splošnega znanja skupaj z logiko, ki razreši dvoumnosti. Takšen pristop pa zaenkrat ni uspešen, saj obsežna baza splošnega znanja zaenkrat še ne obstaja oz. ni zapisana v primernem formatu, razen za nekatere zelo ozke domene. Pri plitkem pristopu se pri razreševanju pomena besede ne upošteva dejanskega pomena, ampak se pomen določi na podlagi besed v okolici. Pri tem pristopu se uporablja strojno učenje, saj se algoritem lahko nauči na podlagi že rešenih primerov, ki so ročno označeni, skupaj s pravim pomenom besede glede na kontekst. V praksi so se rešitve na tem pristopu izkazale kot zelo uspešne, čeprav ne uspe razrešiti čisto vseh primerov.</a:t>
            </a:r>
            <a:endParaRPr lang="sl-SI" sz="700" b="1" dirty="0">
              <a:latin typeface="Times New Roman" pitchFamily="18" charset="0"/>
            </a:endParaRPr>
          </a:p>
          <a:p>
            <a:pPr defTabSz="801654" eaLnBrk="1" fontAlgn="auto" hangingPunct="1">
              <a:lnSpc>
                <a:spcPct val="80000"/>
              </a:lnSpc>
              <a:spcBef>
                <a:spcPct val="0"/>
              </a:spcBef>
              <a:spcAft>
                <a:spcPts val="0"/>
              </a:spcAft>
              <a:defRPr/>
            </a:pPr>
            <a:r>
              <a:rPr lang="sl-SI" sz="700" b="1" dirty="0">
                <a:latin typeface="Times New Roman" pitchFamily="18" charset="0"/>
              </a:rPr>
              <a:t>Razreševanje sklicev</a:t>
            </a:r>
          </a:p>
          <a:p>
            <a:pPr defTabSz="801654" eaLnBrk="1" fontAlgn="auto" hangingPunct="1">
              <a:lnSpc>
                <a:spcPct val="80000"/>
              </a:lnSpc>
              <a:spcBef>
                <a:spcPct val="0"/>
              </a:spcBef>
              <a:spcAft>
                <a:spcPts val="0"/>
              </a:spcAft>
              <a:defRPr/>
            </a:pPr>
            <a:r>
              <a:rPr lang="sl-SI" sz="700" dirty="0">
                <a:latin typeface="Times New Roman" pitchFamily="18" charset="0"/>
              </a:rPr>
              <a:t>Razreševanje sklicev (angl »anaphora resolution«) je postopek, pri katerem se razreši besede, ki predstavljajo sklice na druge besede ali besedne zveze, npr. v stavku »Opica je vzela banano in jo pojedla.« se beseda »jo« sklicuje na besedo banano. Sklici so lahko nanašajo na besede v stavku (prej omenjeni primer) ali v drugih stavkih. Razreševanje je lahko zelo problematično, npr. v primerih »Opicam smo dali banane, ker so bile lačne.« in »Opicam smo dali banane, ker so bile zrele.« se beseda »so« v prvem stavku sklicuje na opice, v drugem pa na banane. Reševanje takšnih problemov zahteva določeno splošno znanje in logiko, ki pa danes strojno še ni implementirana. Sklici se večinoma nanašajo na predhodno že omenjene besede, ni pa nujno, npr. v povedi »Če jih želite, si piškote dobite v kuhinji.« se beseda »jih« sklicuje na piškote, ki se pojavi kasneje. Pri sklicih se lahko zgodi tudi, da se sklicujejo na nekaj izven besedila, npr. v sporočilih e-pošte, kjer se pogosto sklicujemo na nekaj iz prejšnjega sporočila ali na nekaj, kar je bilo dogovorjeno ustno.</a:t>
            </a:r>
          </a:p>
          <a:p>
            <a:pPr defTabSz="801654" eaLnBrk="1" fontAlgn="auto" hangingPunct="1">
              <a:lnSpc>
                <a:spcPct val="80000"/>
              </a:lnSpc>
              <a:spcBef>
                <a:spcPct val="0"/>
              </a:spcBef>
              <a:spcAft>
                <a:spcPts val="0"/>
              </a:spcAft>
              <a:defRPr/>
            </a:pPr>
            <a:r>
              <a:rPr lang="sl-SI" sz="700" dirty="0">
                <a:latin typeface="Times New Roman" pitchFamily="18" charset="0"/>
              </a:rPr>
              <a:t/>
            </a:r>
            <a:br>
              <a:rPr lang="sl-SI" sz="700" dirty="0">
                <a:latin typeface="Times New Roman" pitchFamily="18" charset="0"/>
              </a:rPr>
            </a:br>
            <a:endParaRPr lang="sl-SI" sz="700" dirty="0">
              <a:latin typeface="Times New Roman" pitchFamily="18" charset="0"/>
            </a:endParaRPr>
          </a:p>
        </p:txBody>
      </p:sp>
    </p:spTree>
    <p:extLst>
      <p:ext uri="{BB962C8B-B14F-4D97-AF65-F5344CB8AC3E}">
        <p14:creationId xmlns:p14="http://schemas.microsoft.com/office/powerpoint/2010/main" val="309862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en-GB" dirty="0"/>
          </a:p>
        </p:txBody>
      </p:sp>
      <p:sp>
        <p:nvSpPr>
          <p:cNvPr id="4" name="Označba mesta številke diapozitiva 3"/>
          <p:cNvSpPr>
            <a:spLocks noGrp="1"/>
          </p:cNvSpPr>
          <p:nvPr>
            <p:ph type="sldNum" sz="quarter" idx="10"/>
          </p:nvPr>
        </p:nvSpPr>
        <p:spPr/>
        <p:txBody>
          <a:bodyPr/>
          <a:lstStyle/>
          <a:p>
            <a:fld id="{E194A757-A600-4E51-A670-36159C41842C}" type="slidenum">
              <a:rPr lang="en-GB" smtClean="0"/>
              <a:t>8</a:t>
            </a:fld>
            <a:endParaRPr lang="en-GB"/>
          </a:p>
        </p:txBody>
      </p:sp>
    </p:spTree>
    <p:extLst>
      <p:ext uri="{BB962C8B-B14F-4D97-AF65-F5344CB8AC3E}">
        <p14:creationId xmlns:p14="http://schemas.microsoft.com/office/powerpoint/2010/main" val="2314617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sz="1200" kern="1200" dirty="0" smtClean="0">
                <a:solidFill>
                  <a:schemeClr val="tx1"/>
                </a:solidFill>
                <a:effectLst/>
                <a:latin typeface="+mn-lt"/>
                <a:ea typeface="+mn-ea"/>
                <a:cs typeface="+mn-cs"/>
              </a:rPr>
              <a:t>N-grami so zaporedja besed dolžine 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sl-SI" sz="1200" kern="1200" dirty="0" smtClean="0">
                <a:solidFill>
                  <a:schemeClr val="tx1"/>
                </a:solidFill>
                <a:effectLst/>
                <a:latin typeface="+mn-lt"/>
                <a:ea typeface="+mn-ea"/>
                <a:cs typeface="+mn-cs"/>
              </a:rPr>
              <a:t>Da dobimo n-grame najprej povedi razbijemo na stavke. S parametrom n določimo širino premikajočega okna. Okno postavimo na začetek stavka in s tem dobimo prvi n-gram. Da dobimo še ostale n-grame v stavku, okno premikamo za n polovic dokler ne pridemo do konca stavka.  Postopek ponovimo še za ostale</a:t>
            </a:r>
            <a:r>
              <a:rPr lang="sl-SI" sz="1200" kern="1200" baseline="0" dirty="0" smtClean="0">
                <a:solidFill>
                  <a:schemeClr val="tx1"/>
                </a:solidFill>
                <a:effectLst/>
                <a:latin typeface="+mn-lt"/>
                <a:ea typeface="+mn-ea"/>
                <a:cs typeface="+mn-cs"/>
              </a:rPr>
              <a:t> stavke v besedilu.</a:t>
            </a:r>
            <a:endParaRPr lang="sl-SI" dirty="0" smtClean="0"/>
          </a:p>
          <a:p>
            <a:endParaRPr lang="sl-SI" dirty="0" smtClean="0"/>
          </a:p>
          <a:p>
            <a:r>
              <a:rPr lang="sl-SI" baseline="0" dirty="0" smtClean="0"/>
              <a:t>Opis postopka :</a:t>
            </a:r>
          </a:p>
          <a:p>
            <a:r>
              <a:rPr lang="sl-SI" baseline="0" dirty="0" smtClean="0"/>
              <a:t> + </a:t>
            </a:r>
            <a:r>
              <a:rPr lang="sl-SI" baseline="0" dirty="0" err="1" smtClean="0"/>
              <a:t>lematizacije</a:t>
            </a:r>
            <a:r>
              <a:rPr lang="sl-SI" baseline="0" dirty="0" smtClean="0"/>
              <a:t> in</a:t>
            </a:r>
          </a:p>
          <a:p>
            <a:r>
              <a:rPr lang="sl-SI" baseline="0" dirty="0" smtClean="0"/>
              <a:t>+ </a:t>
            </a:r>
            <a:r>
              <a:rPr lang="sl-SI" baseline="0" dirty="0" err="1" smtClean="0"/>
              <a:t>leksikografkso</a:t>
            </a:r>
            <a:r>
              <a:rPr lang="sl-SI" baseline="0" dirty="0" smtClean="0"/>
              <a:t> urejenim besedilom + odstranitev pogostih besed</a:t>
            </a:r>
          </a:p>
          <a:p>
            <a:endParaRPr lang="sl-SI" baseline="0" dirty="0" smtClean="0"/>
          </a:p>
          <a:p>
            <a:endParaRPr lang="sl-SI" dirty="0"/>
          </a:p>
        </p:txBody>
      </p:sp>
      <p:sp>
        <p:nvSpPr>
          <p:cNvPr id="4" name="Slide Number Placeholder 3"/>
          <p:cNvSpPr>
            <a:spLocks noGrp="1"/>
          </p:cNvSpPr>
          <p:nvPr>
            <p:ph type="sldNum" sz="quarter" idx="10"/>
          </p:nvPr>
        </p:nvSpPr>
        <p:spPr/>
        <p:txBody>
          <a:bodyPr/>
          <a:lstStyle/>
          <a:p>
            <a:fld id="{F509AEF5-745E-4955-857A-0AA3E5FAE792}" type="slidenum">
              <a:rPr lang="sl-SI" altLang="sl-SI" smtClean="0"/>
              <a:pPr/>
              <a:t>11</a:t>
            </a:fld>
            <a:endParaRPr lang="sl-SI" altLang="sl-SI"/>
          </a:p>
        </p:txBody>
      </p:sp>
    </p:spTree>
    <p:extLst>
      <p:ext uri="{BB962C8B-B14F-4D97-AF65-F5344CB8AC3E}">
        <p14:creationId xmlns:p14="http://schemas.microsoft.com/office/powerpoint/2010/main" val="1018564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8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sl-SI" dirty="0" smtClean="0"/>
          </a:p>
        </p:txBody>
      </p:sp>
      <p:sp>
        <p:nvSpPr>
          <p:cNvPr id="418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10147D-F78A-4414-97C0-A4B522E691E9}" type="slidenum">
              <a:rPr lang="en-US" altLang="sl-SI" smtClean="0">
                <a:latin typeface="Calibri" panose="020F0502020204030204" pitchFamily="34" charset="0"/>
              </a:rPr>
              <a:pPr/>
              <a:t>12</a:t>
            </a:fld>
            <a:endParaRPr lang="en-US" altLang="sl-SI" smtClean="0">
              <a:latin typeface="Calibri" panose="020F0502020204030204" pitchFamily="34" charset="0"/>
            </a:endParaRPr>
          </a:p>
        </p:txBody>
      </p:sp>
    </p:spTree>
    <p:extLst>
      <p:ext uri="{BB962C8B-B14F-4D97-AF65-F5344CB8AC3E}">
        <p14:creationId xmlns:p14="http://schemas.microsoft.com/office/powerpoint/2010/main" val="900091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1CBB758-5CCA-4FC4-A17D-E88687967B5F}" type="slidenum">
              <a:rPr lang="cs-CZ" smtClean="0">
                <a:solidFill>
                  <a:prstClr val="black"/>
                </a:solidFill>
              </a:rPr>
              <a:pPr/>
              <a:t>19</a:t>
            </a:fld>
            <a:endParaRPr lang="cs-CZ" dirty="0">
              <a:solidFill>
                <a:prstClr val="black"/>
              </a:solidFill>
            </a:endParaRPr>
          </a:p>
        </p:txBody>
      </p:sp>
    </p:spTree>
    <p:extLst>
      <p:ext uri="{BB962C8B-B14F-4D97-AF65-F5344CB8AC3E}">
        <p14:creationId xmlns:p14="http://schemas.microsoft.com/office/powerpoint/2010/main" val="2935447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l-SI"/>
          </a:p>
        </p:txBody>
      </p:sp>
      <p:sp>
        <p:nvSpPr>
          <p:cNvPr id="4" name="Date Placeholder 3"/>
          <p:cNvSpPr>
            <a:spLocks noGrp="1"/>
          </p:cNvSpPr>
          <p:nvPr>
            <p:ph type="dt" sz="half" idx="10"/>
          </p:nvPr>
        </p:nvSpPr>
        <p:spPr/>
        <p:txBody>
          <a:bodyPr/>
          <a:lstStyle/>
          <a:p>
            <a:fld id="{DCD0185F-9229-4058-B0D0-1E1E0D0C0A2B}" type="datetimeFigureOut">
              <a:rPr lang="sl-SI" smtClean="0"/>
              <a:pPr/>
              <a:t>1.7.2019</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DCD0185F-9229-4058-B0D0-1E1E0D0C0A2B}" type="datetimeFigureOut">
              <a:rPr lang="sl-SI" smtClean="0"/>
              <a:pPr/>
              <a:t>1.7.2019</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DCD0185F-9229-4058-B0D0-1E1E0D0C0A2B}" type="datetimeFigureOut">
              <a:rPr lang="sl-SI" smtClean="0"/>
              <a:pPr/>
              <a:t>1.7.2019</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222424" y="1828801"/>
            <a:ext cx="8612659" cy="1878369"/>
          </a:xfrm>
        </p:spPr>
        <p:txBody>
          <a:bodyPr anchor="ctr">
            <a:normAutofit/>
          </a:bodyPr>
          <a:lstStyle>
            <a:lvl1pPr algn="l">
              <a:defRPr sz="4400">
                <a:solidFill>
                  <a:schemeClr val="tx1"/>
                </a:solidFill>
                <a:latin typeface="+mn-lt"/>
              </a:defRPr>
            </a:lvl1pPr>
          </a:lstStyle>
          <a:p>
            <a:r>
              <a:rPr lang="cs-CZ" smtClean="0"/>
              <a:t>Kliknutím lze upravit styl.</a:t>
            </a:r>
            <a:endParaRPr lang="cs-CZ" dirty="0"/>
          </a:p>
        </p:txBody>
      </p:sp>
      <p:sp>
        <p:nvSpPr>
          <p:cNvPr id="3" name="Podnadpis 2"/>
          <p:cNvSpPr>
            <a:spLocks noGrp="1"/>
          </p:cNvSpPr>
          <p:nvPr>
            <p:ph type="subTitle" idx="1"/>
          </p:nvPr>
        </p:nvSpPr>
        <p:spPr>
          <a:xfrm>
            <a:off x="3762633" y="3901619"/>
            <a:ext cx="5072449" cy="1130141"/>
          </a:xfrm>
        </p:spPr>
        <p:txBody>
          <a:bodyPr/>
          <a:lstStyle>
            <a:lvl1pPr marL="0" indent="0" algn="r">
              <a:buNone/>
              <a:defRPr sz="2400">
                <a:solidFill>
                  <a:srgbClr val="747474"/>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cs-CZ" smtClean="0"/>
              <a:t>Kliknutím lze upravit styl předlohy.</a:t>
            </a:r>
            <a:endParaRPr lang="cs-CZ" dirty="0"/>
          </a:p>
        </p:txBody>
      </p:sp>
      <p:sp>
        <p:nvSpPr>
          <p:cNvPr id="4" name="Zástupný symbol pro datum 3"/>
          <p:cNvSpPr>
            <a:spLocks noGrp="1"/>
          </p:cNvSpPr>
          <p:nvPr>
            <p:ph type="dt" sz="half" idx="10"/>
          </p:nvPr>
        </p:nvSpPr>
        <p:spPr/>
        <p:txBody>
          <a:bodyPr/>
          <a:lstStyle/>
          <a:p>
            <a:fld id="{5E6784AC-797A-45F2-B2C8-8D7DEEADE390}" type="datetimeFigureOut">
              <a:rPr lang="cs-CZ" smtClean="0">
                <a:solidFill>
                  <a:prstClr val="white"/>
                </a:solidFill>
              </a:rPr>
              <a:pPr/>
              <a:t>1. 7. 2019</a:t>
            </a:fld>
            <a:endParaRPr lang="cs-CZ">
              <a:solidFill>
                <a:prstClr val="white"/>
              </a:solidFill>
            </a:endParaRPr>
          </a:p>
        </p:txBody>
      </p:sp>
      <p:sp>
        <p:nvSpPr>
          <p:cNvPr id="5" name="Zástupný symbol pro zápatí 4"/>
          <p:cNvSpPr>
            <a:spLocks noGrp="1"/>
          </p:cNvSpPr>
          <p:nvPr>
            <p:ph type="ftr" sz="quarter" idx="11"/>
          </p:nvPr>
        </p:nvSpPr>
        <p:spPr/>
        <p:txBody>
          <a:bodyPr/>
          <a:lstStyle/>
          <a:p>
            <a:endParaRPr lang="cs-CZ">
              <a:solidFill>
                <a:prstClr val="white"/>
              </a:solidFill>
            </a:endParaRPr>
          </a:p>
        </p:txBody>
      </p:sp>
      <p:sp>
        <p:nvSpPr>
          <p:cNvPr id="6" name="Zástupný symbol pro číslo snímku 5"/>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pic>
        <p:nvPicPr>
          <p:cNvPr id="9" name="Obrázek 8">
            <a:extLst>
              <a:ext uri="{FF2B5EF4-FFF2-40B4-BE49-F238E27FC236}">
                <a16:creationId xmlns:a16="http://schemas.microsoft.com/office/drawing/2014/main" xmlns="" id="{451F3FFD-618D-1446-85C8-267F096A1F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1" y="5115128"/>
            <a:ext cx="2667000" cy="1742872"/>
          </a:xfrm>
          <a:prstGeom prst="rect">
            <a:avLst/>
          </a:prstGeom>
        </p:spPr>
      </p:pic>
      <p:pic>
        <p:nvPicPr>
          <p:cNvPr id="11" name="Obrázek 10">
            <a:extLst>
              <a:ext uri="{FF2B5EF4-FFF2-40B4-BE49-F238E27FC236}">
                <a16:creationId xmlns:a16="http://schemas.microsoft.com/office/drawing/2014/main" xmlns="" id="{EC9F08BD-7F5B-7F49-A7A8-27839EB93F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08901" y="260648"/>
            <a:ext cx="1483579" cy="1300672"/>
          </a:xfrm>
          <a:prstGeom prst="rect">
            <a:avLst/>
          </a:prstGeom>
        </p:spPr>
      </p:pic>
    </p:spTree>
    <p:extLst>
      <p:ext uri="{BB962C8B-B14F-4D97-AF65-F5344CB8AC3E}">
        <p14:creationId xmlns:p14="http://schemas.microsoft.com/office/powerpoint/2010/main" val="805902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fld id="{5E6784AC-797A-45F2-B2C8-8D7DEEADE390}" type="datetimeFigureOut">
              <a:rPr lang="en-US" smtClean="0">
                <a:solidFill>
                  <a:prstClr val="white"/>
                </a:solidFill>
              </a:rPr>
              <a:pPr/>
              <a:t>7/1/2019</a:t>
            </a:fld>
            <a:endParaRPr lang="en-US" dirty="0">
              <a:solidFill>
                <a:prstClr val="white"/>
              </a:solidFill>
            </a:endParaRPr>
          </a:p>
        </p:txBody>
      </p:sp>
      <p:sp>
        <p:nvSpPr>
          <p:cNvPr id="5" name="Zástupný symbol pro zápatí 4"/>
          <p:cNvSpPr>
            <a:spLocks noGrp="1"/>
          </p:cNvSpPr>
          <p:nvPr>
            <p:ph type="ftr" sz="quarter" idx="11"/>
          </p:nvPr>
        </p:nvSpPr>
        <p:spPr/>
        <p:txBody>
          <a:bodyPr/>
          <a:lstStyle/>
          <a:p>
            <a:endParaRPr lang="en-US" dirty="0">
              <a:solidFill>
                <a:prstClr val="white"/>
              </a:solidFill>
            </a:endParaRPr>
          </a:p>
        </p:txBody>
      </p:sp>
      <p:sp>
        <p:nvSpPr>
          <p:cNvPr id="6" name="Zástupný symbol pro číslo snímku 5"/>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3209083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ouze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8651" y="365128"/>
            <a:ext cx="7886700" cy="581183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fld id="{5E6784AC-797A-45F2-B2C8-8D7DEEADE390}" type="datetimeFigureOut">
              <a:rPr lang="cs-CZ" smtClean="0">
                <a:solidFill>
                  <a:prstClr val="white"/>
                </a:solidFill>
              </a:rPr>
              <a:pPr/>
              <a:t>1. 7. 2019</a:t>
            </a:fld>
            <a:endParaRPr lang="cs-CZ">
              <a:solidFill>
                <a:prstClr val="white"/>
              </a:solidFill>
            </a:endParaRPr>
          </a:p>
        </p:txBody>
      </p:sp>
      <p:sp>
        <p:nvSpPr>
          <p:cNvPr id="5" name="Zástupný symbol pro zápatí 4"/>
          <p:cNvSpPr>
            <a:spLocks noGrp="1"/>
          </p:cNvSpPr>
          <p:nvPr>
            <p:ph type="ftr" sz="quarter" idx="11"/>
          </p:nvPr>
        </p:nvSpPr>
        <p:spPr/>
        <p:txBody>
          <a:bodyPr/>
          <a:lstStyle/>
          <a:p>
            <a:endParaRPr lang="cs-CZ">
              <a:solidFill>
                <a:prstClr val="white"/>
              </a:solidFill>
            </a:endParaRPr>
          </a:p>
        </p:txBody>
      </p:sp>
      <p:sp>
        <p:nvSpPr>
          <p:cNvPr id="6" name="Zástupný symbol pro číslo snímku 5"/>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716990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9" y="1709742"/>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9" y="4589465"/>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DE3EBCF-D751-4FE2-A91F-6D92418E3950}" type="datetimeFigureOut">
              <a:rPr lang="cs-CZ" smtClean="0">
                <a:solidFill>
                  <a:prstClr val="white"/>
                </a:solidFill>
              </a:rPr>
              <a:pPr/>
              <a:t>1. 7. 2019</a:t>
            </a:fld>
            <a:endParaRPr lang="cs-CZ" dirty="0">
              <a:solidFill>
                <a:prstClr val="white"/>
              </a:solidFill>
            </a:endParaRPr>
          </a:p>
        </p:txBody>
      </p:sp>
      <p:sp>
        <p:nvSpPr>
          <p:cNvPr id="5" name="Zástupný symbol pro zápatí 4"/>
          <p:cNvSpPr>
            <a:spLocks noGrp="1"/>
          </p:cNvSpPr>
          <p:nvPr>
            <p:ph type="ftr" sz="quarter" idx="11"/>
          </p:nvPr>
        </p:nvSpPr>
        <p:spPr/>
        <p:txBody>
          <a:bodyPr/>
          <a:lstStyle/>
          <a:p>
            <a:endParaRPr lang="cs-CZ" dirty="0">
              <a:solidFill>
                <a:prstClr val="white"/>
              </a:solidFill>
            </a:endParaRPr>
          </a:p>
        </p:txBody>
      </p:sp>
      <p:sp>
        <p:nvSpPr>
          <p:cNvPr id="6" name="Zástupný symbol pro číslo snímku 5"/>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2840086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1" y="1825625"/>
            <a:ext cx="3886200" cy="435133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29151" y="1825625"/>
            <a:ext cx="3886200" cy="435133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DE3EBCF-D751-4FE2-A91F-6D92418E3950}" type="datetimeFigureOut">
              <a:rPr lang="cs-CZ" smtClean="0">
                <a:solidFill>
                  <a:prstClr val="white"/>
                </a:solidFill>
              </a:rPr>
              <a:pPr/>
              <a:t>1. 7. 2019</a:t>
            </a:fld>
            <a:endParaRPr lang="cs-CZ" dirty="0">
              <a:solidFill>
                <a:prstClr val="white"/>
              </a:solidFill>
            </a:endParaRPr>
          </a:p>
        </p:txBody>
      </p:sp>
      <p:sp>
        <p:nvSpPr>
          <p:cNvPr id="6" name="Zástupný symbol pro zápatí 5"/>
          <p:cNvSpPr>
            <a:spLocks noGrp="1"/>
          </p:cNvSpPr>
          <p:nvPr>
            <p:ph type="ftr" sz="quarter" idx="11"/>
          </p:nvPr>
        </p:nvSpPr>
        <p:spPr/>
        <p:txBody>
          <a:bodyPr/>
          <a:lstStyle/>
          <a:p>
            <a:endParaRPr lang="cs-CZ" dirty="0">
              <a:solidFill>
                <a:prstClr val="white"/>
              </a:solidFill>
            </a:endParaRPr>
          </a:p>
        </p:txBody>
      </p:sp>
      <p:sp>
        <p:nvSpPr>
          <p:cNvPr id="7" name="Zástupný symbol pro číslo snímku 6"/>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32474960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3" y="365129"/>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29844" y="1681163"/>
            <a:ext cx="386834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29844" y="2505075"/>
            <a:ext cx="386834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4"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4" y="2505075"/>
            <a:ext cx="388739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DE3EBCF-D751-4FE2-A91F-6D92418E3950}" type="datetimeFigureOut">
              <a:rPr lang="cs-CZ" smtClean="0">
                <a:solidFill>
                  <a:prstClr val="white"/>
                </a:solidFill>
              </a:rPr>
              <a:pPr/>
              <a:t>1. 7. 2019</a:t>
            </a:fld>
            <a:endParaRPr lang="cs-CZ" dirty="0">
              <a:solidFill>
                <a:prstClr val="white"/>
              </a:solidFill>
            </a:endParaRPr>
          </a:p>
        </p:txBody>
      </p:sp>
      <p:sp>
        <p:nvSpPr>
          <p:cNvPr id="8" name="Zástupný symbol pro zápatí 7"/>
          <p:cNvSpPr>
            <a:spLocks noGrp="1"/>
          </p:cNvSpPr>
          <p:nvPr>
            <p:ph type="ftr" sz="quarter" idx="11"/>
          </p:nvPr>
        </p:nvSpPr>
        <p:spPr/>
        <p:txBody>
          <a:bodyPr/>
          <a:lstStyle/>
          <a:p>
            <a:endParaRPr lang="cs-CZ" dirty="0">
              <a:solidFill>
                <a:prstClr val="white"/>
              </a:solidFill>
            </a:endParaRPr>
          </a:p>
        </p:txBody>
      </p:sp>
      <p:sp>
        <p:nvSpPr>
          <p:cNvPr id="9" name="Zástupný symbol pro číslo snímku 8"/>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9608329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DE3EBCF-D751-4FE2-A91F-6D92418E3950}" type="datetimeFigureOut">
              <a:rPr lang="cs-CZ" smtClean="0">
                <a:solidFill>
                  <a:prstClr val="white"/>
                </a:solidFill>
              </a:rPr>
              <a:pPr/>
              <a:t>1. 7. 2019</a:t>
            </a:fld>
            <a:endParaRPr lang="cs-CZ" dirty="0">
              <a:solidFill>
                <a:prstClr val="white"/>
              </a:solidFill>
            </a:endParaRPr>
          </a:p>
        </p:txBody>
      </p:sp>
      <p:sp>
        <p:nvSpPr>
          <p:cNvPr id="4" name="Zástupný symbol pro zápatí 3"/>
          <p:cNvSpPr>
            <a:spLocks noGrp="1"/>
          </p:cNvSpPr>
          <p:nvPr>
            <p:ph type="ftr" sz="quarter" idx="11"/>
          </p:nvPr>
        </p:nvSpPr>
        <p:spPr/>
        <p:txBody>
          <a:bodyPr/>
          <a:lstStyle/>
          <a:p>
            <a:endParaRPr lang="cs-CZ" dirty="0">
              <a:solidFill>
                <a:prstClr val="white"/>
              </a:solidFill>
            </a:endParaRPr>
          </a:p>
        </p:txBody>
      </p:sp>
      <p:sp>
        <p:nvSpPr>
          <p:cNvPr id="5" name="Zástupný symbol pro číslo snímku 4"/>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11772391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DE3EBCF-D751-4FE2-A91F-6D92418E3950}" type="datetimeFigureOut">
              <a:rPr lang="cs-CZ" smtClean="0">
                <a:solidFill>
                  <a:prstClr val="white"/>
                </a:solidFill>
              </a:rPr>
              <a:pPr/>
              <a:t>1. 7. 2019</a:t>
            </a:fld>
            <a:endParaRPr lang="cs-CZ" dirty="0">
              <a:solidFill>
                <a:prstClr val="white"/>
              </a:solidFill>
            </a:endParaRPr>
          </a:p>
        </p:txBody>
      </p:sp>
      <p:sp>
        <p:nvSpPr>
          <p:cNvPr id="3" name="Zástupný symbol pro zápatí 2"/>
          <p:cNvSpPr>
            <a:spLocks noGrp="1"/>
          </p:cNvSpPr>
          <p:nvPr>
            <p:ph type="ftr" sz="quarter" idx="11"/>
          </p:nvPr>
        </p:nvSpPr>
        <p:spPr/>
        <p:txBody>
          <a:bodyPr/>
          <a:lstStyle/>
          <a:p>
            <a:endParaRPr lang="cs-CZ" dirty="0">
              <a:solidFill>
                <a:prstClr val="white"/>
              </a:solidFill>
            </a:endParaRPr>
          </a:p>
        </p:txBody>
      </p:sp>
      <p:sp>
        <p:nvSpPr>
          <p:cNvPr id="4" name="Zástupný symbol pro číslo snímku 3"/>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4122957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DCD0185F-9229-4058-B0D0-1E1E0D0C0A2B}" type="datetimeFigureOut">
              <a:rPr lang="sl-SI" smtClean="0"/>
              <a:pPr/>
              <a:t>1.7.2019</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9"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391" y="987430"/>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29841" y="2057402"/>
            <a:ext cx="294917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DE3EBCF-D751-4FE2-A91F-6D92418E3950}" type="datetimeFigureOut">
              <a:rPr lang="cs-CZ" smtClean="0">
                <a:solidFill>
                  <a:prstClr val="white"/>
                </a:solidFill>
              </a:rPr>
              <a:pPr/>
              <a:t>1. 7. 2019</a:t>
            </a:fld>
            <a:endParaRPr lang="cs-CZ" dirty="0">
              <a:solidFill>
                <a:prstClr val="white"/>
              </a:solidFill>
            </a:endParaRPr>
          </a:p>
        </p:txBody>
      </p:sp>
      <p:sp>
        <p:nvSpPr>
          <p:cNvPr id="6" name="Zástupný symbol pro zápatí 5"/>
          <p:cNvSpPr>
            <a:spLocks noGrp="1"/>
          </p:cNvSpPr>
          <p:nvPr>
            <p:ph type="ftr" sz="quarter" idx="11"/>
          </p:nvPr>
        </p:nvSpPr>
        <p:spPr/>
        <p:txBody>
          <a:bodyPr/>
          <a:lstStyle/>
          <a:p>
            <a:endParaRPr lang="cs-CZ" dirty="0">
              <a:solidFill>
                <a:prstClr val="white"/>
              </a:solidFill>
            </a:endParaRPr>
          </a:p>
        </p:txBody>
      </p:sp>
      <p:sp>
        <p:nvSpPr>
          <p:cNvPr id="7" name="Zástupný symbol pro číslo snímku 6"/>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6310692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9"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391" y="987430"/>
            <a:ext cx="4629151"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629841" y="2057402"/>
            <a:ext cx="294917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DE3EBCF-D751-4FE2-A91F-6D92418E3950}" type="datetimeFigureOut">
              <a:rPr lang="cs-CZ" smtClean="0">
                <a:solidFill>
                  <a:prstClr val="white"/>
                </a:solidFill>
              </a:rPr>
              <a:pPr/>
              <a:t>1. 7. 2019</a:t>
            </a:fld>
            <a:endParaRPr lang="cs-CZ" dirty="0">
              <a:solidFill>
                <a:prstClr val="white"/>
              </a:solidFill>
            </a:endParaRPr>
          </a:p>
        </p:txBody>
      </p:sp>
      <p:sp>
        <p:nvSpPr>
          <p:cNvPr id="6" name="Zástupný symbol pro zápatí 5"/>
          <p:cNvSpPr>
            <a:spLocks noGrp="1"/>
          </p:cNvSpPr>
          <p:nvPr>
            <p:ph type="ftr" sz="quarter" idx="11"/>
          </p:nvPr>
        </p:nvSpPr>
        <p:spPr/>
        <p:txBody>
          <a:bodyPr/>
          <a:lstStyle/>
          <a:p>
            <a:endParaRPr lang="cs-CZ" dirty="0">
              <a:solidFill>
                <a:prstClr val="white"/>
              </a:solidFill>
            </a:endParaRPr>
          </a:p>
        </p:txBody>
      </p:sp>
      <p:sp>
        <p:nvSpPr>
          <p:cNvPr id="7" name="Zástupný symbol pro číslo snímku 6"/>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1833421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DE3EBCF-D751-4FE2-A91F-6D92418E3950}" type="datetimeFigureOut">
              <a:rPr lang="cs-CZ" smtClean="0">
                <a:solidFill>
                  <a:prstClr val="white"/>
                </a:solidFill>
              </a:rPr>
              <a:pPr/>
              <a:t>1. 7. 2019</a:t>
            </a:fld>
            <a:endParaRPr lang="cs-CZ" dirty="0">
              <a:solidFill>
                <a:prstClr val="white"/>
              </a:solidFill>
            </a:endParaRPr>
          </a:p>
        </p:txBody>
      </p:sp>
      <p:sp>
        <p:nvSpPr>
          <p:cNvPr id="5" name="Zástupný symbol pro zápatí 4"/>
          <p:cNvSpPr>
            <a:spLocks noGrp="1"/>
          </p:cNvSpPr>
          <p:nvPr>
            <p:ph type="ftr" sz="quarter" idx="11"/>
          </p:nvPr>
        </p:nvSpPr>
        <p:spPr/>
        <p:txBody>
          <a:bodyPr/>
          <a:lstStyle/>
          <a:p>
            <a:endParaRPr lang="cs-CZ" dirty="0">
              <a:solidFill>
                <a:prstClr val="white"/>
              </a:solidFill>
            </a:endParaRPr>
          </a:p>
        </p:txBody>
      </p:sp>
      <p:sp>
        <p:nvSpPr>
          <p:cNvPr id="6" name="Zástupný symbol pro číslo snímku 5"/>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5652163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7" y="365127"/>
            <a:ext cx="1971675" cy="5811839"/>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2" y="365127"/>
            <a:ext cx="5800725" cy="581183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DE3EBCF-D751-4FE2-A91F-6D92418E3950}" type="datetimeFigureOut">
              <a:rPr lang="cs-CZ" smtClean="0">
                <a:solidFill>
                  <a:prstClr val="white"/>
                </a:solidFill>
              </a:rPr>
              <a:pPr/>
              <a:t>1. 7. 2019</a:t>
            </a:fld>
            <a:endParaRPr lang="cs-CZ" dirty="0">
              <a:solidFill>
                <a:prstClr val="white"/>
              </a:solidFill>
            </a:endParaRPr>
          </a:p>
        </p:txBody>
      </p:sp>
      <p:sp>
        <p:nvSpPr>
          <p:cNvPr id="5" name="Zástupný symbol pro zápatí 4"/>
          <p:cNvSpPr>
            <a:spLocks noGrp="1"/>
          </p:cNvSpPr>
          <p:nvPr>
            <p:ph type="ftr" sz="quarter" idx="11"/>
          </p:nvPr>
        </p:nvSpPr>
        <p:spPr/>
        <p:txBody>
          <a:bodyPr/>
          <a:lstStyle/>
          <a:p>
            <a:endParaRPr lang="cs-CZ" dirty="0">
              <a:solidFill>
                <a:prstClr val="white"/>
              </a:solidFill>
            </a:endParaRPr>
          </a:p>
        </p:txBody>
      </p:sp>
      <p:sp>
        <p:nvSpPr>
          <p:cNvPr id="6" name="Zástupný symbol pro číslo snímku 5"/>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6344629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Pouze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8651" y="365128"/>
            <a:ext cx="7886700" cy="5811837"/>
          </a:xfrm>
        </p:spPr>
        <p:txBody>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p:txBody>
          <a:bodyPr/>
          <a:lstStyle/>
          <a:p>
            <a:fld id="{5E6784AC-797A-45F2-B2C8-8D7DEEADE390}" type="datetimeFigureOut">
              <a:rPr lang="cs-CZ" smtClean="0">
                <a:solidFill>
                  <a:prstClr val="white"/>
                </a:solidFill>
              </a:rPr>
              <a:pPr/>
              <a:t>1. 7. 2019</a:t>
            </a:fld>
            <a:endParaRPr lang="cs-CZ">
              <a:solidFill>
                <a:prstClr val="white"/>
              </a:solidFill>
            </a:endParaRPr>
          </a:p>
        </p:txBody>
      </p:sp>
      <p:sp>
        <p:nvSpPr>
          <p:cNvPr id="5" name="Zástupný symbol pro zápatí 4"/>
          <p:cNvSpPr>
            <a:spLocks noGrp="1"/>
          </p:cNvSpPr>
          <p:nvPr>
            <p:ph type="ftr" sz="quarter" idx="11"/>
          </p:nvPr>
        </p:nvSpPr>
        <p:spPr/>
        <p:txBody>
          <a:bodyPr/>
          <a:lstStyle/>
          <a:p>
            <a:endParaRPr lang="cs-CZ">
              <a:solidFill>
                <a:prstClr val="white"/>
              </a:solidFill>
            </a:endParaRPr>
          </a:p>
        </p:txBody>
      </p:sp>
      <p:sp>
        <p:nvSpPr>
          <p:cNvPr id="6" name="Zástupný symbol pro číslo snímku 5"/>
          <p:cNvSpPr>
            <a:spLocks noGrp="1"/>
          </p:cNvSpPr>
          <p:nvPr>
            <p:ph type="sldNum" sz="quarter" idx="12"/>
          </p:nvPr>
        </p:nvSpPr>
        <p:spPr/>
        <p:txBody>
          <a:body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8251201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D0185F-9229-4058-B0D0-1E1E0D0C0A2B}" type="datetimeFigureOut">
              <a:rPr lang="sl-SI" smtClean="0"/>
              <a:pPr/>
              <a:t>1.7.2019</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4"/>
          <p:cNvSpPr>
            <a:spLocks noGrp="1"/>
          </p:cNvSpPr>
          <p:nvPr>
            <p:ph type="dt" sz="half" idx="10"/>
          </p:nvPr>
        </p:nvSpPr>
        <p:spPr/>
        <p:txBody>
          <a:bodyPr/>
          <a:lstStyle/>
          <a:p>
            <a:fld id="{DCD0185F-9229-4058-B0D0-1E1E0D0C0A2B}" type="datetimeFigureOut">
              <a:rPr lang="sl-SI" smtClean="0"/>
              <a:pPr/>
              <a:t>1.7.2019</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Date Placeholder 6"/>
          <p:cNvSpPr>
            <a:spLocks noGrp="1"/>
          </p:cNvSpPr>
          <p:nvPr>
            <p:ph type="dt" sz="half" idx="10"/>
          </p:nvPr>
        </p:nvSpPr>
        <p:spPr/>
        <p:txBody>
          <a:bodyPr/>
          <a:lstStyle/>
          <a:p>
            <a:fld id="{DCD0185F-9229-4058-B0D0-1E1E0D0C0A2B}" type="datetimeFigureOut">
              <a:rPr lang="sl-SI" smtClean="0"/>
              <a:pPr/>
              <a:t>1.7.2019</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Date Placeholder 2"/>
          <p:cNvSpPr>
            <a:spLocks noGrp="1"/>
          </p:cNvSpPr>
          <p:nvPr>
            <p:ph type="dt" sz="half" idx="10"/>
          </p:nvPr>
        </p:nvSpPr>
        <p:spPr/>
        <p:txBody>
          <a:bodyPr/>
          <a:lstStyle/>
          <a:p>
            <a:fld id="{DCD0185F-9229-4058-B0D0-1E1E0D0C0A2B}" type="datetimeFigureOut">
              <a:rPr lang="sl-SI" smtClean="0"/>
              <a:pPr/>
              <a:t>1.7.2019</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0185F-9229-4058-B0D0-1E1E0D0C0A2B}" type="datetimeFigureOut">
              <a:rPr lang="sl-SI" smtClean="0"/>
              <a:pPr/>
              <a:t>1.7.2019</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0185F-9229-4058-B0D0-1E1E0D0C0A2B}" type="datetimeFigureOut">
              <a:rPr lang="sl-SI" smtClean="0"/>
              <a:pPr/>
              <a:t>1.7.2019</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0185F-9229-4058-B0D0-1E1E0D0C0A2B}" type="datetimeFigureOut">
              <a:rPr lang="sl-SI" smtClean="0"/>
              <a:pPr/>
              <a:t>1.7.2019</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EB5F73CA-CCB9-44A6-9106-CDDFC6543A37}" type="slidenum">
              <a:rPr lang="sl-SI" smtClean="0"/>
              <a:pPr/>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l-S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0185F-9229-4058-B0D0-1E1E0D0C0A2B}" type="datetimeFigureOut">
              <a:rPr lang="sl-SI" smtClean="0"/>
              <a:pPr/>
              <a:t>1.7.2019</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F73CA-CCB9-44A6-9106-CDDFC6543A37}" type="slidenum">
              <a:rPr lang="sl-SI" smtClean="0"/>
              <a:pPr/>
              <a:t>‹#›</a:t>
            </a:fld>
            <a:endParaRPr 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Obrázek 9"/>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236296" y="5289"/>
            <a:ext cx="1800200" cy="1640212"/>
          </a:xfrm>
          <a:prstGeom prst="rect">
            <a:avLst/>
          </a:prstGeom>
        </p:spPr>
      </p:pic>
      <p:sp>
        <p:nvSpPr>
          <p:cNvPr id="7" name="Obdélník 6"/>
          <p:cNvSpPr/>
          <p:nvPr/>
        </p:nvSpPr>
        <p:spPr>
          <a:xfrm>
            <a:off x="3" y="6355078"/>
            <a:ext cx="9141619" cy="366401"/>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prstClr val="white"/>
              </a:solidFill>
            </a:endParaRPr>
          </a:p>
        </p:txBody>
      </p:sp>
      <p:sp>
        <p:nvSpPr>
          <p:cNvPr id="2" name="Zástupný symbol pro nadpis 1"/>
          <p:cNvSpPr>
            <a:spLocks noGrp="1"/>
          </p:cNvSpPr>
          <p:nvPr>
            <p:ph type="title"/>
          </p:nvPr>
        </p:nvSpPr>
        <p:spPr>
          <a:xfrm>
            <a:off x="628650" y="365127"/>
            <a:ext cx="6915151" cy="1114049"/>
          </a:xfrm>
          <a:prstGeom prst="rect">
            <a:avLst/>
          </a:prstGeom>
        </p:spPr>
        <p:txBody>
          <a:bodyPr vert="horz" lIns="91440" tIns="45720" rIns="91440" bIns="45720" rtlCol="0" anchor="ctr">
            <a:normAutofit/>
          </a:bodyPr>
          <a:lstStyle/>
          <a:p>
            <a:r>
              <a:rPr lang="en-US" noProof="0" dirty="0" err="1"/>
              <a:t>Kliknutím</a:t>
            </a:r>
            <a:r>
              <a:rPr lang="en-US" noProof="0" dirty="0"/>
              <a:t> </a:t>
            </a:r>
            <a:r>
              <a:rPr lang="en-US" noProof="0" dirty="0" err="1"/>
              <a:t>lze</a:t>
            </a:r>
            <a:r>
              <a:rPr lang="en-US" noProof="0" dirty="0"/>
              <a:t> </a:t>
            </a:r>
            <a:r>
              <a:rPr lang="en-US" noProof="0" dirty="0" err="1"/>
              <a:t>upravit</a:t>
            </a:r>
            <a:r>
              <a:rPr lang="en-US" noProof="0" dirty="0"/>
              <a:t> </a:t>
            </a:r>
            <a:r>
              <a:rPr lang="en-US" noProof="0" dirty="0" err="1"/>
              <a:t>styl</a:t>
            </a:r>
            <a:r>
              <a:rPr lang="en-US" noProof="0" dirty="0"/>
              <a:t>.</a:t>
            </a:r>
          </a:p>
        </p:txBody>
      </p:sp>
      <p:sp>
        <p:nvSpPr>
          <p:cNvPr id="3" name="Zástupný symbol pro text 2"/>
          <p:cNvSpPr>
            <a:spLocks noGrp="1"/>
          </p:cNvSpPr>
          <p:nvPr>
            <p:ph type="body" idx="1"/>
          </p:nvPr>
        </p:nvSpPr>
        <p:spPr>
          <a:xfrm>
            <a:off x="628651" y="1532967"/>
            <a:ext cx="7886700" cy="4643999"/>
          </a:xfrm>
          <a:prstGeom prst="rect">
            <a:avLst/>
          </a:prstGeom>
        </p:spPr>
        <p:txBody>
          <a:bodyPr vert="horz" lIns="91440" tIns="45720" rIns="91440" bIns="45720" rtlCol="0">
            <a:normAutofit/>
          </a:bodyPr>
          <a:lstStyle/>
          <a:p>
            <a:pPr lvl="0"/>
            <a:r>
              <a:rPr lang="en-US" noProof="0" dirty="0" err="1"/>
              <a:t>Kliknutím</a:t>
            </a:r>
            <a:r>
              <a:rPr lang="en-US" noProof="0" dirty="0"/>
              <a:t> </a:t>
            </a:r>
            <a:r>
              <a:rPr lang="en-US" noProof="0" dirty="0" err="1"/>
              <a:t>lze</a:t>
            </a:r>
            <a:r>
              <a:rPr lang="en-US" noProof="0" dirty="0"/>
              <a:t> </a:t>
            </a:r>
            <a:r>
              <a:rPr lang="en-US" noProof="0" dirty="0" err="1"/>
              <a:t>upravit</a:t>
            </a:r>
            <a:r>
              <a:rPr lang="en-US" noProof="0" dirty="0"/>
              <a:t> </a:t>
            </a:r>
            <a:r>
              <a:rPr lang="en-US" noProof="0" dirty="0" err="1"/>
              <a:t>styly</a:t>
            </a:r>
            <a:r>
              <a:rPr lang="en-US" noProof="0" dirty="0"/>
              <a:t> </a:t>
            </a:r>
            <a:r>
              <a:rPr lang="en-US" noProof="0" dirty="0" err="1"/>
              <a:t>předlohy</a:t>
            </a:r>
            <a:r>
              <a:rPr lang="en-US" noProof="0" dirty="0"/>
              <a:t> </a:t>
            </a:r>
            <a:r>
              <a:rPr lang="en-US" noProof="0" dirty="0" err="1"/>
              <a:t>textu</a:t>
            </a:r>
            <a:r>
              <a:rPr lang="en-US" noProof="0" dirty="0"/>
              <a:t>.</a:t>
            </a:r>
          </a:p>
          <a:p>
            <a:pPr lvl="1"/>
            <a:r>
              <a:rPr lang="en-US" noProof="0" dirty="0" err="1"/>
              <a:t>Druhá</a:t>
            </a:r>
            <a:r>
              <a:rPr lang="en-US" noProof="0" dirty="0"/>
              <a:t> </a:t>
            </a:r>
            <a:r>
              <a:rPr lang="en-US" noProof="0" dirty="0" err="1"/>
              <a:t>úroveň</a:t>
            </a:r>
            <a:endParaRPr lang="en-US" noProof="0" dirty="0"/>
          </a:p>
          <a:p>
            <a:pPr lvl="2"/>
            <a:r>
              <a:rPr lang="en-US" noProof="0" dirty="0" err="1"/>
              <a:t>Třetí</a:t>
            </a:r>
            <a:r>
              <a:rPr lang="en-US" noProof="0" dirty="0"/>
              <a:t> </a:t>
            </a:r>
            <a:r>
              <a:rPr lang="en-US" noProof="0" dirty="0" err="1"/>
              <a:t>úroveň</a:t>
            </a:r>
            <a:endParaRPr lang="en-US" noProof="0" dirty="0"/>
          </a:p>
          <a:p>
            <a:pPr lvl="3"/>
            <a:r>
              <a:rPr lang="en-US" noProof="0" dirty="0" err="1"/>
              <a:t>Čtvrtá</a:t>
            </a:r>
            <a:r>
              <a:rPr lang="en-US" noProof="0" dirty="0"/>
              <a:t> </a:t>
            </a:r>
            <a:r>
              <a:rPr lang="en-US" noProof="0" dirty="0" err="1"/>
              <a:t>úroveň</a:t>
            </a:r>
            <a:endParaRPr lang="en-US" noProof="0" dirty="0"/>
          </a:p>
          <a:p>
            <a:pPr lvl="4"/>
            <a:r>
              <a:rPr lang="en-US" noProof="0" dirty="0" err="1"/>
              <a:t>Pátá</a:t>
            </a:r>
            <a:r>
              <a:rPr lang="en-US" noProof="0" dirty="0"/>
              <a:t> </a:t>
            </a:r>
            <a:r>
              <a:rPr lang="en-US" noProof="0" dirty="0" err="1"/>
              <a:t>úroveň</a:t>
            </a:r>
            <a:endParaRPr lang="en-US" noProof="0" dirty="0"/>
          </a:p>
        </p:txBody>
      </p:sp>
      <p:sp>
        <p:nvSpPr>
          <p:cNvPr id="4" name="Zástupný symbol pro datum 3"/>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bg1"/>
                </a:solidFill>
              </a:defRPr>
            </a:lvl1pPr>
          </a:lstStyle>
          <a:p>
            <a:fld id="{5E6784AC-797A-45F2-B2C8-8D7DEEADE390}" type="datetimeFigureOut">
              <a:rPr lang="en-US" smtClean="0">
                <a:solidFill>
                  <a:prstClr val="white"/>
                </a:solidFill>
              </a:rPr>
              <a:pPr/>
              <a:t>7/1/2019</a:t>
            </a:fld>
            <a:endParaRPr lang="en-US" dirty="0">
              <a:solidFill>
                <a:prstClr val="white"/>
              </a:solidFill>
            </a:endParaRPr>
          </a:p>
        </p:txBody>
      </p:sp>
      <p:sp>
        <p:nvSpPr>
          <p:cNvPr id="5" name="Zástupný symbol pro zápatí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solidFill>
                <a:prstClr val="white"/>
              </a:solidFill>
            </a:endParaRPr>
          </a:p>
        </p:txBody>
      </p:sp>
      <p:sp>
        <p:nvSpPr>
          <p:cNvPr id="6" name="Zástupný symbol pro číslo snímku 5"/>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bg1"/>
                </a:solidFill>
              </a:defRPr>
            </a:lvl1pPr>
          </a:lstStyle>
          <a:p>
            <a:fld id="{788345F0-FA79-49AB-88A6-267CA573EFB8}"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144117224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l" defTabSz="914377" rtl="0" eaLnBrk="1" latinLnBrk="0" hangingPunct="1">
        <a:lnSpc>
          <a:spcPct val="90000"/>
        </a:lnSpc>
        <a:spcBef>
          <a:spcPct val="0"/>
        </a:spcBef>
        <a:buNone/>
        <a:defRPr sz="4000" kern="1200">
          <a:solidFill>
            <a:srgbClr val="009999"/>
          </a:solidFill>
          <a:latin typeface="+mn-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hyperlink" Target="http://www.academicintegrity.eu/wp/wp-content/uploads/2018/11/Guidelines_final.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academicintegrity.eu/wp/wp-content/uploads/2018/11/Guidelines_final.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pv.openscience.s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164.8.252.130/pages/tagiranje.html?id=1" TargetMode="External"/><Relationship Id="rId3" Type="http://schemas.openxmlformats.org/officeDocument/2006/relationships/image" Target="../media/image7.jpeg"/><Relationship Id="rId7" Type="http://schemas.openxmlformats.org/officeDocument/2006/relationships/hyperlink" Target="https://fran.si/208/sinonimni-slovar/4348342/gozd?View=1&amp;Query=gozd&amp;All=gozd&amp;FilteredDictionaryIds=2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www.slovenscina.eu/sloleks?dictId=80&amp;entryId=846034" TargetMode="External"/><Relationship Id="rId5" Type="http://schemas.openxmlformats.org/officeDocument/2006/relationships/hyperlink" Target="http://www.slovenscina.eu/tehnologije/oznacevalnik" TargetMode="External"/><Relationship Id="rId4" Type="http://schemas.openxmlformats.org/officeDocument/2006/relationships/hyperlink" Target="http://www.slovenscina.eu/tehnologije/razclenjevalnik"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l-SI" b="1" dirty="0" smtClean="0"/>
              <a:t>»</a:t>
            </a:r>
            <a:r>
              <a:rPr lang="sl-SI" dirty="0" smtClean="0"/>
              <a:t>Kaj </a:t>
            </a:r>
            <a:r>
              <a:rPr lang="sl-SI" dirty="0" smtClean="0"/>
              <a:t>je plagiatorstvo in kako ga preprečimo?</a:t>
            </a:r>
            <a:r>
              <a:rPr lang="sl-SI" b="1" dirty="0" smtClean="0"/>
              <a:t>«</a:t>
            </a:r>
            <a:endParaRPr lang="sl-SI" dirty="0"/>
          </a:p>
        </p:txBody>
      </p:sp>
      <p:sp>
        <p:nvSpPr>
          <p:cNvPr id="3" name="Subtitle 2"/>
          <p:cNvSpPr>
            <a:spLocks noGrp="1"/>
          </p:cNvSpPr>
          <p:nvPr>
            <p:ph type="subTitle" idx="1"/>
          </p:nvPr>
        </p:nvSpPr>
        <p:spPr>
          <a:xfrm>
            <a:off x="0" y="3886200"/>
            <a:ext cx="9144000" cy="1752600"/>
          </a:xfrm>
        </p:spPr>
        <p:txBody>
          <a:bodyPr>
            <a:normAutofit fontScale="85000" lnSpcReduction="20000"/>
          </a:bodyPr>
          <a:lstStyle/>
          <a:p>
            <a:r>
              <a:rPr lang="sl-SI" dirty="0" smtClean="0"/>
              <a:t>Milan Ojsteršek</a:t>
            </a:r>
          </a:p>
          <a:p>
            <a:r>
              <a:rPr lang="sl-SI" dirty="0" smtClean="0"/>
              <a:t>Univerza v Mariboru</a:t>
            </a:r>
          </a:p>
          <a:p>
            <a:r>
              <a:rPr lang="sl-SI" dirty="0" smtClean="0"/>
              <a:t>Fakulteta za elektrotehniko, računalništvo in informatiko</a:t>
            </a:r>
          </a:p>
          <a:p>
            <a:r>
              <a:rPr lang="sl-SI" dirty="0"/>
              <a:t>m</a:t>
            </a:r>
            <a:r>
              <a:rPr lang="sl-SI" dirty="0" smtClean="0"/>
              <a:t>ilan.ojstersek@um.si</a:t>
            </a:r>
            <a:endParaRPr lang="sl-SI" dirty="0"/>
          </a:p>
        </p:txBody>
      </p:sp>
      <p:sp>
        <p:nvSpPr>
          <p:cNvPr id="4" name="PoljeZBesedilom 3"/>
          <p:cNvSpPr txBox="1"/>
          <p:nvPr/>
        </p:nvSpPr>
        <p:spPr>
          <a:xfrm>
            <a:off x="1763688" y="5949280"/>
            <a:ext cx="6336704" cy="523220"/>
          </a:xfrm>
          <a:prstGeom prst="rect">
            <a:avLst/>
          </a:prstGeom>
          <a:noFill/>
        </p:spPr>
        <p:txBody>
          <a:bodyPr wrap="square" rtlCol="0">
            <a:spAutoFit/>
          </a:bodyPr>
          <a:lstStyle/>
          <a:p>
            <a:pPr algn="ctr"/>
            <a:r>
              <a:rPr lang="sl-SI" sz="2800" dirty="0" smtClean="0"/>
              <a:t>21. 1. 2019</a:t>
            </a:r>
            <a:endParaRPr lang="sl-SI"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dirty="0" smtClean="0"/>
              <a:t>Kako delujejo programi za preverjanja plagiatorstva?</a:t>
            </a:r>
            <a:endParaRPr lang="sl-SI" dirty="0"/>
          </a:p>
        </p:txBody>
      </p:sp>
      <p:sp>
        <p:nvSpPr>
          <p:cNvPr id="3" name="Content Placeholder 2"/>
          <p:cNvSpPr>
            <a:spLocks noGrp="1"/>
          </p:cNvSpPr>
          <p:nvPr>
            <p:ph idx="1"/>
          </p:nvPr>
        </p:nvSpPr>
        <p:spPr>
          <a:xfrm>
            <a:off x="457200" y="1600200"/>
            <a:ext cx="8686800" cy="5257800"/>
          </a:xfrm>
        </p:spPr>
        <p:txBody>
          <a:bodyPr>
            <a:normAutofit fontScale="92500" lnSpcReduction="20000"/>
          </a:bodyPr>
          <a:lstStyle/>
          <a:p>
            <a:r>
              <a:rPr lang="sl-SI" dirty="0" smtClean="0"/>
              <a:t>Izračun zgoščenih vrednosti na n besedah.</a:t>
            </a:r>
          </a:p>
          <a:p>
            <a:r>
              <a:rPr lang="sl-SI" dirty="0" smtClean="0"/>
              <a:t>Izračun zgoščenih vrednosti z uporabo tehnik procesiranja naravnega jezika.</a:t>
            </a:r>
          </a:p>
          <a:p>
            <a:r>
              <a:rPr lang="sl-SI" dirty="0" smtClean="0"/>
              <a:t>Določanje vreče besed iz dokumenta in uporaba statističnih metod primerjanja podobnosti dokumentov ali odstavkov.</a:t>
            </a:r>
          </a:p>
          <a:p>
            <a:r>
              <a:rPr lang="sl-SI" dirty="0" smtClean="0"/>
              <a:t>Ugotavljanje zaporedja citiranja.</a:t>
            </a:r>
          </a:p>
          <a:p>
            <a:r>
              <a:rPr lang="sl-SI" dirty="0" smtClean="0"/>
              <a:t>Ugotavljanje stila avtorja.</a:t>
            </a:r>
          </a:p>
          <a:p>
            <a:r>
              <a:rPr lang="sl-SI" dirty="0" smtClean="0"/>
              <a:t>Uporaba pomenskih podpisov na odstavkih besedila.</a:t>
            </a:r>
          </a:p>
          <a:p>
            <a:r>
              <a:rPr lang="sl-SI" dirty="0" smtClean="0"/>
              <a:t>Določanje najdaljših skupnih podnizov med dvema dokumentoma.</a:t>
            </a:r>
          </a:p>
          <a:p>
            <a:r>
              <a:rPr lang="sl-SI" dirty="0" smtClean="0"/>
              <a:t>Uporaba tehnik prevajanja programske kode.</a:t>
            </a:r>
            <a:endParaRPr lang="sl-SI"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z="2800" dirty="0" smtClean="0"/>
              <a:t>Algoritmi</a:t>
            </a:r>
            <a:r>
              <a:rPr lang="sl-SI" sz="2800" dirty="0"/>
              <a:t>, ki ugotavljajo podobnost med besedili z uporabo generiranja izvlečkov iz n-gramov</a:t>
            </a:r>
          </a:p>
        </p:txBody>
      </p:sp>
      <p:sp>
        <p:nvSpPr>
          <p:cNvPr id="3" name="Content Placeholder 2"/>
          <p:cNvSpPr>
            <a:spLocks noGrp="1"/>
          </p:cNvSpPr>
          <p:nvPr>
            <p:ph idx="1"/>
          </p:nvPr>
        </p:nvSpPr>
        <p:spPr>
          <a:xfrm>
            <a:off x="611560" y="1297650"/>
            <a:ext cx="8134672" cy="4608512"/>
          </a:xfrm>
        </p:spPr>
        <p:txBody>
          <a:bodyPr/>
          <a:lstStyle/>
          <a:p>
            <a:r>
              <a:rPr lang="sl-SI" sz="2000" dirty="0"/>
              <a:t>Delovanja algoritma, ki uporablja </a:t>
            </a:r>
            <a:r>
              <a:rPr lang="sl-SI" sz="2000" dirty="0" smtClean="0"/>
              <a:t>štiri-grame:</a:t>
            </a:r>
          </a:p>
          <a:p>
            <a:endParaRPr lang="sl-SI" sz="2000" dirty="0"/>
          </a:p>
          <a:p>
            <a:endParaRPr lang="sl-SI" sz="2000" dirty="0" smtClean="0"/>
          </a:p>
          <a:p>
            <a:pPr marL="0" indent="0">
              <a:buNone/>
            </a:pPr>
            <a:endParaRPr lang="sl-SI" sz="2000" dirty="0" smtClean="0"/>
          </a:p>
          <a:p>
            <a:r>
              <a:rPr lang="pt-BR" sz="2000" dirty="0"/>
              <a:t>Delovanja </a:t>
            </a:r>
            <a:r>
              <a:rPr lang="sl-SI" sz="2000" dirty="0" smtClean="0"/>
              <a:t>„štiri</a:t>
            </a:r>
            <a:r>
              <a:rPr lang="pt-BR" sz="2000" dirty="0" smtClean="0"/>
              <a:t>-gram</a:t>
            </a:r>
            <a:r>
              <a:rPr lang="sl-SI" sz="2000" dirty="0" smtClean="0"/>
              <a:t>“</a:t>
            </a:r>
            <a:r>
              <a:rPr lang="pt-BR" sz="2000" dirty="0" smtClean="0"/>
              <a:t> </a:t>
            </a:r>
            <a:r>
              <a:rPr lang="pt-BR" sz="2000" dirty="0"/>
              <a:t>algoritma nad lematiziranim </a:t>
            </a:r>
            <a:r>
              <a:rPr lang="pt-BR" sz="2000" dirty="0" smtClean="0"/>
              <a:t>besedilom</a:t>
            </a:r>
            <a:r>
              <a:rPr lang="sl-SI" sz="2000" dirty="0" smtClean="0"/>
              <a:t>:</a:t>
            </a:r>
          </a:p>
          <a:p>
            <a:endParaRPr lang="sl-SI" sz="2000" dirty="0" smtClean="0"/>
          </a:p>
          <a:p>
            <a:pPr marL="0" indent="0">
              <a:buNone/>
            </a:pPr>
            <a:endParaRPr lang="sl-SI" sz="2000" dirty="0"/>
          </a:p>
          <a:p>
            <a:pPr marL="0" indent="0">
              <a:buNone/>
            </a:pPr>
            <a:endParaRPr lang="pt-BR" sz="2000" dirty="0"/>
          </a:p>
          <a:p>
            <a:r>
              <a:rPr lang="nn-NO" sz="2000" dirty="0" smtClean="0"/>
              <a:t>Delovanja </a:t>
            </a:r>
            <a:r>
              <a:rPr lang="sl-SI" sz="2000" dirty="0" smtClean="0"/>
              <a:t>„štiri</a:t>
            </a:r>
            <a:r>
              <a:rPr lang="nn-NO" sz="2000" dirty="0" smtClean="0"/>
              <a:t>-gram</a:t>
            </a:r>
            <a:r>
              <a:rPr lang="sl-SI" sz="2000" dirty="0" smtClean="0"/>
              <a:t>“</a:t>
            </a:r>
            <a:r>
              <a:rPr lang="nn-NO" sz="2000" dirty="0" smtClean="0"/>
              <a:t> </a:t>
            </a:r>
            <a:r>
              <a:rPr lang="nn-NO" sz="2000" dirty="0"/>
              <a:t>algoritma nad leksikografsko </a:t>
            </a:r>
            <a:r>
              <a:rPr lang="nn-NO" sz="2000" dirty="0" smtClean="0"/>
              <a:t>urejenim</a:t>
            </a:r>
            <a:r>
              <a:rPr lang="sl-SI" sz="2000" dirty="0" smtClean="0"/>
              <a:t> </a:t>
            </a:r>
            <a:r>
              <a:rPr lang="nn-NO" sz="2000" dirty="0" smtClean="0"/>
              <a:t>besedilom</a:t>
            </a:r>
            <a:r>
              <a:rPr lang="sl-SI" sz="2000" dirty="0" smtClean="0"/>
              <a:t> in izločenimi pogostimi besedami:</a:t>
            </a:r>
            <a:endParaRPr lang="sl-SI" sz="2000" dirty="0"/>
          </a:p>
        </p:txBody>
      </p:sp>
      <p:sp>
        <p:nvSpPr>
          <p:cNvPr id="4" name="Slide Number Placeholder 3"/>
          <p:cNvSpPr>
            <a:spLocks noGrp="1"/>
          </p:cNvSpPr>
          <p:nvPr>
            <p:ph type="sldNum" sz="quarter" idx="10"/>
          </p:nvPr>
        </p:nvSpPr>
        <p:spPr/>
        <p:txBody>
          <a:bodyPr/>
          <a:lstStyle/>
          <a:p>
            <a:fld id="{F6AD3409-2A62-46BF-810A-E030B493E474}" type="slidenum">
              <a:rPr lang="en-US" altLang="sl-SI" smtClean="0"/>
              <a:pPr/>
              <a:t>11</a:t>
            </a:fld>
            <a:endParaRPr lang="en-US" altLang="sl-SI" dirty="0"/>
          </a:p>
        </p:txBody>
      </p:sp>
      <p:sp>
        <p:nvSpPr>
          <p:cNvPr id="5" name="Footer Placeholder 4"/>
          <p:cNvSpPr>
            <a:spLocks noGrp="1"/>
          </p:cNvSpPr>
          <p:nvPr>
            <p:ph type="ftr" sz="quarter" idx="11"/>
          </p:nvPr>
        </p:nvSpPr>
        <p:spPr/>
        <p:txBody>
          <a:bodyPr/>
          <a:lstStyle/>
          <a:p>
            <a:pPr>
              <a:defRPr/>
            </a:pPr>
            <a:endParaRPr lang="en-US" dirty="0"/>
          </a:p>
        </p:txBody>
      </p:sp>
      <p:pic>
        <p:nvPicPr>
          <p:cNvPr id="6" name="Picture 5" descr="C:\Users\Joze\Downloads\d_ngram_1.png"/>
          <p:cNvPicPr/>
          <p:nvPr/>
        </p:nvPicPr>
        <p:blipFill>
          <a:blip r:embed="rId3">
            <a:extLst>
              <a:ext uri="{28A0092B-C50C-407E-A947-70E740481C1C}">
                <a14:useLocalDpi xmlns:a14="http://schemas.microsoft.com/office/drawing/2010/main" val="0"/>
              </a:ext>
            </a:extLst>
          </a:blip>
          <a:srcRect/>
          <a:stretch>
            <a:fillRect/>
          </a:stretch>
        </p:blipFill>
        <p:spPr bwMode="auto">
          <a:xfrm>
            <a:off x="899592" y="1668600"/>
            <a:ext cx="5400000" cy="1080000"/>
          </a:xfrm>
          <a:prstGeom prst="rect">
            <a:avLst/>
          </a:prstGeom>
          <a:noFill/>
          <a:ln>
            <a:noFill/>
          </a:ln>
        </p:spPr>
      </p:pic>
      <p:pic>
        <p:nvPicPr>
          <p:cNvPr id="7" name="Picture 6" descr="C:\Users\Joze\Downloads\d_ngram_2.png"/>
          <p:cNvPicPr/>
          <p:nvPr/>
        </p:nvPicPr>
        <p:blipFill>
          <a:blip r:embed="rId4">
            <a:extLst>
              <a:ext uri="{28A0092B-C50C-407E-A947-70E740481C1C}">
                <a14:useLocalDpi xmlns:a14="http://schemas.microsoft.com/office/drawing/2010/main" val="0"/>
              </a:ext>
            </a:extLst>
          </a:blip>
          <a:srcRect/>
          <a:stretch>
            <a:fillRect/>
          </a:stretch>
        </p:blipFill>
        <p:spPr bwMode="auto">
          <a:xfrm>
            <a:off x="1092012" y="3061906"/>
            <a:ext cx="5400000" cy="1080000"/>
          </a:xfrm>
          <a:prstGeom prst="rect">
            <a:avLst/>
          </a:prstGeom>
          <a:noFill/>
          <a:ln>
            <a:noFill/>
          </a:ln>
        </p:spPr>
      </p:pic>
      <p:pic>
        <p:nvPicPr>
          <p:cNvPr id="8" name="Picture 7" descr="C:\Users\Joze\Downloads\d_ngram_3.png"/>
          <p:cNvPicPr/>
          <p:nvPr/>
        </p:nvPicPr>
        <p:blipFill>
          <a:blip r:embed="rId5">
            <a:extLst>
              <a:ext uri="{28A0092B-C50C-407E-A947-70E740481C1C}">
                <a14:useLocalDpi xmlns:a14="http://schemas.microsoft.com/office/drawing/2010/main" val="0"/>
              </a:ext>
            </a:extLst>
          </a:blip>
          <a:srcRect/>
          <a:stretch>
            <a:fillRect/>
          </a:stretch>
        </p:blipFill>
        <p:spPr bwMode="auto">
          <a:xfrm>
            <a:off x="929049" y="5018815"/>
            <a:ext cx="4860000" cy="1044000"/>
          </a:xfrm>
          <a:prstGeom prst="rect">
            <a:avLst/>
          </a:prstGeom>
          <a:noFill/>
          <a:ln>
            <a:noFill/>
          </a:ln>
        </p:spPr>
      </p:pic>
    </p:spTree>
    <p:extLst>
      <p:ext uri="{BB962C8B-B14F-4D97-AF65-F5344CB8AC3E}">
        <p14:creationId xmlns:p14="http://schemas.microsoft.com/office/powerpoint/2010/main" val="1123880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rtlCol="0">
            <a:normAutofit fontScale="90000"/>
          </a:bodyPr>
          <a:lstStyle/>
          <a:p>
            <a:pPr eaLnBrk="1" fontAlgn="auto" hangingPunct="1">
              <a:spcAft>
                <a:spcPts val="0"/>
              </a:spcAft>
              <a:defRPr/>
            </a:pPr>
            <a:r>
              <a:rPr lang="sl-SI" dirty="0" smtClean="0">
                <a:ea typeface="ＭＳ Ｐゴシック" charset="0"/>
                <a:cs typeface="ＭＳ Ｐゴシック" charset="0"/>
              </a:rPr>
              <a:t>Matrika dokument-beseda s frekvencami besed (tf)</a:t>
            </a:r>
            <a:endParaRPr lang="en-US" dirty="0">
              <a:ea typeface="ＭＳ Ｐゴシック" charset="0"/>
              <a:cs typeface="ＭＳ Ｐゴシック" charset="0"/>
            </a:endParaRPr>
          </a:p>
        </p:txBody>
      </p:sp>
      <p:sp>
        <p:nvSpPr>
          <p:cNvPr id="417795" name="Rectangle 3"/>
          <p:cNvSpPr>
            <a:spLocks noGrp="1" noChangeArrowheads="1"/>
          </p:cNvSpPr>
          <p:nvPr>
            <p:ph type="body" idx="1"/>
          </p:nvPr>
        </p:nvSpPr>
        <p:spPr/>
        <p:txBody>
          <a:bodyPr/>
          <a:lstStyle/>
          <a:p>
            <a:pPr lvl="1" eaLnBrk="1" hangingPunct="1">
              <a:buFont typeface="Arial" panose="020B0604020202020204" pitchFamily="34" charset="0"/>
              <a:buNone/>
            </a:pPr>
            <a:endParaRPr lang="en-US" altLang="sl-SI" dirty="0" smtClean="0">
              <a:ea typeface="MS PGothic" panose="020B0600070205080204" pitchFamily="34" charset="-128"/>
            </a:endParaRPr>
          </a:p>
        </p:txBody>
      </p:sp>
      <p:graphicFrame>
        <p:nvGraphicFramePr>
          <p:cNvPr id="417796" name="Object 2"/>
          <p:cNvGraphicFramePr>
            <a:graphicFrameLocks noChangeAspect="1"/>
          </p:cNvGraphicFramePr>
          <p:nvPr/>
        </p:nvGraphicFramePr>
        <p:xfrm>
          <a:off x="211138" y="2276475"/>
          <a:ext cx="8932862" cy="2711450"/>
        </p:xfrm>
        <a:graphic>
          <a:graphicData uri="http://schemas.openxmlformats.org/presentationml/2006/ole">
            <mc:AlternateContent xmlns:mc="http://schemas.openxmlformats.org/markup-compatibility/2006">
              <mc:Choice xmlns:v="urn:schemas-microsoft-com:vml" Requires="v">
                <p:oleObj spid="_x0000_s1040" name="Worksheet" r:id="rId4" imgW="9791700" imgH="2926080" progId="Excel.Sheet.8">
                  <p:embed/>
                </p:oleObj>
              </mc:Choice>
              <mc:Fallback>
                <p:oleObj name="Worksheet" r:id="rId4" imgW="9791700" imgH="292608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138" y="2276475"/>
                        <a:ext cx="8932862" cy="271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417797" name="TextBox 4"/>
          <p:cNvSpPr txBox="1">
            <a:spLocks noChangeArrowheads="1"/>
          </p:cNvSpPr>
          <p:nvPr/>
        </p:nvSpPr>
        <p:spPr bwMode="auto">
          <a:xfrm>
            <a:off x="7620000" y="-33338"/>
            <a:ext cx="968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sl-SI" sz="1600">
                <a:solidFill>
                  <a:srgbClr val="FBFCFF"/>
                </a:solidFill>
                <a:latin typeface="Lucida Sans" panose="020B0602030504020204" pitchFamily="34" charset="0"/>
                <a:ea typeface="MS PGothic" panose="020B0600070205080204" pitchFamily="34" charset="-128"/>
                <a:cs typeface="Arial Unicode MS" panose="020B0604020202020204" pitchFamily="34" charset="-128"/>
              </a:rPr>
              <a:t>Sec. 6.2</a:t>
            </a:r>
          </a:p>
        </p:txBody>
      </p:sp>
      <p:sp>
        <p:nvSpPr>
          <p:cNvPr id="417798" name="TextBox 5"/>
          <p:cNvSpPr txBox="1">
            <a:spLocks noChangeArrowheads="1"/>
          </p:cNvSpPr>
          <p:nvPr/>
        </p:nvSpPr>
        <p:spPr bwMode="auto">
          <a:xfrm>
            <a:off x="755576" y="5726053"/>
            <a:ext cx="896461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2000" dirty="0" smtClean="0"/>
              <a:t>Celica </a:t>
            </a:r>
            <a:r>
              <a:rPr lang="sl-SI" altLang="sl-SI" sz="2000" dirty="0"/>
              <a:t>v matriki predstavlja </a:t>
            </a:r>
            <a:r>
              <a:rPr lang="sl-SI" altLang="sl-SI" sz="2000" dirty="0" smtClean="0"/>
              <a:t>število pojavitev  besede.</a:t>
            </a:r>
            <a:endParaRPr lang="sl-SI" altLang="sl-SI" sz="2000" dirty="0"/>
          </a:p>
        </p:txBody>
      </p:sp>
    </p:spTree>
    <p:extLst>
      <p:ext uri="{BB962C8B-B14F-4D97-AF65-F5344CB8AC3E}">
        <p14:creationId xmlns:p14="http://schemas.microsoft.com/office/powerpoint/2010/main" val="2249199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Pravilno citiranje - kratek citat</a:t>
            </a:r>
            <a:endParaRPr lang="en-US" dirty="0"/>
          </a:p>
        </p:txBody>
      </p:sp>
      <p:sp>
        <p:nvSpPr>
          <p:cNvPr id="3" name="Označba mesta vsebine 2"/>
          <p:cNvSpPr>
            <a:spLocks noGrp="1"/>
          </p:cNvSpPr>
          <p:nvPr>
            <p:ph idx="1"/>
          </p:nvPr>
        </p:nvSpPr>
        <p:spPr>
          <a:xfrm>
            <a:off x="457200" y="1600200"/>
            <a:ext cx="8435280" cy="5069160"/>
          </a:xfrm>
        </p:spPr>
        <p:txBody>
          <a:bodyPr>
            <a:normAutofit fontScale="55000" lnSpcReduction="20000"/>
          </a:bodyPr>
          <a:lstStyle/>
          <a:p>
            <a:pPr marL="0" indent="0">
              <a:buNone/>
            </a:pPr>
            <a:r>
              <a:rPr lang="sl-SI" sz="3400" dirty="0" smtClean="0"/>
              <a:t>Primer</a:t>
            </a:r>
            <a:r>
              <a:rPr lang="en-GB" sz="3400" dirty="0" smtClean="0"/>
              <a:t> 1</a:t>
            </a:r>
            <a:r>
              <a:rPr lang="sl-SI" sz="3400" dirty="0" smtClean="0"/>
              <a:t>:</a:t>
            </a:r>
            <a:endParaRPr lang="en-US" sz="3400" dirty="0"/>
          </a:p>
          <a:p>
            <a:pPr marL="0" indent="0">
              <a:buNone/>
            </a:pPr>
            <a:r>
              <a:rPr lang="en-GB" dirty="0"/>
              <a:t>Merton (1973) coined the expression “citation amnesia”, while Garfield (1991), one of the founders of </a:t>
            </a:r>
            <a:r>
              <a:rPr lang="en-GB" dirty="0" err="1"/>
              <a:t>bibliometrics</a:t>
            </a:r>
            <a:r>
              <a:rPr lang="en-GB" dirty="0"/>
              <a:t> and </a:t>
            </a:r>
            <a:r>
              <a:rPr lang="en-GB" dirty="0" err="1"/>
              <a:t>scientometrics</a:t>
            </a:r>
            <a:r>
              <a:rPr lang="en-GB" dirty="0"/>
              <a:t>, spoke about "bibliographic neglect" and argued that it may result in unfair loss of priority of authorship, ultimately undermining the reward system of science</a:t>
            </a:r>
            <a:r>
              <a:rPr lang="en-GB" dirty="0" smtClean="0"/>
              <a:t>.</a:t>
            </a:r>
            <a:endParaRPr lang="sl-SI" dirty="0" smtClean="0"/>
          </a:p>
          <a:p>
            <a:pPr marL="0" indent="0">
              <a:buNone/>
            </a:pPr>
            <a:endParaRPr lang="en-US" dirty="0"/>
          </a:p>
          <a:p>
            <a:pPr marL="0" indent="0">
              <a:buNone/>
            </a:pPr>
            <a:r>
              <a:rPr lang="sl-SI" sz="3400" dirty="0"/>
              <a:t>P</a:t>
            </a:r>
            <a:r>
              <a:rPr lang="sl-SI" sz="3400" dirty="0" smtClean="0"/>
              <a:t>rimer</a:t>
            </a:r>
            <a:r>
              <a:rPr lang="en-GB" sz="3400" dirty="0" smtClean="0"/>
              <a:t> 2</a:t>
            </a:r>
            <a:r>
              <a:rPr lang="sl-SI" sz="3400" dirty="0" smtClean="0"/>
              <a:t>:</a:t>
            </a:r>
            <a:endParaRPr lang="en-US" sz="3400" dirty="0"/>
          </a:p>
          <a:p>
            <a:pPr marL="0" indent="0">
              <a:buNone/>
            </a:pPr>
            <a:r>
              <a:rPr lang="en-GB" dirty="0"/>
              <a:t>According to the sociologist Merton (1973, pp. 47-48), "recognition of the worth of one's work by qualified peers is, in science, the basic form of reward (all other rewards deriving from it)". Omission of citation of the relevant work of a researcher, intentional or not, is thus a type of research misconduct, and it may be even considered plagiarism, in as much as part of a work is reproduced without credit to the original researcher</a:t>
            </a:r>
            <a:r>
              <a:rPr lang="en-GB" dirty="0" smtClean="0"/>
              <a:t>.</a:t>
            </a:r>
            <a:endParaRPr lang="sl-SI" dirty="0" smtClean="0"/>
          </a:p>
          <a:p>
            <a:pPr marL="0" indent="0">
              <a:buNone/>
            </a:pPr>
            <a:endParaRPr lang="sl-SI" dirty="0" smtClean="0"/>
          </a:p>
          <a:p>
            <a:pPr marL="0" indent="0">
              <a:buNone/>
            </a:pPr>
            <a:r>
              <a:rPr lang="sl-SI" dirty="0" smtClean="0"/>
              <a:t>Vir</a:t>
            </a:r>
            <a:r>
              <a:rPr lang="sl-SI" dirty="0"/>
              <a:t>: </a:t>
            </a:r>
            <a:r>
              <a:rPr lang="en-GB" dirty="0" err="1"/>
              <a:t>Tauginienė</a:t>
            </a:r>
            <a:r>
              <a:rPr lang="en-GB" dirty="0"/>
              <a:t>, L, Ojsteršek, M, </a:t>
            </a:r>
            <a:r>
              <a:rPr lang="en-GB" dirty="0" err="1"/>
              <a:t>Foltýnek</a:t>
            </a:r>
            <a:r>
              <a:rPr lang="en-GB" dirty="0"/>
              <a:t>, T, Marino, F, </a:t>
            </a:r>
            <a:r>
              <a:rPr lang="en-GB" dirty="0" err="1"/>
              <a:t>Cosentino</a:t>
            </a:r>
            <a:r>
              <a:rPr lang="en-GB" dirty="0"/>
              <a:t>, M, </a:t>
            </a:r>
            <a:r>
              <a:rPr lang="en-GB" dirty="0" err="1"/>
              <a:t>Gaižauskaitė</a:t>
            </a:r>
            <a:r>
              <a:rPr lang="en-GB" dirty="0"/>
              <a:t>, I, </a:t>
            </a:r>
            <a:r>
              <a:rPr lang="en-GB" dirty="0" err="1"/>
              <a:t>Glendinning</a:t>
            </a:r>
            <a:r>
              <a:rPr lang="en-GB" dirty="0"/>
              <a:t>, I, </a:t>
            </a:r>
            <a:r>
              <a:rPr lang="en-GB" dirty="0" err="1"/>
              <a:t>Sivasubramaniam</a:t>
            </a:r>
            <a:r>
              <a:rPr lang="en-GB" dirty="0"/>
              <a:t>, S, </a:t>
            </a:r>
            <a:r>
              <a:rPr lang="en-GB" dirty="0" err="1"/>
              <a:t>Razi</a:t>
            </a:r>
            <a:r>
              <a:rPr lang="en-GB" dirty="0"/>
              <a:t>, S, Ribeiro, L, </a:t>
            </a:r>
            <a:r>
              <a:rPr lang="en-GB" dirty="0" err="1"/>
              <a:t>Odiņeca</a:t>
            </a:r>
            <a:r>
              <a:rPr lang="en-GB" dirty="0"/>
              <a:t>, T., </a:t>
            </a:r>
            <a:r>
              <a:rPr lang="en-GB" dirty="0" err="1"/>
              <a:t>Trevisiol</a:t>
            </a:r>
            <a:r>
              <a:rPr lang="en-GB" dirty="0"/>
              <a:t>, O. </a:t>
            </a:r>
            <a:r>
              <a:rPr lang="en-GB" i="1" dirty="0"/>
              <a:t>General Guidelines for Academic Integrity</a:t>
            </a:r>
            <a:r>
              <a:rPr lang="en-GB" dirty="0"/>
              <a:t>. ENAI Report 3A [online], October 2018</a:t>
            </a:r>
            <a:r>
              <a:rPr lang="sl-SI" dirty="0"/>
              <a:t>, dosegljivo na </a:t>
            </a:r>
            <a:r>
              <a:rPr lang="sl-SI" dirty="0">
                <a:hlinkClick r:id="rId2"/>
              </a:rPr>
              <a:t>http://www.academicintegrity.eu/wp/wp-content/uploads/2018/11/Guidelines_final.pdf</a:t>
            </a:r>
            <a:r>
              <a:rPr lang="en-GB" dirty="0"/>
              <a: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436723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Pravilno citiranje - daljši citat</a:t>
            </a:r>
            <a:endParaRPr lang="en-US" dirty="0"/>
          </a:p>
        </p:txBody>
      </p:sp>
      <p:sp>
        <p:nvSpPr>
          <p:cNvPr id="3" name="Označba mesta vsebine 2"/>
          <p:cNvSpPr>
            <a:spLocks noGrp="1"/>
          </p:cNvSpPr>
          <p:nvPr>
            <p:ph idx="1"/>
          </p:nvPr>
        </p:nvSpPr>
        <p:spPr>
          <a:xfrm>
            <a:off x="457200" y="1600200"/>
            <a:ext cx="8229600" cy="5141168"/>
          </a:xfrm>
        </p:spPr>
        <p:txBody>
          <a:bodyPr>
            <a:normAutofit fontScale="62500" lnSpcReduction="20000"/>
          </a:bodyPr>
          <a:lstStyle/>
          <a:p>
            <a:pPr marL="0" indent="0">
              <a:buNone/>
            </a:pPr>
            <a:r>
              <a:rPr lang="en-GB" dirty="0"/>
              <a:t>According to MIT Academic integrity handbook for students (Massachusetts Institute of Technology (2018, para. 3) common knowledge refers to: </a:t>
            </a:r>
            <a:endParaRPr lang="en-US" dirty="0"/>
          </a:p>
          <a:p>
            <a:pPr lvl="1"/>
            <a:r>
              <a:rPr lang="en-GB" dirty="0"/>
              <a:t>Information that [the average, educated reader would accept as reliable without having to look it up. This includes information that] most people know, such as that water freezes at … [0] degrees [Celsius]…</a:t>
            </a:r>
            <a:endParaRPr lang="en-US" dirty="0"/>
          </a:p>
          <a:p>
            <a:pPr lvl="1"/>
            <a:r>
              <a:rPr lang="en-GB" dirty="0"/>
              <a:t>Information shared by a cultural or national group, such as the names of famous heroes or events in the nation’s history that are remembered and celebrated.</a:t>
            </a:r>
            <a:endParaRPr lang="en-US" dirty="0"/>
          </a:p>
          <a:p>
            <a:pPr lvl="1"/>
            <a:r>
              <a:rPr lang="en-GB" dirty="0"/>
              <a:t>Knowledge shared by members of a certain field, such as the fact that the necessary condition for diffraction of radiation of wavelength from a crystalline solid is given by Bragg’s law.</a:t>
            </a:r>
            <a:endParaRPr lang="en-US" dirty="0"/>
          </a:p>
          <a:p>
            <a:pPr marL="0" indent="0">
              <a:buNone/>
            </a:pPr>
            <a:endParaRPr lang="sl-SI" dirty="0" smtClean="0"/>
          </a:p>
          <a:p>
            <a:pPr marL="0" indent="0">
              <a:buNone/>
            </a:pPr>
            <a:r>
              <a:rPr lang="sl-SI" dirty="0" smtClean="0"/>
              <a:t>Vir: </a:t>
            </a:r>
            <a:r>
              <a:rPr lang="en-GB" dirty="0" err="1"/>
              <a:t>Tauginienė</a:t>
            </a:r>
            <a:r>
              <a:rPr lang="en-GB" dirty="0"/>
              <a:t>, L, Ojsteršek, M, </a:t>
            </a:r>
            <a:r>
              <a:rPr lang="en-GB" dirty="0" err="1"/>
              <a:t>Foltýnek</a:t>
            </a:r>
            <a:r>
              <a:rPr lang="en-GB" dirty="0"/>
              <a:t>, T, Marino, F, </a:t>
            </a:r>
            <a:r>
              <a:rPr lang="en-GB" dirty="0" err="1"/>
              <a:t>Cosentino</a:t>
            </a:r>
            <a:r>
              <a:rPr lang="en-GB" dirty="0"/>
              <a:t>, M, </a:t>
            </a:r>
            <a:r>
              <a:rPr lang="en-GB" dirty="0" err="1"/>
              <a:t>Gaižauskaitė</a:t>
            </a:r>
            <a:r>
              <a:rPr lang="en-GB" dirty="0"/>
              <a:t>, I, </a:t>
            </a:r>
            <a:r>
              <a:rPr lang="en-GB" dirty="0" err="1"/>
              <a:t>Glendinning</a:t>
            </a:r>
            <a:r>
              <a:rPr lang="en-GB" dirty="0"/>
              <a:t>, I, </a:t>
            </a:r>
            <a:r>
              <a:rPr lang="en-GB" dirty="0" err="1"/>
              <a:t>Sivasubramaniam</a:t>
            </a:r>
            <a:r>
              <a:rPr lang="en-GB" dirty="0"/>
              <a:t>, S, </a:t>
            </a:r>
            <a:r>
              <a:rPr lang="en-GB" dirty="0" err="1"/>
              <a:t>Razi</a:t>
            </a:r>
            <a:r>
              <a:rPr lang="en-GB" dirty="0"/>
              <a:t>, S, Ribeiro, L, </a:t>
            </a:r>
            <a:r>
              <a:rPr lang="en-GB" dirty="0" err="1"/>
              <a:t>Odiņeca</a:t>
            </a:r>
            <a:r>
              <a:rPr lang="en-GB" dirty="0"/>
              <a:t>, T., </a:t>
            </a:r>
            <a:r>
              <a:rPr lang="en-GB" dirty="0" err="1"/>
              <a:t>Trevisiol</a:t>
            </a:r>
            <a:r>
              <a:rPr lang="en-GB" dirty="0"/>
              <a:t>, O. </a:t>
            </a:r>
            <a:r>
              <a:rPr lang="en-GB" i="1" dirty="0"/>
              <a:t>General Guidelines for Academic Integrity</a:t>
            </a:r>
            <a:r>
              <a:rPr lang="en-GB" dirty="0"/>
              <a:t>. ENAI Report 3A [online], October </a:t>
            </a:r>
            <a:r>
              <a:rPr lang="en-GB" dirty="0" smtClean="0"/>
              <a:t>2018</a:t>
            </a:r>
            <a:r>
              <a:rPr lang="sl-SI" dirty="0"/>
              <a:t>, dosegljivo na </a:t>
            </a:r>
            <a:r>
              <a:rPr lang="sl-SI" dirty="0">
                <a:hlinkClick r:id="rId2"/>
              </a:rPr>
              <a:t>http://</a:t>
            </a:r>
            <a:r>
              <a:rPr lang="sl-SI" dirty="0" smtClean="0">
                <a:hlinkClick r:id="rId2"/>
              </a:rPr>
              <a:t>www.academicintegrity.eu/wp/wp-content/uploads/2018/11/Guidelines_final.pdf</a:t>
            </a:r>
            <a:r>
              <a:rPr lang="en-GB" dirty="0" smtClean="0"/>
              <a:t>.</a:t>
            </a:r>
            <a:endParaRPr lang="en-US" dirty="0"/>
          </a:p>
          <a:p>
            <a:pPr marL="0" indent="0">
              <a:buNone/>
            </a:pPr>
            <a:endParaRPr lang="en-US" dirty="0"/>
          </a:p>
        </p:txBody>
      </p:sp>
    </p:spTree>
    <p:extLst>
      <p:ext uri="{BB962C8B-B14F-4D97-AF65-F5344CB8AC3E}">
        <p14:creationId xmlns:p14="http://schemas.microsoft.com/office/powerpoint/2010/main" val="2988342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dirty="0" smtClean="0"/>
              <a:t>Programi za preverjanje plagiatorstva</a:t>
            </a:r>
            <a:endParaRPr lang="sl-SI" dirty="0"/>
          </a:p>
        </p:txBody>
      </p:sp>
      <p:sp>
        <p:nvSpPr>
          <p:cNvPr id="3" name="Content Placeholder 2"/>
          <p:cNvSpPr>
            <a:spLocks noGrp="1"/>
          </p:cNvSpPr>
          <p:nvPr>
            <p:ph idx="1"/>
          </p:nvPr>
        </p:nvSpPr>
        <p:spPr/>
        <p:txBody>
          <a:bodyPr>
            <a:normAutofit/>
          </a:bodyPr>
          <a:lstStyle/>
          <a:p>
            <a:r>
              <a:rPr lang="sl-SI" dirty="0" smtClean="0"/>
              <a:t>Programi, ki primerjajo besedila:</a:t>
            </a:r>
          </a:p>
          <a:p>
            <a:pPr lvl="1"/>
            <a:r>
              <a:rPr lang="sl-SI" b="1" dirty="0" smtClean="0"/>
              <a:t>Odprtodostopni:</a:t>
            </a:r>
            <a:r>
              <a:rPr lang="sl-SI" dirty="0" smtClean="0"/>
              <a:t> Chimpsky</a:t>
            </a:r>
            <a:r>
              <a:rPr lang="sl-SI" baseline="30000" dirty="0" smtClean="0"/>
              <a:t>,</a:t>
            </a:r>
            <a:r>
              <a:rPr lang="sl-SI" dirty="0" smtClean="0"/>
              <a:t> CitePlag</a:t>
            </a:r>
            <a:r>
              <a:rPr lang="sl-SI" baseline="30000" dirty="0" smtClean="0"/>
              <a:t>,</a:t>
            </a:r>
            <a:r>
              <a:rPr lang="sl-SI" dirty="0" smtClean="0"/>
              <a:t> CopyTracker</a:t>
            </a:r>
            <a:r>
              <a:rPr lang="sl-SI" baseline="30000" dirty="0" smtClean="0"/>
              <a:t>,</a:t>
            </a:r>
            <a:r>
              <a:rPr lang="sl-SI" dirty="0" smtClean="0"/>
              <a:t> eTBLAST, Plagium, SeeSources, The Plagiarism Checker, Plagiarism Detect.</a:t>
            </a:r>
          </a:p>
          <a:p>
            <a:pPr lvl="1"/>
            <a:r>
              <a:rPr lang="sl-SI" b="1" dirty="0" smtClean="0"/>
              <a:t>Plačljivi: </a:t>
            </a:r>
            <a:r>
              <a:rPr lang="sl-SI" dirty="0" smtClean="0"/>
              <a:t>Ithenticate, Turnitin, </a:t>
            </a:r>
            <a:r>
              <a:rPr lang="sl-SI" dirty="0" err="1" smtClean="0"/>
              <a:t>Urkund</a:t>
            </a:r>
            <a:r>
              <a:rPr lang="sl-SI" dirty="0" smtClean="0"/>
              <a:t>, </a:t>
            </a:r>
            <a:r>
              <a:rPr lang="sl-SI" dirty="0" err="1" smtClean="0"/>
              <a:t>Attributor</a:t>
            </a:r>
            <a:r>
              <a:rPr lang="sl-SI" dirty="0" smtClean="0"/>
              <a:t>, Copyscape, PlagTracker, Plagiarismdetect, PlagScan, Veriguide, </a:t>
            </a:r>
            <a:r>
              <a:rPr lang="sl-SI" dirty="0"/>
              <a:t>Safe </a:t>
            </a:r>
            <a:r>
              <a:rPr lang="sl-SI" dirty="0" smtClean="0"/>
              <a:t>Assign. </a:t>
            </a:r>
          </a:p>
          <a:p>
            <a:r>
              <a:rPr lang="sl-SI" dirty="0" smtClean="0"/>
              <a:t>Programi, ki primerjajo programsko kodo: MOSS in Jplag.</a:t>
            </a:r>
            <a:endParaRPr lang="sl-SI"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normAutofit fontScale="90000"/>
          </a:bodyPr>
          <a:lstStyle/>
          <a:p>
            <a:r>
              <a:rPr lang="sl-SI" dirty="0" err="1" smtClean="0"/>
              <a:t>Demostracija</a:t>
            </a:r>
            <a:r>
              <a:rPr lang="sl-SI" dirty="0" smtClean="0"/>
              <a:t> detektorja podobnih vsebin, izdelanega na UM FERI</a:t>
            </a:r>
            <a:endParaRPr lang="en-GB" dirty="0"/>
          </a:p>
        </p:txBody>
      </p:sp>
      <p:sp>
        <p:nvSpPr>
          <p:cNvPr id="6" name="Označba mesta vsebine 5"/>
          <p:cNvSpPr>
            <a:spLocks noGrp="1"/>
          </p:cNvSpPr>
          <p:nvPr>
            <p:ph idx="1"/>
          </p:nvPr>
        </p:nvSpPr>
        <p:spPr/>
        <p:txBody>
          <a:bodyPr/>
          <a:lstStyle/>
          <a:p>
            <a:pPr marL="0" indent="0">
              <a:buNone/>
            </a:pPr>
            <a:endParaRPr lang="sl-SI" dirty="0" smtClean="0"/>
          </a:p>
          <a:p>
            <a:pPr marL="0" indent="0">
              <a:buNone/>
            </a:pPr>
            <a:endParaRPr lang="sl-SI" dirty="0"/>
          </a:p>
          <a:p>
            <a:pPr marL="0" indent="0">
              <a:buNone/>
            </a:pPr>
            <a:r>
              <a:rPr lang="sl-SI" dirty="0" smtClean="0"/>
              <a:t>Najdete ga na </a:t>
            </a:r>
            <a:r>
              <a:rPr lang="en-GB" dirty="0" smtClean="0">
                <a:hlinkClick r:id="rId2"/>
              </a:rPr>
              <a:t>https</a:t>
            </a:r>
            <a:r>
              <a:rPr lang="en-GB" dirty="0">
                <a:hlinkClick r:id="rId2"/>
              </a:rPr>
              <a:t>://dpv.openscience.si</a:t>
            </a:r>
            <a:r>
              <a:rPr lang="en-GB" dirty="0" smtClean="0">
                <a:hlinkClick r:id="rId2"/>
              </a:rPr>
              <a:t>/</a:t>
            </a:r>
            <a:r>
              <a:rPr lang="sl-SI" dirty="0" smtClean="0"/>
              <a:t> </a:t>
            </a:r>
            <a:endParaRPr lang="en-GB" dirty="0"/>
          </a:p>
        </p:txBody>
      </p:sp>
    </p:spTree>
    <p:extLst>
      <p:ext uri="{BB962C8B-B14F-4D97-AF65-F5344CB8AC3E}">
        <p14:creationId xmlns:p14="http://schemas.microsoft.com/office/powerpoint/2010/main" val="336424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Zaključki</a:t>
            </a:r>
            <a:endParaRPr lang="sl-SI" dirty="0"/>
          </a:p>
        </p:txBody>
      </p:sp>
      <p:sp>
        <p:nvSpPr>
          <p:cNvPr id="3" name="Content Placeholder 2"/>
          <p:cNvSpPr>
            <a:spLocks noGrp="1"/>
          </p:cNvSpPr>
          <p:nvPr>
            <p:ph idx="1"/>
          </p:nvPr>
        </p:nvSpPr>
        <p:spPr>
          <a:xfrm>
            <a:off x="457200" y="1600200"/>
            <a:ext cx="8507288" cy="5141168"/>
          </a:xfrm>
        </p:spPr>
        <p:txBody>
          <a:bodyPr>
            <a:normAutofit/>
          </a:bodyPr>
          <a:lstStyle/>
          <a:p>
            <a:r>
              <a:rPr lang="sl-SI" dirty="0" smtClean="0"/>
              <a:t>Preverjanje plagiatorstva ne bo nikoli popolno, pa če izumimo še tako dober program. </a:t>
            </a:r>
          </a:p>
          <a:p>
            <a:r>
              <a:rPr lang="sl-SI" dirty="0" smtClean="0"/>
              <a:t>Računalniški programi za preverjanje podobnih del, so omejeni z bazo dokumentov, ki jih imajo na voljo.</a:t>
            </a:r>
          </a:p>
          <a:p>
            <a:r>
              <a:rPr lang="sl-SI" dirty="0" smtClean="0"/>
              <a:t>Ali lahko ugotovimo, če je nekdo prevedel vsebino iz drugega jezika?</a:t>
            </a:r>
          </a:p>
          <a:p>
            <a:r>
              <a:rPr lang="sl-SI" dirty="0" smtClean="0"/>
              <a:t>Odgovornost za preverjanje avtorske nespornosti je na </a:t>
            </a:r>
            <a:r>
              <a:rPr lang="sl-SI" dirty="0"/>
              <a:t>strani </a:t>
            </a:r>
            <a:r>
              <a:rPr lang="sl-SI" dirty="0" smtClean="0"/>
              <a:t>avtorja.</a:t>
            </a:r>
          </a:p>
          <a:p>
            <a:endParaRPr lang="sl-SI"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GB" dirty="0"/>
          </a:p>
        </p:txBody>
      </p:sp>
      <p:sp>
        <p:nvSpPr>
          <p:cNvPr id="3" name="Označba mesta vsebine 2"/>
          <p:cNvSpPr>
            <a:spLocks noGrp="1"/>
          </p:cNvSpPr>
          <p:nvPr>
            <p:ph idx="1"/>
          </p:nvPr>
        </p:nvSpPr>
        <p:spPr/>
        <p:txBody>
          <a:bodyPr>
            <a:normAutofit/>
          </a:bodyPr>
          <a:lstStyle/>
          <a:p>
            <a:pPr marL="0" indent="0" algn="ctr">
              <a:buNone/>
            </a:pPr>
            <a:r>
              <a:rPr lang="sl-SI" sz="4800" dirty="0" smtClean="0"/>
              <a:t>Hvala za pozornost</a:t>
            </a:r>
          </a:p>
          <a:p>
            <a:pPr marL="0" indent="0">
              <a:buNone/>
            </a:pPr>
            <a:endParaRPr lang="sl-SI" sz="4800" dirty="0"/>
          </a:p>
          <a:p>
            <a:pPr marL="0" indent="0">
              <a:buNone/>
            </a:pPr>
            <a:r>
              <a:rPr lang="sl-SI" sz="4800" dirty="0" smtClean="0"/>
              <a:t>                            </a:t>
            </a:r>
            <a:r>
              <a:rPr lang="sl-SI" sz="9600" dirty="0" smtClean="0"/>
              <a:t>?</a:t>
            </a:r>
            <a:endParaRPr lang="en-GB" sz="9600" dirty="0"/>
          </a:p>
        </p:txBody>
      </p:sp>
    </p:spTree>
    <p:extLst>
      <p:ext uri="{BB962C8B-B14F-4D97-AF65-F5344CB8AC3E}">
        <p14:creationId xmlns:p14="http://schemas.microsoft.com/office/powerpoint/2010/main" val="1869323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About this </a:t>
            </a:r>
            <a:r>
              <a:rPr lang="en-US" dirty="0" smtClean="0"/>
              <a:t>document</a:t>
            </a:r>
            <a:r>
              <a:rPr lang="cs-CZ" dirty="0" smtClean="0"/>
              <a:t> (O2-c-8-si)</a:t>
            </a:r>
            <a:endParaRPr lang="cs-CZ" dirty="0"/>
          </a:p>
        </p:txBody>
      </p:sp>
      <p:sp>
        <p:nvSpPr>
          <p:cNvPr id="3" name="Zástupný symbol pro obsah 2"/>
          <p:cNvSpPr>
            <a:spLocks noGrp="1"/>
          </p:cNvSpPr>
          <p:nvPr>
            <p:ph idx="1"/>
          </p:nvPr>
        </p:nvSpPr>
        <p:spPr/>
        <p:txBody>
          <a:bodyPr>
            <a:normAutofit fontScale="92500"/>
          </a:bodyPr>
          <a:lstStyle/>
          <a:p>
            <a:pPr marL="0" indent="0">
              <a:lnSpc>
                <a:spcPct val="120000"/>
              </a:lnSpc>
              <a:spcBef>
                <a:spcPts val="0"/>
              </a:spcBef>
              <a:buNone/>
            </a:pPr>
            <a:endParaRPr lang="cs-CZ" dirty="0"/>
          </a:p>
          <a:p>
            <a:pPr marL="0" indent="0" algn="ctr">
              <a:lnSpc>
                <a:spcPct val="120000"/>
              </a:lnSpc>
              <a:spcBef>
                <a:spcPts val="0"/>
              </a:spcBef>
              <a:buNone/>
            </a:pPr>
            <a:endParaRPr lang="cs-CZ" dirty="0"/>
          </a:p>
          <a:p>
            <a:pPr marL="0" indent="0" algn="ctr">
              <a:lnSpc>
                <a:spcPct val="120000"/>
              </a:lnSpc>
              <a:spcBef>
                <a:spcPts val="0"/>
              </a:spcBef>
              <a:buNone/>
            </a:pPr>
            <a:r>
              <a:rPr lang="cs-CZ" dirty="0" err="1"/>
              <a:t>Title</a:t>
            </a:r>
            <a:r>
              <a:rPr lang="cs-CZ" dirty="0"/>
              <a:t> </a:t>
            </a:r>
            <a:r>
              <a:rPr lang="cs-CZ" dirty="0" err="1"/>
              <a:t>of</a:t>
            </a:r>
            <a:r>
              <a:rPr lang="cs-CZ" dirty="0"/>
              <a:t> </a:t>
            </a:r>
            <a:r>
              <a:rPr lang="cs-CZ" dirty="0" err="1"/>
              <a:t>the</a:t>
            </a:r>
            <a:r>
              <a:rPr lang="cs-CZ" dirty="0"/>
              <a:t> </a:t>
            </a:r>
            <a:r>
              <a:rPr lang="cs-CZ" dirty="0" err="1"/>
              <a:t>work</a:t>
            </a:r>
            <a:r>
              <a:rPr lang="cs-CZ" dirty="0"/>
              <a:t>: </a:t>
            </a:r>
            <a:r>
              <a:rPr lang="sl-SI" i="1" dirty="0"/>
              <a:t>Kaj je plagiatorstvo in kako ga preprečimo</a:t>
            </a:r>
            <a:r>
              <a:rPr lang="sl-SI" i="1" dirty="0" smtClean="0"/>
              <a:t>?</a:t>
            </a:r>
            <a:endParaRPr lang="en-US" i="1" dirty="0" smtClean="0"/>
          </a:p>
          <a:p>
            <a:pPr marL="0" indent="0" algn="ctr">
              <a:lnSpc>
                <a:spcPct val="120000"/>
              </a:lnSpc>
              <a:spcBef>
                <a:spcPts val="0"/>
              </a:spcBef>
              <a:buNone/>
            </a:pPr>
            <a:r>
              <a:rPr lang="cs-CZ" dirty="0" err="1" smtClean="0"/>
              <a:t>Attribute</a:t>
            </a:r>
            <a:r>
              <a:rPr lang="cs-CZ" dirty="0" smtClean="0"/>
              <a:t> </a:t>
            </a:r>
            <a:r>
              <a:rPr lang="cs-CZ" dirty="0" err="1" smtClean="0"/>
              <a:t>work</a:t>
            </a:r>
            <a:r>
              <a:rPr lang="cs-CZ" dirty="0" smtClean="0"/>
              <a:t> to </a:t>
            </a:r>
            <a:r>
              <a:rPr lang="cs-CZ" dirty="0" err="1" smtClean="0"/>
              <a:t>name</a:t>
            </a:r>
            <a:r>
              <a:rPr lang="cs-CZ" dirty="0" smtClean="0"/>
              <a:t>: </a:t>
            </a:r>
            <a:r>
              <a:rPr lang="cs-CZ" i="1" dirty="0" smtClean="0"/>
              <a:t>Milan </a:t>
            </a:r>
            <a:r>
              <a:rPr lang="cs-CZ" i="1" dirty="0" err="1" smtClean="0"/>
              <a:t>Ojsteršek</a:t>
            </a:r>
            <a:r>
              <a:rPr lang="cs-CZ" i="1" dirty="0" smtClean="0"/>
              <a:t> </a:t>
            </a:r>
            <a:r>
              <a:rPr lang="en-US" i="1" dirty="0" smtClean="0"/>
              <a:t>(</a:t>
            </a:r>
            <a:r>
              <a:rPr lang="sl-SI" dirty="0" smtClean="0"/>
              <a:t>milan.ojstersek@um.si</a:t>
            </a:r>
            <a:r>
              <a:rPr lang="en-US" i="1" dirty="0" smtClean="0"/>
              <a:t>)</a:t>
            </a:r>
            <a:endParaRPr lang="cs-CZ" dirty="0" smtClean="0"/>
          </a:p>
          <a:p>
            <a:pPr marL="0" indent="0" algn="ctr">
              <a:lnSpc>
                <a:spcPct val="120000"/>
              </a:lnSpc>
              <a:spcBef>
                <a:spcPts val="0"/>
              </a:spcBef>
              <a:buNone/>
            </a:pPr>
            <a:r>
              <a:rPr lang="cs-CZ" dirty="0" err="1" smtClean="0"/>
              <a:t>Licensed</a:t>
            </a:r>
            <a:r>
              <a:rPr lang="cs-CZ" dirty="0" smtClean="0"/>
              <a:t> </a:t>
            </a:r>
            <a:r>
              <a:rPr lang="cs-CZ" dirty="0" err="1"/>
              <a:t>under</a:t>
            </a:r>
            <a:r>
              <a:rPr lang="cs-CZ" dirty="0"/>
              <a:t>: </a:t>
            </a:r>
            <a:r>
              <a:rPr lang="en-US" dirty="0">
                <a:hlinkClick r:id="rId3"/>
              </a:rPr>
              <a:t>Creative Commons Attribution-</a:t>
            </a:r>
            <a:r>
              <a:rPr lang="en-US" dirty="0" err="1">
                <a:hlinkClick r:id="rId3"/>
              </a:rPr>
              <a:t>ShareAlike</a:t>
            </a:r>
            <a:r>
              <a:rPr lang="en-US" dirty="0">
                <a:hlinkClick r:id="rId3"/>
              </a:rPr>
              <a:t> 4.0 International </a:t>
            </a:r>
            <a:r>
              <a:rPr lang="en-US" dirty="0" smtClean="0">
                <a:hlinkClick r:id="rId3"/>
              </a:rPr>
              <a:t>License</a:t>
            </a:r>
            <a:endParaRPr lang="en-US" dirty="0" smtClean="0"/>
          </a:p>
          <a:p>
            <a:pPr marL="0" indent="0" algn="ctr">
              <a:lnSpc>
                <a:spcPct val="120000"/>
              </a:lnSpc>
              <a:spcBef>
                <a:spcPts val="0"/>
              </a:spcBef>
              <a:buNone/>
            </a:pPr>
            <a:endParaRPr lang="cs-CZ" dirty="0"/>
          </a:p>
          <a:p>
            <a:pPr marL="0" indent="0" algn="ctr">
              <a:lnSpc>
                <a:spcPct val="120000"/>
              </a:lnSpc>
              <a:spcBef>
                <a:spcPts val="0"/>
              </a:spcBef>
              <a:buNone/>
            </a:pPr>
            <a:r>
              <a:rPr lang="cs-CZ" dirty="0" err="1"/>
              <a:t>Attribute</a:t>
            </a:r>
            <a:r>
              <a:rPr lang="cs-CZ" dirty="0"/>
              <a:t> </a:t>
            </a:r>
            <a:r>
              <a:rPr lang="cs-CZ" dirty="0" err="1"/>
              <a:t>using</a:t>
            </a:r>
            <a:r>
              <a:rPr lang="cs-CZ" dirty="0"/>
              <a:t> </a:t>
            </a:r>
            <a:r>
              <a:rPr lang="cs-CZ" dirty="0" err="1"/>
              <a:t>following</a:t>
            </a:r>
            <a:r>
              <a:rPr lang="cs-CZ" dirty="0"/>
              <a:t> text:</a:t>
            </a:r>
          </a:p>
          <a:p>
            <a:pPr marL="0" indent="0" algn="ctr">
              <a:lnSpc>
                <a:spcPct val="120000"/>
              </a:lnSpc>
              <a:spcBef>
                <a:spcPts val="0"/>
              </a:spcBef>
              <a:buNone/>
            </a:pPr>
            <a:r>
              <a:rPr lang="sl-SI" i="1" dirty="0"/>
              <a:t>Kaj je plagiatorstvo in kako ga preprečimo?</a:t>
            </a:r>
            <a:endParaRPr lang="en-US" i="1" dirty="0"/>
          </a:p>
          <a:p>
            <a:pPr marL="0" indent="0" algn="ctr">
              <a:lnSpc>
                <a:spcPct val="120000"/>
              </a:lnSpc>
              <a:spcBef>
                <a:spcPts val="0"/>
              </a:spcBef>
              <a:buNone/>
            </a:pPr>
            <a:r>
              <a:rPr lang="en-US" dirty="0" smtClean="0"/>
              <a:t>by</a:t>
            </a:r>
            <a:r>
              <a:rPr lang="en-US" dirty="0"/>
              <a:t> </a:t>
            </a:r>
            <a:r>
              <a:rPr lang="cs-CZ" i="1" dirty="0"/>
              <a:t> Milan </a:t>
            </a:r>
            <a:r>
              <a:rPr lang="cs-CZ" i="1" dirty="0" err="1"/>
              <a:t>Ojsteršek</a:t>
            </a:r>
            <a:r>
              <a:rPr lang="cs-CZ" i="1" dirty="0"/>
              <a:t> </a:t>
            </a:r>
            <a:r>
              <a:rPr lang="en-US" dirty="0" smtClean="0"/>
              <a:t>is </a:t>
            </a:r>
            <a:r>
              <a:rPr lang="en-US" dirty="0"/>
              <a:t>licensed under a </a:t>
            </a:r>
            <a:r>
              <a:rPr lang="en-US" dirty="0" smtClean="0">
                <a:hlinkClick r:id="rId3"/>
              </a:rPr>
              <a:t>Creative </a:t>
            </a:r>
            <a:r>
              <a:rPr lang="en-US" dirty="0">
                <a:hlinkClick r:id="rId3"/>
              </a:rPr>
              <a:t>Commons Attribution-</a:t>
            </a:r>
            <a:r>
              <a:rPr lang="en-US" dirty="0" err="1">
                <a:hlinkClick r:id="rId3"/>
              </a:rPr>
              <a:t>ShareAlike</a:t>
            </a:r>
            <a:r>
              <a:rPr lang="en-US" dirty="0">
                <a:hlinkClick r:id="rId3"/>
              </a:rPr>
              <a:t> 4.0 International </a:t>
            </a:r>
            <a:r>
              <a:rPr lang="en-US" dirty="0" smtClean="0">
                <a:hlinkClick r:id="rId3"/>
              </a:rPr>
              <a:t>License</a:t>
            </a:r>
            <a:r>
              <a:rPr lang="en-US" dirty="0"/>
              <a:t>.</a:t>
            </a:r>
            <a:endParaRPr lang="cs-CZ" dirty="0"/>
          </a:p>
        </p:txBody>
      </p:sp>
      <p:pic>
        <p:nvPicPr>
          <p:cNvPr id="1030" name="Picture 6" descr="https://mirrors.creativecommons.org/presskit/buttons/88x31/png/by-s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9859" y="1479177"/>
            <a:ext cx="2184283" cy="764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734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Kaj je plagiatorstvo?</a:t>
            </a:r>
            <a:endParaRPr lang="sl-SI" dirty="0"/>
          </a:p>
        </p:txBody>
      </p:sp>
      <p:sp>
        <p:nvSpPr>
          <p:cNvPr id="3" name="Content Placeholder 2"/>
          <p:cNvSpPr>
            <a:spLocks noGrp="1"/>
          </p:cNvSpPr>
          <p:nvPr>
            <p:ph idx="1"/>
          </p:nvPr>
        </p:nvSpPr>
        <p:spPr>
          <a:xfrm>
            <a:off x="251520" y="1600200"/>
            <a:ext cx="8352928" cy="5257800"/>
          </a:xfrm>
        </p:spPr>
        <p:txBody>
          <a:bodyPr>
            <a:normAutofit fontScale="70000" lnSpcReduction="20000"/>
          </a:bodyPr>
          <a:lstStyle/>
          <a:p>
            <a:pPr algn="just">
              <a:buNone/>
            </a:pPr>
            <a:r>
              <a:rPr lang="sl-SI" b="1" dirty="0" smtClean="0"/>
              <a:t>     </a:t>
            </a:r>
            <a:r>
              <a:rPr lang="sl-SI" sz="3400" b="1" dirty="0" smtClean="0"/>
              <a:t>Plagiatorstvo </a:t>
            </a:r>
            <a:r>
              <a:rPr lang="sl-SI" sz="3400" b="1" dirty="0"/>
              <a:t>je kršitev avtorske pravice, pri tem pa  je </a:t>
            </a:r>
            <a:r>
              <a:rPr lang="sl-SI" sz="3400" b="1" dirty="0" smtClean="0"/>
              <a:t>“avtorska pravica</a:t>
            </a:r>
            <a:r>
              <a:rPr lang="sl-SI" sz="3400" dirty="0" smtClean="0"/>
              <a:t> </a:t>
            </a:r>
            <a:r>
              <a:rPr lang="sl-SI" sz="3400" dirty="0"/>
              <a:t>skupen izraz za številna upravičenja, ki avtorju zagotavljajo uresničevanje premoženjskih (materialnih) in osebnih (moralnih) interesov v zvezi z izkoriščanjem avtorskega </a:t>
            </a:r>
            <a:r>
              <a:rPr lang="sl-SI" sz="3400" dirty="0" smtClean="0"/>
              <a:t>dela”  </a:t>
            </a:r>
            <a:r>
              <a:rPr lang="sl-SI" sz="3400" dirty="0"/>
              <a:t>(14. </a:t>
            </a:r>
            <a:r>
              <a:rPr lang="sl-SI" sz="3400" dirty="0" smtClean="0"/>
              <a:t>člen </a:t>
            </a:r>
            <a:r>
              <a:rPr lang="sl-SI" sz="3400" dirty="0"/>
              <a:t>Zakona o </a:t>
            </a:r>
            <a:r>
              <a:rPr lang="sl-SI" sz="3400" dirty="0" smtClean="0"/>
              <a:t>avtorskih </a:t>
            </a:r>
            <a:r>
              <a:rPr lang="sl-SI" sz="3400" dirty="0"/>
              <a:t>in sorodnih pravicah). </a:t>
            </a:r>
            <a:endParaRPr lang="sl-SI" sz="3400" dirty="0" smtClean="0"/>
          </a:p>
          <a:p>
            <a:pPr>
              <a:buNone/>
            </a:pPr>
            <a:r>
              <a:rPr lang="sl-SI" sz="3400" b="1" dirty="0" smtClean="0"/>
              <a:t>    </a:t>
            </a:r>
          </a:p>
          <a:p>
            <a:pPr algn="just">
              <a:buNone/>
            </a:pPr>
            <a:r>
              <a:rPr lang="sl-SI" sz="3400" b="1" dirty="0"/>
              <a:t> </a:t>
            </a:r>
            <a:r>
              <a:rPr lang="sl-SI" sz="3400" b="1" dirty="0" smtClean="0"/>
              <a:t>    </a:t>
            </a:r>
            <a:r>
              <a:rPr lang="sl-SI" sz="3400" dirty="0" smtClean="0"/>
              <a:t> </a:t>
            </a:r>
            <a:r>
              <a:rPr lang="sl-SI" sz="3400" b="1" u="sng" dirty="0"/>
              <a:t>Plagiatorstvo je vsako predstavljanje tujega dela kot lastno</a:t>
            </a:r>
            <a:r>
              <a:rPr lang="sl-SI" sz="3400" i="1" u="sng" dirty="0"/>
              <a:t>. </a:t>
            </a:r>
            <a:r>
              <a:rPr lang="sl-SI" sz="3400" b="1" dirty="0" smtClean="0"/>
              <a:t>Za </a:t>
            </a:r>
            <a:r>
              <a:rPr lang="sl-SI" sz="3400" b="1" dirty="0"/>
              <a:t>opredelitev plagiata obseg plagiata oziroma prepisa  ni pomemben. Plagiat je lahko en stavek (ključni stavek naloge, misel) ali celotno delo</a:t>
            </a:r>
            <a:r>
              <a:rPr lang="sl-SI" sz="3400" dirty="0"/>
              <a:t>.</a:t>
            </a:r>
            <a:endParaRPr lang="sl-SI" sz="3400" dirty="0" smtClean="0"/>
          </a:p>
          <a:p>
            <a:pPr>
              <a:buNone/>
            </a:pPr>
            <a:endParaRPr lang="sl-SI" sz="3400" dirty="0"/>
          </a:p>
          <a:p>
            <a:pPr lvl="0">
              <a:buNone/>
            </a:pPr>
            <a:r>
              <a:rPr lang="sl-SI" sz="3400" dirty="0" smtClean="0"/>
              <a:t>      Povzeto po: </a:t>
            </a:r>
            <a:r>
              <a:rPr lang="sl-SI" sz="3400" dirty="0"/>
              <a:t>Polona Tominc, Vladimir Drozg, Milan Ojsteršek,  Nataša Samec, Bernarda Korez, Doroteja Kardum, Rok Hržič. Preverjanje plagiatorstva na UM (delovno gradivo), Univerza v Mariboru, avgust 2012.</a:t>
            </a:r>
          </a:p>
          <a:p>
            <a:pPr>
              <a:buNone/>
            </a:pPr>
            <a:endParaRPr lang="sl-SI"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dirty="0" smtClean="0"/>
              <a:t>Besedne zveze, ki so povezane s pojmom “plagiatorstvo”</a:t>
            </a:r>
            <a:endParaRPr lang="sl-SI" dirty="0"/>
          </a:p>
        </p:txBody>
      </p:sp>
      <p:sp>
        <p:nvSpPr>
          <p:cNvPr id="3" name="Content Placeholder 2"/>
          <p:cNvSpPr>
            <a:spLocks noGrp="1"/>
          </p:cNvSpPr>
          <p:nvPr>
            <p:ph idx="1"/>
          </p:nvPr>
        </p:nvSpPr>
        <p:spPr/>
        <p:txBody>
          <a:bodyPr/>
          <a:lstStyle/>
          <a:p>
            <a:r>
              <a:rPr lang="sl-SI" dirty="0" smtClean="0"/>
              <a:t>Prepisovanje nalog.</a:t>
            </a:r>
          </a:p>
          <a:p>
            <a:r>
              <a:rPr lang="sl-SI" dirty="0" smtClean="0"/>
              <a:t>Akademska nepoštenost.</a:t>
            </a:r>
          </a:p>
          <a:p>
            <a:r>
              <a:rPr lang="sl-SI" dirty="0" smtClean="0"/>
              <a:t>Neupoštevanje novinarske etike.</a:t>
            </a:r>
          </a:p>
          <a:p>
            <a:r>
              <a:rPr lang="sl-SI" dirty="0" smtClean="0"/>
              <a:t>Kršenje materialnih in moralnih avtorskih pravic.</a:t>
            </a:r>
          </a:p>
          <a:p>
            <a:r>
              <a:rPr lang="sl-SI" dirty="0" smtClean="0"/>
              <a:t>Pomanjkljivo ali napačno citiranje virov.</a:t>
            </a:r>
            <a:endParaRPr lang="sl-SI"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b="1" dirty="0"/>
              <a:t>Kje se plagiatorstvo začne?</a:t>
            </a:r>
            <a:endParaRPr lang="sl-SI" dirty="0"/>
          </a:p>
        </p:txBody>
      </p:sp>
      <p:pic>
        <p:nvPicPr>
          <p:cNvPr id="6" name="Označba mesta vsebine 5"/>
          <p:cNvPicPr>
            <a:picLocks noGrp="1" noChangeAspect="1"/>
          </p:cNvPicPr>
          <p:nvPr>
            <p:ph idx="1"/>
          </p:nvPr>
        </p:nvPicPr>
        <p:blipFill>
          <a:blip r:embed="rId2"/>
          <a:stretch>
            <a:fillRect/>
          </a:stretch>
        </p:blipFill>
        <p:spPr>
          <a:xfrm>
            <a:off x="2057093" y="1600200"/>
            <a:ext cx="5611251" cy="5049157"/>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sl-SI" sz="3200" b="1" dirty="0" smtClean="0"/>
              <a:t>Kje se plagiatorstvo začne? -</a:t>
            </a:r>
            <a:r>
              <a:rPr lang="sl-SI" sz="3200" dirty="0" smtClean="0"/>
              <a:t>Pregled sorodnih del</a:t>
            </a:r>
            <a:endParaRPr lang="sl-SI" sz="3200" dirty="0"/>
          </a:p>
        </p:txBody>
      </p:sp>
      <p:pic>
        <p:nvPicPr>
          <p:cNvPr id="6" name="Označba mesta vsebine 5"/>
          <p:cNvPicPr>
            <a:picLocks noGrp="1" noChangeAspect="1"/>
          </p:cNvPicPr>
          <p:nvPr>
            <p:ph idx="1"/>
          </p:nvPr>
        </p:nvPicPr>
        <p:blipFill>
          <a:blip r:embed="rId2"/>
          <a:stretch>
            <a:fillRect/>
          </a:stretch>
        </p:blipFill>
        <p:spPr>
          <a:xfrm>
            <a:off x="251520" y="1600199"/>
            <a:ext cx="8769045" cy="496378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Title 1"/>
          <p:cNvSpPr>
            <a:spLocks noGrp="1"/>
          </p:cNvSpPr>
          <p:nvPr>
            <p:ph type="title"/>
          </p:nvPr>
        </p:nvSpPr>
        <p:spPr>
          <a:xfrm>
            <a:off x="914400" y="0"/>
            <a:ext cx="8229600" cy="1143000"/>
          </a:xfrm>
        </p:spPr>
        <p:txBody>
          <a:bodyPr/>
          <a:lstStyle/>
          <a:p>
            <a:pPr eaLnBrk="1" hangingPunct="1"/>
            <a:r>
              <a:rPr lang="sl-SI" altLang="sl-SI" dirty="0" smtClean="0"/>
              <a:t>Obdelava  besedila</a:t>
            </a:r>
          </a:p>
        </p:txBody>
      </p:sp>
      <p:sp>
        <p:nvSpPr>
          <p:cNvPr id="4" name="Rectangle 3"/>
          <p:cNvSpPr/>
          <p:nvPr/>
        </p:nvSpPr>
        <p:spPr>
          <a:xfrm>
            <a:off x="142875" y="1071563"/>
            <a:ext cx="8858250" cy="5643562"/>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sl-SI"/>
          </a:p>
        </p:txBody>
      </p:sp>
      <p:sp>
        <p:nvSpPr>
          <p:cNvPr id="393220" name="TextBox 5"/>
          <p:cNvSpPr txBox="1">
            <a:spLocks noChangeArrowheads="1"/>
          </p:cNvSpPr>
          <p:nvPr/>
        </p:nvSpPr>
        <p:spPr bwMode="auto">
          <a:xfrm>
            <a:off x="142875" y="1643063"/>
            <a:ext cx="10715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800"/>
              <a:t>Besedilo:</a:t>
            </a:r>
          </a:p>
        </p:txBody>
      </p:sp>
      <p:sp>
        <p:nvSpPr>
          <p:cNvPr id="7" name="TextBox 6"/>
          <p:cNvSpPr txBox="1"/>
          <p:nvPr/>
        </p:nvSpPr>
        <p:spPr>
          <a:xfrm>
            <a:off x="1143000" y="1643063"/>
            <a:ext cx="500063"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T</a:t>
            </a:r>
          </a:p>
        </p:txBody>
      </p:sp>
      <p:sp>
        <p:nvSpPr>
          <p:cNvPr id="8" name="TextBox 7"/>
          <p:cNvSpPr txBox="1"/>
          <p:nvPr/>
        </p:nvSpPr>
        <p:spPr>
          <a:xfrm>
            <a:off x="1643063" y="1643063"/>
            <a:ext cx="500062"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o</a:t>
            </a:r>
          </a:p>
        </p:txBody>
      </p:sp>
      <p:sp>
        <p:nvSpPr>
          <p:cNvPr id="9" name="TextBox 8"/>
          <p:cNvSpPr txBox="1"/>
          <p:nvPr/>
        </p:nvSpPr>
        <p:spPr>
          <a:xfrm>
            <a:off x="2143125" y="1643063"/>
            <a:ext cx="500063"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endParaRPr lang="sl-SI" sz="2800" dirty="0">
              <a:latin typeface="+mn-lt"/>
            </a:endParaRPr>
          </a:p>
        </p:txBody>
      </p:sp>
      <p:sp>
        <p:nvSpPr>
          <p:cNvPr id="10" name="TextBox 9"/>
          <p:cNvSpPr txBox="1"/>
          <p:nvPr/>
        </p:nvSpPr>
        <p:spPr>
          <a:xfrm>
            <a:off x="2643188" y="1643063"/>
            <a:ext cx="500062"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j</a:t>
            </a:r>
          </a:p>
        </p:txBody>
      </p:sp>
      <p:sp>
        <p:nvSpPr>
          <p:cNvPr id="11" name="TextBox 10"/>
          <p:cNvSpPr txBox="1"/>
          <p:nvPr/>
        </p:nvSpPr>
        <p:spPr>
          <a:xfrm>
            <a:off x="3143250" y="1643063"/>
            <a:ext cx="500063"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e</a:t>
            </a:r>
          </a:p>
        </p:txBody>
      </p:sp>
      <p:sp>
        <p:nvSpPr>
          <p:cNvPr id="12" name="TextBox 11"/>
          <p:cNvSpPr txBox="1"/>
          <p:nvPr/>
        </p:nvSpPr>
        <p:spPr>
          <a:xfrm>
            <a:off x="3643313" y="1643063"/>
            <a:ext cx="500062"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endParaRPr lang="sl-SI" sz="2800" dirty="0">
              <a:latin typeface="+mn-lt"/>
            </a:endParaRPr>
          </a:p>
        </p:txBody>
      </p:sp>
      <p:sp>
        <p:nvSpPr>
          <p:cNvPr id="13" name="TextBox 12"/>
          <p:cNvSpPr txBox="1"/>
          <p:nvPr/>
        </p:nvSpPr>
        <p:spPr>
          <a:xfrm>
            <a:off x="4143375" y="1643063"/>
            <a:ext cx="500063"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p</a:t>
            </a:r>
          </a:p>
        </p:txBody>
      </p:sp>
      <p:sp>
        <p:nvSpPr>
          <p:cNvPr id="14" name="TextBox 13"/>
          <p:cNvSpPr txBox="1"/>
          <p:nvPr/>
        </p:nvSpPr>
        <p:spPr>
          <a:xfrm>
            <a:off x="4643438" y="1643063"/>
            <a:ext cx="500062"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r</a:t>
            </a:r>
          </a:p>
        </p:txBody>
      </p:sp>
      <p:sp>
        <p:nvSpPr>
          <p:cNvPr id="15" name="TextBox 14"/>
          <p:cNvSpPr txBox="1"/>
          <p:nvPr/>
        </p:nvSpPr>
        <p:spPr>
          <a:xfrm>
            <a:off x="5143500" y="1643063"/>
            <a:ext cx="500063"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i</a:t>
            </a:r>
          </a:p>
        </p:txBody>
      </p:sp>
      <p:sp>
        <p:nvSpPr>
          <p:cNvPr id="16" name="TextBox 15"/>
          <p:cNvSpPr txBox="1"/>
          <p:nvPr/>
        </p:nvSpPr>
        <p:spPr>
          <a:xfrm>
            <a:off x="5643563" y="1643063"/>
            <a:ext cx="500062"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m</a:t>
            </a:r>
          </a:p>
        </p:txBody>
      </p:sp>
      <p:sp>
        <p:nvSpPr>
          <p:cNvPr id="17" name="TextBox 16"/>
          <p:cNvSpPr txBox="1"/>
          <p:nvPr/>
        </p:nvSpPr>
        <p:spPr>
          <a:xfrm>
            <a:off x="6143625" y="1643063"/>
            <a:ext cx="500063"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e</a:t>
            </a:r>
          </a:p>
        </p:txBody>
      </p:sp>
      <p:sp>
        <p:nvSpPr>
          <p:cNvPr id="18" name="TextBox 17"/>
          <p:cNvSpPr txBox="1"/>
          <p:nvPr/>
        </p:nvSpPr>
        <p:spPr>
          <a:xfrm>
            <a:off x="6643688" y="1643063"/>
            <a:ext cx="500062"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r</a:t>
            </a:r>
          </a:p>
        </p:txBody>
      </p:sp>
      <p:sp>
        <p:nvSpPr>
          <p:cNvPr id="19" name="TextBox 18"/>
          <p:cNvSpPr txBox="1"/>
          <p:nvPr/>
        </p:nvSpPr>
        <p:spPr>
          <a:xfrm>
            <a:off x="7143750" y="1643063"/>
            <a:ext cx="500063" cy="523875"/>
          </a:xfrm>
          <a:prstGeom prst="rect">
            <a:avLst/>
          </a:prstGeom>
          <a:noFill/>
          <a:ln w="12700">
            <a:solidFill>
              <a:schemeClr val="tx1">
                <a:lumMod val="50000"/>
                <a:lumOff val="50000"/>
              </a:schemeClr>
            </a:solidFill>
          </a:ln>
        </p:spPr>
        <p:txBody>
          <a:bodyPr>
            <a:spAutoFit/>
          </a:bodyPr>
          <a:lstStyle/>
          <a:p>
            <a:pPr algn="ctr" eaLnBrk="1" fontAlgn="auto" hangingPunct="1">
              <a:spcBef>
                <a:spcPts val="0"/>
              </a:spcBef>
              <a:spcAft>
                <a:spcPts val="0"/>
              </a:spcAft>
              <a:defRPr/>
            </a:pPr>
            <a:r>
              <a:rPr lang="sl-SI" sz="2800" dirty="0">
                <a:latin typeface="+mn-lt"/>
              </a:rPr>
              <a:t>.</a:t>
            </a:r>
          </a:p>
        </p:txBody>
      </p:sp>
      <p:sp>
        <p:nvSpPr>
          <p:cNvPr id="21" name="TextBox 20"/>
          <p:cNvSpPr txBox="1">
            <a:spLocks noChangeArrowheads="1"/>
          </p:cNvSpPr>
          <p:nvPr/>
        </p:nvSpPr>
        <p:spPr bwMode="auto">
          <a:xfrm>
            <a:off x="142875" y="2857500"/>
            <a:ext cx="9286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600"/>
              <a:t>Značilke:</a:t>
            </a:r>
          </a:p>
        </p:txBody>
      </p:sp>
      <p:cxnSp>
        <p:nvCxnSpPr>
          <p:cNvPr id="30" name="Straight Arrow Connector 29"/>
          <p:cNvCxnSpPr/>
          <p:nvPr/>
        </p:nvCxnSpPr>
        <p:spPr>
          <a:xfrm rot="5400000" flipH="1" flipV="1">
            <a:off x="1606550" y="2535238"/>
            <a:ext cx="642937" cy="1588"/>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flipH="1" flipV="1">
            <a:off x="1215232" y="2356644"/>
            <a:ext cx="285750" cy="1587"/>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57313" y="2500313"/>
            <a:ext cx="571500" cy="1587"/>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1000125" y="2857500"/>
            <a:ext cx="1071563" cy="785813"/>
          </a:xfrm>
          <a:prstGeom prst="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sl-SI"/>
          </a:p>
        </p:txBody>
      </p:sp>
      <p:sp>
        <p:nvSpPr>
          <p:cNvPr id="39" name="Rectangle 38"/>
          <p:cNvSpPr/>
          <p:nvPr/>
        </p:nvSpPr>
        <p:spPr>
          <a:xfrm>
            <a:off x="2071688" y="2857500"/>
            <a:ext cx="1214437" cy="785813"/>
          </a:xfrm>
          <a:prstGeom prst="rect">
            <a:avLst/>
          </a:prstGeom>
          <a:solidFill>
            <a:schemeClr val="bg1">
              <a:lumMod val="9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sl-SI"/>
          </a:p>
        </p:txBody>
      </p:sp>
      <p:sp>
        <p:nvSpPr>
          <p:cNvPr id="40" name="Rectangle 39"/>
          <p:cNvSpPr/>
          <p:nvPr/>
        </p:nvSpPr>
        <p:spPr>
          <a:xfrm>
            <a:off x="3286125" y="2857500"/>
            <a:ext cx="1428750" cy="785813"/>
          </a:xfrm>
          <a:prstGeom prst="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sl-SI"/>
          </a:p>
        </p:txBody>
      </p:sp>
      <p:sp>
        <p:nvSpPr>
          <p:cNvPr id="20" name="TextBox 19"/>
          <p:cNvSpPr txBox="1">
            <a:spLocks noChangeArrowheads="1"/>
          </p:cNvSpPr>
          <p:nvPr/>
        </p:nvSpPr>
        <p:spPr bwMode="auto">
          <a:xfrm>
            <a:off x="1000125" y="285750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WC: Naziv</a:t>
            </a:r>
          </a:p>
        </p:txBody>
      </p:sp>
      <p:sp>
        <p:nvSpPr>
          <p:cNvPr id="22" name="TextBox 21"/>
          <p:cNvSpPr txBox="1">
            <a:spLocks noChangeArrowheads="1"/>
          </p:cNvSpPr>
          <p:nvPr/>
        </p:nvSpPr>
        <p:spPr bwMode="auto">
          <a:xfrm>
            <a:off x="2071688" y="2857500"/>
            <a:ext cx="1285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WC: Presledek</a:t>
            </a:r>
          </a:p>
        </p:txBody>
      </p:sp>
      <p:sp>
        <p:nvSpPr>
          <p:cNvPr id="23" name="TextBox 22"/>
          <p:cNvSpPr txBox="1">
            <a:spLocks noChangeArrowheads="1"/>
          </p:cNvSpPr>
          <p:nvPr/>
        </p:nvSpPr>
        <p:spPr bwMode="auto">
          <a:xfrm>
            <a:off x="3286125" y="285750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WC: MalaBeseda</a:t>
            </a:r>
          </a:p>
        </p:txBody>
      </p:sp>
      <p:sp>
        <p:nvSpPr>
          <p:cNvPr id="41" name="Rectangle 40"/>
          <p:cNvSpPr/>
          <p:nvPr/>
        </p:nvSpPr>
        <p:spPr>
          <a:xfrm>
            <a:off x="4714875" y="2857500"/>
            <a:ext cx="1214438" cy="785813"/>
          </a:xfrm>
          <a:prstGeom prst="rect">
            <a:avLst/>
          </a:prstGeom>
          <a:solidFill>
            <a:schemeClr val="bg1">
              <a:lumMod val="9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sl-SI"/>
          </a:p>
        </p:txBody>
      </p:sp>
      <p:sp>
        <p:nvSpPr>
          <p:cNvPr id="42" name="TextBox 41"/>
          <p:cNvSpPr txBox="1">
            <a:spLocks noChangeArrowheads="1"/>
          </p:cNvSpPr>
          <p:nvPr/>
        </p:nvSpPr>
        <p:spPr bwMode="auto">
          <a:xfrm>
            <a:off x="4714875" y="285750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WC: Presledek</a:t>
            </a:r>
          </a:p>
        </p:txBody>
      </p:sp>
      <p:sp>
        <p:nvSpPr>
          <p:cNvPr id="43" name="Rectangle 42"/>
          <p:cNvSpPr/>
          <p:nvPr/>
        </p:nvSpPr>
        <p:spPr>
          <a:xfrm>
            <a:off x="7358063" y="2857500"/>
            <a:ext cx="1143000" cy="785813"/>
          </a:xfrm>
          <a:prstGeom prst="rect">
            <a:avLst/>
          </a:prstGeom>
          <a:solidFill>
            <a:schemeClr val="bg1">
              <a:lumMod val="9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sl-SI"/>
          </a:p>
        </p:txBody>
      </p:sp>
      <p:sp>
        <p:nvSpPr>
          <p:cNvPr id="44" name="Rectangle 43"/>
          <p:cNvSpPr/>
          <p:nvPr/>
        </p:nvSpPr>
        <p:spPr>
          <a:xfrm>
            <a:off x="5929313" y="2857500"/>
            <a:ext cx="1428750" cy="785813"/>
          </a:xfrm>
          <a:prstGeom prst="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sl-SI"/>
          </a:p>
        </p:txBody>
      </p:sp>
      <p:sp>
        <p:nvSpPr>
          <p:cNvPr id="45" name="TextBox 44"/>
          <p:cNvSpPr txBox="1">
            <a:spLocks noChangeArrowheads="1"/>
          </p:cNvSpPr>
          <p:nvPr/>
        </p:nvSpPr>
        <p:spPr bwMode="auto">
          <a:xfrm>
            <a:off x="5929313" y="2857500"/>
            <a:ext cx="15001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WC: MalaBeseda</a:t>
            </a:r>
          </a:p>
        </p:txBody>
      </p:sp>
      <p:sp>
        <p:nvSpPr>
          <p:cNvPr id="51" name="TextBox 50"/>
          <p:cNvSpPr txBox="1">
            <a:spLocks noChangeArrowheads="1"/>
          </p:cNvSpPr>
          <p:nvPr/>
        </p:nvSpPr>
        <p:spPr bwMode="auto">
          <a:xfrm>
            <a:off x="7358063" y="2857500"/>
            <a:ext cx="1143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WC: Končilo</a:t>
            </a:r>
          </a:p>
        </p:txBody>
      </p:sp>
      <p:cxnSp>
        <p:nvCxnSpPr>
          <p:cNvPr id="58" name="Straight Arrow Connector 57"/>
          <p:cNvCxnSpPr/>
          <p:nvPr/>
        </p:nvCxnSpPr>
        <p:spPr>
          <a:xfrm rot="5400000" flipH="1" flipV="1">
            <a:off x="2035175" y="2535238"/>
            <a:ext cx="642937" cy="1588"/>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rot="5400000" flipH="1" flipV="1">
            <a:off x="3106738" y="2535238"/>
            <a:ext cx="642937" cy="1587"/>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flipH="1" flipV="1">
            <a:off x="2713832" y="2356644"/>
            <a:ext cx="285750" cy="1587"/>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0800000">
            <a:off x="2857500" y="2500313"/>
            <a:ext cx="571500" cy="1587"/>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flipH="1" flipV="1">
            <a:off x="3713957" y="2356644"/>
            <a:ext cx="285750" cy="1587"/>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857625" y="2500313"/>
            <a:ext cx="1357313" cy="1587"/>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5400000" flipH="1" flipV="1">
            <a:off x="5037138" y="2678113"/>
            <a:ext cx="357187" cy="1587"/>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flipH="1" flipV="1">
            <a:off x="7180263" y="2535238"/>
            <a:ext cx="642937" cy="1587"/>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5400000" flipH="1" flipV="1">
            <a:off x="6608763" y="2535238"/>
            <a:ext cx="642937" cy="1587"/>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4356894" y="2285207"/>
            <a:ext cx="142875" cy="1587"/>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4429125" y="2357438"/>
            <a:ext cx="2500313" cy="1587"/>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0" name="TextBox 79"/>
          <p:cNvSpPr txBox="1">
            <a:spLocks noChangeArrowheads="1"/>
          </p:cNvSpPr>
          <p:nvPr/>
        </p:nvSpPr>
        <p:spPr bwMode="auto">
          <a:xfrm>
            <a:off x="142875" y="4214813"/>
            <a:ext cx="928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800"/>
              <a:t>Stavki:</a:t>
            </a:r>
          </a:p>
        </p:txBody>
      </p:sp>
      <p:sp>
        <p:nvSpPr>
          <p:cNvPr id="81" name="Rectangle 80"/>
          <p:cNvSpPr/>
          <p:nvPr/>
        </p:nvSpPr>
        <p:spPr>
          <a:xfrm>
            <a:off x="1000125" y="4214813"/>
            <a:ext cx="1428750" cy="785812"/>
          </a:xfrm>
          <a:prstGeom prst="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sl-SI"/>
          </a:p>
        </p:txBody>
      </p:sp>
      <p:sp>
        <p:nvSpPr>
          <p:cNvPr id="82" name="TextBox 81"/>
          <p:cNvSpPr txBox="1">
            <a:spLocks noChangeArrowheads="1"/>
          </p:cNvSpPr>
          <p:nvPr/>
        </p:nvSpPr>
        <p:spPr bwMode="auto">
          <a:xfrm>
            <a:off x="1000125" y="4214813"/>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Tip: Stavek</a:t>
            </a:r>
          </a:p>
        </p:txBody>
      </p:sp>
      <p:sp>
        <p:nvSpPr>
          <p:cNvPr id="83" name="Rectangle 82"/>
          <p:cNvSpPr/>
          <p:nvPr/>
        </p:nvSpPr>
        <p:spPr>
          <a:xfrm>
            <a:off x="1000125" y="5572125"/>
            <a:ext cx="1428750" cy="785813"/>
          </a:xfrm>
          <a:prstGeom prst="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sl-SI"/>
          </a:p>
        </p:txBody>
      </p:sp>
      <p:sp>
        <p:nvSpPr>
          <p:cNvPr id="84" name="TextBox 83"/>
          <p:cNvSpPr txBox="1">
            <a:spLocks noChangeArrowheads="1"/>
          </p:cNvSpPr>
          <p:nvPr/>
        </p:nvSpPr>
        <p:spPr bwMode="auto">
          <a:xfrm>
            <a:off x="1000125" y="5572125"/>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Tip: Povedna</a:t>
            </a:r>
          </a:p>
        </p:txBody>
      </p:sp>
      <p:sp>
        <p:nvSpPr>
          <p:cNvPr id="85" name="TextBox 84"/>
          <p:cNvSpPr txBox="1">
            <a:spLocks noChangeArrowheads="1"/>
          </p:cNvSpPr>
          <p:nvPr/>
        </p:nvSpPr>
        <p:spPr bwMode="auto">
          <a:xfrm>
            <a:off x="142875" y="5572125"/>
            <a:ext cx="928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800"/>
              <a:t>Povedi:</a:t>
            </a:r>
          </a:p>
        </p:txBody>
      </p:sp>
      <p:cxnSp>
        <p:nvCxnSpPr>
          <p:cNvPr id="87" name="Straight Arrow Connector 86"/>
          <p:cNvCxnSpPr>
            <a:stCxn id="84" idx="0"/>
          </p:cNvCxnSpPr>
          <p:nvPr/>
        </p:nvCxnSpPr>
        <p:spPr>
          <a:xfrm rot="5400000" flipH="1" flipV="1">
            <a:off x="1463675" y="5322888"/>
            <a:ext cx="500063" cy="1587"/>
          </a:xfrm>
          <a:prstGeom prst="straightConnector1">
            <a:avLst/>
          </a:prstGeom>
          <a:ln w="127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rot="5400000" flipH="1" flipV="1">
            <a:off x="1465262" y="3963988"/>
            <a:ext cx="500063" cy="1588"/>
          </a:xfrm>
          <a:prstGeom prst="straightConnector1">
            <a:avLst/>
          </a:prstGeom>
          <a:ln w="127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rot="5400000" flipH="1" flipV="1">
            <a:off x="7823201" y="3822700"/>
            <a:ext cx="214312" cy="1587"/>
          </a:xfrm>
          <a:prstGeom prst="straightConnector1">
            <a:avLst/>
          </a:prstGeom>
          <a:ln w="127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10800000">
            <a:off x="1714500" y="3929063"/>
            <a:ext cx="6215063" cy="1587"/>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8" name="TextBox 97"/>
          <p:cNvSpPr txBox="1">
            <a:spLocks noChangeArrowheads="1"/>
          </p:cNvSpPr>
          <p:nvPr/>
        </p:nvSpPr>
        <p:spPr bwMode="auto">
          <a:xfrm>
            <a:off x="1000125" y="3143250"/>
            <a:ext cx="10715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BV: Zaimek</a:t>
            </a:r>
          </a:p>
        </p:txBody>
      </p:sp>
      <p:sp>
        <p:nvSpPr>
          <p:cNvPr id="99" name="TextBox 98"/>
          <p:cNvSpPr txBox="1">
            <a:spLocks noChangeArrowheads="1"/>
          </p:cNvSpPr>
          <p:nvPr/>
        </p:nvSpPr>
        <p:spPr bwMode="auto">
          <a:xfrm>
            <a:off x="3286125" y="314325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BV: Glagol</a:t>
            </a:r>
          </a:p>
        </p:txBody>
      </p:sp>
      <p:sp>
        <p:nvSpPr>
          <p:cNvPr id="100" name="TextBox 99"/>
          <p:cNvSpPr txBox="1">
            <a:spLocks noChangeArrowheads="1"/>
          </p:cNvSpPr>
          <p:nvPr/>
        </p:nvSpPr>
        <p:spPr bwMode="auto">
          <a:xfrm>
            <a:off x="5929313" y="314325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l-SI" altLang="sl-SI" sz="1400"/>
              <a:t>BV: samostalnik</a:t>
            </a:r>
          </a:p>
        </p:txBody>
      </p:sp>
    </p:spTree>
    <p:extLst>
      <p:ext uri="{BB962C8B-B14F-4D97-AF65-F5344CB8AC3E}">
        <p14:creationId xmlns:p14="http://schemas.microsoft.com/office/powerpoint/2010/main" val="2324707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79"/>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9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0"/>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9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9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95"/>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4"/>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5"/>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8" grpId="0" animBg="1"/>
      <p:bldP spid="39" grpId="0" animBg="1"/>
      <p:bldP spid="40" grpId="0" animBg="1"/>
      <p:bldP spid="20" grpId="0"/>
      <p:bldP spid="22" grpId="0"/>
      <p:bldP spid="23" grpId="0"/>
      <p:bldP spid="41" grpId="0" animBg="1"/>
      <p:bldP spid="42" grpId="0"/>
      <p:bldP spid="43" grpId="0" animBg="1"/>
      <p:bldP spid="44" grpId="0" animBg="1"/>
      <p:bldP spid="45" grpId="0"/>
      <p:bldP spid="51" grpId="0"/>
      <p:bldP spid="80" grpId="0"/>
      <p:bldP spid="81" grpId="0" animBg="1"/>
      <p:bldP spid="82" grpId="0"/>
      <p:bldP spid="83" grpId="0" animBg="1"/>
      <p:bldP spid="84" grpId="0"/>
      <p:bldP spid="85" grpId="0"/>
      <p:bldP spid="98" grpId="0"/>
      <p:bldP spid="99" grpId="0"/>
      <p:bldP spid="10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idx="4294967295"/>
          </p:nvPr>
        </p:nvSpPr>
        <p:spPr>
          <a:xfrm>
            <a:off x="468313" y="333375"/>
            <a:ext cx="8355012" cy="563563"/>
          </a:xfrm>
        </p:spPr>
        <p:txBody>
          <a:bodyPr lIns="91410" tIns="45706" rIns="91410" bIns="45706" anchor="t">
            <a:normAutofit fontScale="90000"/>
          </a:bodyPr>
          <a:lstStyle/>
          <a:p>
            <a:pPr eaLnBrk="1" hangingPunct="1"/>
            <a:r>
              <a:rPr lang="sl-SI" altLang="sl-SI" sz="3600" b="1" dirty="0" smtClean="0">
                <a:ea typeface="Segoe"/>
                <a:cs typeface="Segoe"/>
              </a:rPr>
              <a:t>Opravila pri obdelavi naravnega jezika pri detekciji podobnih vsebin</a:t>
            </a:r>
          </a:p>
        </p:txBody>
      </p:sp>
      <p:sp>
        <p:nvSpPr>
          <p:cNvPr id="390147" name="Rectangle 3"/>
          <p:cNvSpPr>
            <a:spLocks noGrp="1" noChangeArrowheads="1"/>
          </p:cNvSpPr>
          <p:nvPr>
            <p:ph type="body" idx="4294967295"/>
          </p:nvPr>
        </p:nvSpPr>
        <p:spPr>
          <a:xfrm>
            <a:off x="1306513" y="1730375"/>
            <a:ext cx="8224837" cy="4899025"/>
          </a:xfrm>
        </p:spPr>
        <p:txBody>
          <a:bodyPr lIns="91410" tIns="45706" rIns="91410" bIns="45706">
            <a:normAutofit/>
          </a:bodyPr>
          <a:lstStyle/>
          <a:p>
            <a:pPr eaLnBrk="1" hangingPunct="1">
              <a:lnSpc>
                <a:spcPct val="90000"/>
              </a:lnSpc>
              <a:buFont typeface="Wingdings" panose="05000000000000000000" pitchFamily="2" charset="2"/>
              <a:buBlip>
                <a:blip r:embed="rId3"/>
              </a:buBlip>
            </a:pPr>
            <a:r>
              <a:rPr lang="sl-SI" altLang="sl-SI" sz="2500" dirty="0" smtClean="0">
                <a:solidFill>
                  <a:srgbClr val="595959"/>
                </a:solidFill>
                <a:ea typeface="Segoe"/>
                <a:cs typeface="Segoe"/>
              </a:rPr>
              <a:t>Priprava besedila</a:t>
            </a:r>
          </a:p>
          <a:p>
            <a:pPr eaLnBrk="1" hangingPunct="1">
              <a:lnSpc>
                <a:spcPct val="90000"/>
              </a:lnSpc>
              <a:buFont typeface="Wingdings" panose="05000000000000000000" pitchFamily="2" charset="2"/>
              <a:buBlip>
                <a:blip r:embed="rId3"/>
              </a:buBlip>
            </a:pPr>
            <a:r>
              <a:rPr lang="sl-SI" altLang="sl-SI" sz="2500" dirty="0" smtClean="0">
                <a:solidFill>
                  <a:srgbClr val="595959"/>
                </a:solidFill>
                <a:ea typeface="Segoe"/>
                <a:cs typeface="Segoe"/>
                <a:hlinkClick r:id="rId4"/>
              </a:rPr>
              <a:t>Razčlenjevanje besedila</a:t>
            </a:r>
            <a:endParaRPr lang="sl-SI" altLang="sl-SI" sz="2500" dirty="0" smtClean="0">
              <a:solidFill>
                <a:srgbClr val="595959"/>
              </a:solidFill>
              <a:ea typeface="Segoe"/>
              <a:cs typeface="Segoe"/>
            </a:endParaRPr>
          </a:p>
          <a:p>
            <a:pPr eaLnBrk="1" hangingPunct="1">
              <a:lnSpc>
                <a:spcPct val="90000"/>
              </a:lnSpc>
              <a:buFont typeface="Wingdings" panose="05000000000000000000" pitchFamily="2" charset="2"/>
              <a:buBlip>
                <a:blip r:embed="rId3"/>
              </a:buBlip>
            </a:pPr>
            <a:r>
              <a:rPr lang="sl-SI" altLang="sl-SI" sz="2500" dirty="0" smtClean="0">
                <a:solidFill>
                  <a:srgbClr val="595959"/>
                </a:solidFill>
                <a:ea typeface="Segoe"/>
                <a:cs typeface="Segoe"/>
                <a:hlinkClick r:id="rId5"/>
              </a:rPr>
              <a:t>Označevanje besednih vrst</a:t>
            </a:r>
            <a:endParaRPr lang="sl-SI" altLang="sl-SI" sz="2500" dirty="0" smtClean="0">
              <a:solidFill>
                <a:srgbClr val="595959"/>
              </a:solidFill>
              <a:ea typeface="Segoe"/>
              <a:cs typeface="Segoe"/>
            </a:endParaRPr>
          </a:p>
          <a:p>
            <a:pPr lvl="1" eaLnBrk="1" hangingPunct="1">
              <a:lnSpc>
                <a:spcPct val="90000"/>
              </a:lnSpc>
              <a:buFont typeface="Symbol" panose="05050102010706020507" pitchFamily="18" charset="2"/>
              <a:buBlip>
                <a:blip r:embed="rId3"/>
              </a:buBlip>
            </a:pPr>
            <a:r>
              <a:rPr lang="sl-SI" altLang="sl-SI" sz="2200" dirty="0" smtClean="0">
                <a:solidFill>
                  <a:srgbClr val="595959"/>
                </a:solidFill>
                <a:ea typeface="Segoe"/>
                <a:cs typeface="Segoe"/>
              </a:rPr>
              <a:t>Krnjenje</a:t>
            </a:r>
          </a:p>
          <a:p>
            <a:pPr lvl="1" eaLnBrk="1" hangingPunct="1">
              <a:lnSpc>
                <a:spcPct val="90000"/>
              </a:lnSpc>
              <a:buFont typeface="Symbol" panose="05050102010706020507" pitchFamily="18" charset="2"/>
              <a:buBlip>
                <a:blip r:embed="rId3"/>
              </a:buBlip>
            </a:pPr>
            <a:r>
              <a:rPr lang="sl-SI" altLang="sl-SI" sz="2200" dirty="0" err="1" smtClean="0">
                <a:solidFill>
                  <a:srgbClr val="595959"/>
                </a:solidFill>
                <a:ea typeface="Segoe"/>
                <a:cs typeface="Segoe"/>
              </a:rPr>
              <a:t>Lematizacija</a:t>
            </a:r>
            <a:endParaRPr lang="sl-SI" altLang="sl-SI" sz="2200" dirty="0" smtClean="0">
              <a:solidFill>
                <a:srgbClr val="595959"/>
              </a:solidFill>
              <a:ea typeface="Segoe"/>
              <a:cs typeface="Segoe"/>
            </a:endParaRPr>
          </a:p>
          <a:p>
            <a:pPr eaLnBrk="1" hangingPunct="1">
              <a:lnSpc>
                <a:spcPct val="90000"/>
              </a:lnSpc>
              <a:buFont typeface="Wingdings" panose="05000000000000000000" pitchFamily="2" charset="2"/>
              <a:buBlip>
                <a:blip r:embed="rId3"/>
              </a:buBlip>
            </a:pPr>
            <a:r>
              <a:rPr lang="sl-SI" altLang="sl-SI" sz="2500" dirty="0" smtClean="0">
                <a:solidFill>
                  <a:srgbClr val="595959"/>
                </a:solidFill>
                <a:ea typeface="Segoe"/>
                <a:cs typeface="Segoe"/>
                <a:hlinkClick r:id="rId6"/>
              </a:rPr>
              <a:t>Pregibanje besed in besednih zvez</a:t>
            </a:r>
            <a:endParaRPr lang="sl-SI" altLang="sl-SI" sz="2500" dirty="0" smtClean="0">
              <a:solidFill>
                <a:srgbClr val="595959"/>
              </a:solidFill>
              <a:ea typeface="Segoe"/>
              <a:cs typeface="Segoe"/>
            </a:endParaRPr>
          </a:p>
          <a:p>
            <a:pPr eaLnBrk="1" hangingPunct="1">
              <a:lnSpc>
                <a:spcPct val="90000"/>
              </a:lnSpc>
              <a:buFont typeface="Wingdings" panose="05000000000000000000" pitchFamily="2" charset="2"/>
              <a:buBlip>
                <a:blip r:embed="rId3"/>
              </a:buBlip>
            </a:pPr>
            <a:r>
              <a:rPr lang="sl-SI" altLang="sl-SI" sz="2500" dirty="0" smtClean="0">
                <a:solidFill>
                  <a:srgbClr val="595959"/>
                </a:solidFill>
                <a:ea typeface="Segoe"/>
                <a:cs typeface="Segoe"/>
                <a:hlinkClick r:id="rId7"/>
              </a:rPr>
              <a:t>Normalizacija sopomenk (sinonimov)</a:t>
            </a:r>
            <a:endParaRPr lang="sl-SI" altLang="sl-SI" sz="2500" dirty="0" smtClean="0">
              <a:solidFill>
                <a:srgbClr val="595959"/>
              </a:solidFill>
              <a:ea typeface="Segoe"/>
              <a:cs typeface="Segoe"/>
            </a:endParaRPr>
          </a:p>
          <a:p>
            <a:pPr eaLnBrk="1" hangingPunct="1">
              <a:lnSpc>
                <a:spcPct val="90000"/>
              </a:lnSpc>
              <a:buFont typeface="Wingdings" panose="05000000000000000000" pitchFamily="2" charset="2"/>
              <a:buBlip>
                <a:blip r:embed="rId3"/>
              </a:buBlip>
            </a:pPr>
            <a:r>
              <a:rPr lang="sl-SI" altLang="sl-SI" sz="2400" dirty="0" smtClean="0">
                <a:solidFill>
                  <a:srgbClr val="595959"/>
                </a:solidFill>
                <a:ea typeface="Segoe"/>
                <a:cs typeface="Segoe"/>
              </a:rPr>
              <a:t>Kategorizacija besedil in ugotavljanje razpoloženja</a:t>
            </a:r>
          </a:p>
          <a:p>
            <a:pPr eaLnBrk="1" hangingPunct="1">
              <a:lnSpc>
                <a:spcPct val="90000"/>
              </a:lnSpc>
              <a:buFont typeface="Wingdings" panose="05000000000000000000" pitchFamily="2" charset="2"/>
              <a:buBlip>
                <a:blip r:embed="rId3"/>
              </a:buBlip>
            </a:pPr>
            <a:r>
              <a:rPr lang="sl-SI" altLang="sl-SI" sz="2400" dirty="0" smtClean="0">
                <a:solidFill>
                  <a:srgbClr val="595959"/>
                </a:solidFill>
                <a:ea typeface="Segoe"/>
                <a:cs typeface="Segoe"/>
              </a:rPr>
              <a:t>Ugotavljanje fraz in pregovorov</a:t>
            </a:r>
          </a:p>
          <a:p>
            <a:pPr eaLnBrk="1" hangingPunct="1">
              <a:lnSpc>
                <a:spcPct val="90000"/>
              </a:lnSpc>
              <a:buFont typeface="Wingdings" panose="05000000000000000000" pitchFamily="2" charset="2"/>
              <a:buBlip>
                <a:blip r:embed="rId3"/>
              </a:buBlip>
            </a:pPr>
            <a:r>
              <a:rPr lang="sl-SI" altLang="sl-SI" sz="2400" dirty="0" smtClean="0">
                <a:solidFill>
                  <a:srgbClr val="595959"/>
                </a:solidFill>
                <a:ea typeface="Segoe"/>
                <a:cs typeface="Segoe"/>
                <a:hlinkClick r:id="rId8"/>
              </a:rPr>
              <a:t>Ekstrakcija entitet, relacij ali konceptov </a:t>
            </a:r>
            <a:endParaRPr lang="sl-SI" altLang="sl-SI" sz="2400" dirty="0" smtClean="0">
              <a:solidFill>
                <a:srgbClr val="595959"/>
              </a:solidFill>
              <a:ea typeface="Segoe"/>
              <a:cs typeface="Segoe"/>
            </a:endParaRPr>
          </a:p>
          <a:p>
            <a:pPr eaLnBrk="1" hangingPunct="1">
              <a:lnSpc>
                <a:spcPct val="90000"/>
              </a:lnSpc>
              <a:buFont typeface="Wingdings" panose="05000000000000000000" pitchFamily="2" charset="2"/>
              <a:buBlip>
                <a:blip r:embed="rId3"/>
              </a:buBlip>
            </a:pPr>
            <a:r>
              <a:rPr lang="sl-SI" altLang="sl-SI" sz="2400" dirty="0" smtClean="0">
                <a:solidFill>
                  <a:srgbClr val="595959"/>
                </a:solidFill>
                <a:ea typeface="Segoe"/>
                <a:cs typeface="Segoe"/>
              </a:rPr>
              <a:t>Določevanje pomena besed</a:t>
            </a:r>
            <a:endParaRPr lang="sl-SI" altLang="sl-SI" sz="2000" dirty="0" smtClean="0">
              <a:solidFill>
                <a:srgbClr val="595959"/>
              </a:solidFill>
              <a:ea typeface="Segoe"/>
              <a:cs typeface="Segoe"/>
            </a:endParaRPr>
          </a:p>
          <a:p>
            <a:pPr eaLnBrk="1" hangingPunct="1">
              <a:lnSpc>
                <a:spcPct val="90000"/>
              </a:lnSpc>
              <a:buFont typeface="Wingdings" panose="05000000000000000000" pitchFamily="2" charset="2"/>
              <a:buBlip>
                <a:blip r:embed="rId3"/>
              </a:buBlip>
            </a:pPr>
            <a:r>
              <a:rPr lang="sl-SI" altLang="sl-SI" sz="2500" dirty="0" smtClean="0">
                <a:solidFill>
                  <a:srgbClr val="595959"/>
                </a:solidFill>
                <a:ea typeface="Segoe"/>
                <a:cs typeface="Segoe"/>
              </a:rPr>
              <a:t>Razreševanje sklicev </a:t>
            </a:r>
          </a:p>
        </p:txBody>
      </p:sp>
    </p:spTree>
    <p:extLst>
      <p:ext uri="{BB962C8B-B14F-4D97-AF65-F5344CB8AC3E}">
        <p14:creationId xmlns:p14="http://schemas.microsoft.com/office/powerpoint/2010/main" val="2496774861"/>
      </p:ext>
    </p:extLst>
  </p:cSld>
  <p:clrMapOvr>
    <a:masterClrMapping/>
  </p:clrMapOvr>
  <p:transition advTm="410516">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5267"/>
            <a:ext cx="8229600" cy="1143000"/>
          </a:xfrm>
        </p:spPr>
        <p:txBody>
          <a:bodyPr/>
          <a:lstStyle/>
          <a:p>
            <a:r>
              <a:rPr lang="sl-SI" dirty="0" smtClean="0"/>
              <a:t>Vrste plagiatov</a:t>
            </a:r>
            <a:endParaRPr lang="sl-SI" dirty="0"/>
          </a:p>
        </p:txBody>
      </p:sp>
      <p:sp>
        <p:nvSpPr>
          <p:cNvPr id="3" name="Content Placeholder 2"/>
          <p:cNvSpPr>
            <a:spLocks noGrp="1"/>
          </p:cNvSpPr>
          <p:nvPr>
            <p:ph idx="1"/>
          </p:nvPr>
        </p:nvSpPr>
        <p:spPr>
          <a:xfrm>
            <a:off x="179512" y="1196752"/>
            <a:ext cx="8964488" cy="5661248"/>
          </a:xfrm>
        </p:spPr>
        <p:txBody>
          <a:bodyPr>
            <a:normAutofit fontScale="40000" lnSpcReduction="20000"/>
          </a:bodyPr>
          <a:lstStyle/>
          <a:p>
            <a:pPr lvl="0">
              <a:buNone/>
            </a:pPr>
            <a:endParaRPr lang="sl-SI" dirty="0"/>
          </a:p>
          <a:p>
            <a:r>
              <a:rPr lang="sl-SI" sz="6000" dirty="0" smtClean="0"/>
              <a:t>Uporaba metode “Kopiraj – prilepi” brez citiranja originalnega vira. </a:t>
            </a:r>
          </a:p>
          <a:p>
            <a:r>
              <a:rPr lang="sl-SI" sz="6000" dirty="0" smtClean="0"/>
              <a:t>Prikrit prepis vira: </a:t>
            </a:r>
          </a:p>
          <a:p>
            <a:pPr lvl="1"/>
            <a:r>
              <a:rPr lang="sl-SI" sz="4000" dirty="0" smtClean="0"/>
              <a:t>Uporaba istih besednih zvez, predloge ali strukture vira. Delno je vir citiran delno ni.</a:t>
            </a:r>
          </a:p>
          <a:p>
            <a:pPr lvl="1"/>
            <a:r>
              <a:rPr lang="sl-SI" sz="4000" dirty="0" smtClean="0"/>
              <a:t>Sprememba besednih zvez iz vira (parafraziranje) brez </a:t>
            </a:r>
            <a:r>
              <a:rPr lang="sl-SI" sz="4000" dirty="0"/>
              <a:t>navedbe </a:t>
            </a:r>
            <a:r>
              <a:rPr lang="sl-SI" sz="4000" dirty="0" smtClean="0"/>
              <a:t>vira. Obdrži se enak pomen vsebine.</a:t>
            </a:r>
          </a:p>
          <a:p>
            <a:pPr lvl="1"/>
            <a:r>
              <a:rPr lang="sl-SI" sz="4000" dirty="0" smtClean="0"/>
              <a:t>Dodajanje nevidnih znakov v popolnoma prepisano besedilo.</a:t>
            </a:r>
          </a:p>
          <a:p>
            <a:pPr lvl="1"/>
            <a:r>
              <a:rPr lang="sl-SI" sz="4000" dirty="0" smtClean="0"/>
              <a:t>Uporaba črk in simbolov iz različnih kodnih formatov.</a:t>
            </a:r>
          </a:p>
          <a:p>
            <a:pPr lvl="1"/>
            <a:r>
              <a:rPr lang="sl-SI" sz="4000" dirty="0" smtClean="0"/>
              <a:t>Pretvorba prepisanega dela besedila v sliko.</a:t>
            </a:r>
          </a:p>
          <a:p>
            <a:r>
              <a:rPr lang="sl-SI" sz="6000" dirty="0" err="1" smtClean="0"/>
              <a:t>Agregiranje</a:t>
            </a:r>
            <a:r>
              <a:rPr lang="sl-SI" sz="6000" dirty="0" smtClean="0"/>
              <a:t> vsebine iz množice virov, nekateri so lahko celo neobstoječi. </a:t>
            </a:r>
            <a:r>
              <a:rPr lang="sl-SI" sz="6000" dirty="0"/>
              <a:t>Namerno navajanje napačnih virov ali navajanje sekundarnih virov. </a:t>
            </a:r>
            <a:r>
              <a:rPr lang="sl-SI" sz="6000" dirty="0" smtClean="0"/>
              <a:t>Nič v delu ni originalnega.</a:t>
            </a:r>
          </a:p>
          <a:p>
            <a:r>
              <a:rPr lang="sl-SI" sz="6000" dirty="0" smtClean="0"/>
              <a:t>Slikovni in večpredstavni </a:t>
            </a:r>
            <a:r>
              <a:rPr lang="sl-SI" sz="6000" dirty="0" err="1" smtClean="0"/>
              <a:t>plagiarizem</a:t>
            </a:r>
            <a:r>
              <a:rPr lang="sl-SI" sz="6000" dirty="0" smtClean="0"/>
              <a:t>.</a:t>
            </a:r>
          </a:p>
          <a:p>
            <a:r>
              <a:rPr lang="sl-SI" sz="6000" dirty="0" smtClean="0"/>
              <a:t>Kraja ideje.</a:t>
            </a:r>
          </a:p>
          <a:p>
            <a:r>
              <a:rPr lang="sl-SI" sz="6000" dirty="0" smtClean="0"/>
              <a:t>Uporaba avtorjevih predhodnih del brez citiranja (samoplagiat </a:t>
            </a:r>
            <a:r>
              <a:rPr lang="sl-SI" sz="6000" dirty="0"/>
              <a:t>,</a:t>
            </a:r>
            <a:r>
              <a:rPr lang="sl-SI" sz="6000" dirty="0" smtClean="0"/>
              <a:t> recikliranje).</a:t>
            </a:r>
          </a:p>
          <a:p>
            <a:r>
              <a:rPr lang="sl-SI" sz="6000" dirty="0" smtClean="0"/>
              <a:t>Prevajanje besedila iz drugega jezika brez citiranja vira.</a:t>
            </a:r>
          </a:p>
          <a:p>
            <a:r>
              <a:rPr lang="sl-SI" sz="6000" dirty="0" err="1"/>
              <a:t>Plagiarizem</a:t>
            </a:r>
            <a:r>
              <a:rPr lang="sl-SI" sz="6000" dirty="0"/>
              <a:t> programskega koda</a:t>
            </a:r>
            <a:r>
              <a:rPr lang="sl-SI" sz="6000" dirty="0" smtClean="0"/>
              <a:t>.</a:t>
            </a:r>
            <a:endParaRPr lang="sl-SI" sz="6000" dirty="0"/>
          </a:p>
        </p:txBody>
      </p:sp>
    </p:spTree>
    <p:extLst>
      <p:ext uri="{BB962C8B-B14F-4D97-AF65-F5344CB8AC3E}">
        <p14:creationId xmlns:p14="http://schemas.microsoft.com/office/powerpoint/2010/main" val="2920760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Faze ugotavljanja podobnih dokumentov</a:t>
            </a:r>
            <a:endParaRPr lang="en-GB" dirty="0"/>
          </a:p>
        </p:txBody>
      </p:sp>
      <p:sp>
        <p:nvSpPr>
          <p:cNvPr id="3" name="Označba mesta vsebine 2"/>
          <p:cNvSpPr>
            <a:spLocks noGrp="1"/>
          </p:cNvSpPr>
          <p:nvPr>
            <p:ph idx="1"/>
          </p:nvPr>
        </p:nvSpPr>
        <p:spPr/>
        <p:txBody>
          <a:bodyPr/>
          <a:lstStyle/>
          <a:p>
            <a:pPr marL="514350" indent="-514350">
              <a:buFont typeface="+mj-lt"/>
              <a:buAutoNum type="arabicPeriod"/>
            </a:pPr>
            <a:r>
              <a:rPr lang="sl-SI" dirty="0" smtClean="0"/>
              <a:t>Ugotavljanje dokumentov, iz katerih so bile vsebine prepisane.</a:t>
            </a:r>
          </a:p>
          <a:p>
            <a:pPr marL="514350" indent="-514350">
              <a:buFont typeface="+mj-lt"/>
              <a:buAutoNum type="arabicPeriod"/>
            </a:pPr>
            <a:r>
              <a:rPr lang="sl-SI" dirty="0" smtClean="0"/>
              <a:t>Iskanje najdaljših skupnih podnizov v primerjanem dokumentu s podobnimi dokumenti, ki smo jih določili v fazi 1.</a:t>
            </a:r>
          </a:p>
          <a:p>
            <a:endParaRPr lang="en-GB" dirty="0"/>
          </a:p>
        </p:txBody>
      </p:sp>
    </p:spTree>
    <p:extLst>
      <p:ext uri="{BB962C8B-B14F-4D97-AF65-F5344CB8AC3E}">
        <p14:creationId xmlns:p14="http://schemas.microsoft.com/office/powerpoint/2010/main" val="3817949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nai43">
  <a:themeElements>
    <a:clrScheme name="ENAI">
      <a:dk1>
        <a:srgbClr val="484749"/>
      </a:dk1>
      <a:lt1>
        <a:sysClr val="window" lastClr="FFFFFF"/>
      </a:lt1>
      <a:dk2>
        <a:srgbClr val="44546A"/>
      </a:dk2>
      <a:lt2>
        <a:srgbClr val="E7E6E6"/>
      </a:lt2>
      <a:accent1>
        <a:srgbClr val="009999"/>
      </a:accent1>
      <a:accent2>
        <a:srgbClr val="FFD242"/>
      </a:accent2>
      <a:accent3>
        <a:srgbClr val="EB5F9B"/>
      </a:accent3>
      <a:accent4>
        <a:srgbClr val="88868A"/>
      </a:accent4>
      <a:accent5>
        <a:srgbClr val="91C7B1"/>
      </a:accent5>
      <a:accent6>
        <a:srgbClr val="009999"/>
      </a:accent6>
      <a:hlink>
        <a:srgbClr val="009999"/>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nai43" id="{69874D97-30D7-4658-B916-5937C8C985FC}" vid="{EE7CD6FD-3FBB-4053-86CA-A643C07FA768}"/>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8676</TotalTime>
  <Words>2599</Words>
  <Application>Microsoft Office PowerPoint</Application>
  <PresentationFormat>Předvádění na obrazovce (4:3)</PresentationFormat>
  <Paragraphs>173</Paragraphs>
  <Slides>19</Slides>
  <Notes>5</Notes>
  <HiddenSlides>0</HiddenSlides>
  <MMClips>0</MMClips>
  <ScaleCrop>false</ScaleCrop>
  <HeadingPairs>
    <vt:vector size="8" baseType="variant">
      <vt:variant>
        <vt:lpstr>Použitá písma</vt:lpstr>
      </vt:variant>
      <vt:variant>
        <vt:i4>10</vt:i4>
      </vt:variant>
      <vt:variant>
        <vt:lpstr>Motiv</vt:lpstr>
      </vt:variant>
      <vt:variant>
        <vt:i4>2</vt:i4>
      </vt:variant>
      <vt:variant>
        <vt:lpstr>Vložené servery OLE</vt:lpstr>
      </vt:variant>
      <vt:variant>
        <vt:i4>1</vt:i4>
      </vt:variant>
      <vt:variant>
        <vt:lpstr>Nadpisy snímků</vt:lpstr>
      </vt:variant>
      <vt:variant>
        <vt:i4>19</vt:i4>
      </vt:variant>
    </vt:vector>
  </HeadingPairs>
  <TitlesOfParts>
    <vt:vector size="32" baseType="lpstr">
      <vt:lpstr>Arial Unicode MS</vt:lpstr>
      <vt:lpstr>MS PGothic</vt:lpstr>
      <vt:lpstr>MS PGothic</vt:lpstr>
      <vt:lpstr>Arial</vt:lpstr>
      <vt:lpstr>Calibri</vt:lpstr>
      <vt:lpstr>Lucida Sans</vt:lpstr>
      <vt:lpstr>Segoe</vt:lpstr>
      <vt:lpstr>Symbol</vt:lpstr>
      <vt:lpstr>Times New Roman</vt:lpstr>
      <vt:lpstr>Wingdings</vt:lpstr>
      <vt:lpstr>Office Theme</vt:lpstr>
      <vt:lpstr>enai43</vt:lpstr>
      <vt:lpstr>Worksheet</vt:lpstr>
      <vt:lpstr>»Kaj je plagiatorstvo in kako ga preprečimo?«</vt:lpstr>
      <vt:lpstr>Kaj je plagiatorstvo?</vt:lpstr>
      <vt:lpstr>Besedne zveze, ki so povezane s pojmom “plagiatorstvo”</vt:lpstr>
      <vt:lpstr>Kje se plagiatorstvo začne?</vt:lpstr>
      <vt:lpstr>Kje se plagiatorstvo začne? -Pregled sorodnih del</vt:lpstr>
      <vt:lpstr>Obdelava  besedila</vt:lpstr>
      <vt:lpstr>Opravila pri obdelavi naravnega jezika pri detekciji podobnih vsebin</vt:lpstr>
      <vt:lpstr>Vrste plagiatov</vt:lpstr>
      <vt:lpstr>Faze ugotavljanja podobnih dokumentov</vt:lpstr>
      <vt:lpstr>Kako delujejo programi za preverjanja plagiatorstva?</vt:lpstr>
      <vt:lpstr>Algoritmi, ki ugotavljajo podobnost med besedili z uporabo generiranja izvlečkov iz n-gramov</vt:lpstr>
      <vt:lpstr>Matrika dokument-beseda s frekvencami besed (tf)</vt:lpstr>
      <vt:lpstr>Pravilno citiranje - kratek citat</vt:lpstr>
      <vt:lpstr>Pravilno citiranje - daljši citat</vt:lpstr>
      <vt:lpstr>Programi za preverjanje plagiatorstva</vt:lpstr>
      <vt:lpstr>Demostracija detektorja podobnih vsebin, izdelanega na UM FERI</vt:lpstr>
      <vt:lpstr>Zaključki</vt:lpstr>
      <vt:lpstr>Prezentace aplikace PowerPoint</vt:lpstr>
      <vt:lpstr>About this document (O2-c-8-si)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 je nekaj plagiat ali ne, je stvar presoje.«</dc:title>
  <dc:creator>Milan</dc:creator>
  <cp:lastModifiedBy>Dita Dlabolová</cp:lastModifiedBy>
  <cp:revision>48</cp:revision>
  <dcterms:created xsi:type="dcterms:W3CDTF">2013-03-05T15:21:44Z</dcterms:created>
  <dcterms:modified xsi:type="dcterms:W3CDTF">2019-07-01T09:19:38Z</dcterms:modified>
</cp:coreProperties>
</file>