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15" r:id="rId2"/>
    <p:sldMasterId id="2147483732" r:id="rId3"/>
  </p:sldMasterIdLst>
  <p:notesMasterIdLst>
    <p:notesMasterId r:id="rId31"/>
  </p:notesMasterIdLst>
  <p:handoutMasterIdLst>
    <p:handoutMasterId r:id="rId32"/>
  </p:handoutMasterIdLst>
  <p:sldIdLst>
    <p:sldId id="309" r:id="rId4"/>
    <p:sldId id="371" r:id="rId5"/>
    <p:sldId id="372" r:id="rId6"/>
    <p:sldId id="272" r:id="rId7"/>
    <p:sldId id="273" r:id="rId8"/>
    <p:sldId id="275" r:id="rId9"/>
    <p:sldId id="274" r:id="rId10"/>
    <p:sldId id="258" r:id="rId11"/>
    <p:sldId id="260" r:id="rId12"/>
    <p:sldId id="383" r:id="rId13"/>
    <p:sldId id="373" r:id="rId14"/>
    <p:sldId id="384" r:id="rId15"/>
    <p:sldId id="374" r:id="rId16"/>
    <p:sldId id="385" r:id="rId17"/>
    <p:sldId id="375" r:id="rId18"/>
    <p:sldId id="388" r:id="rId19"/>
    <p:sldId id="376" r:id="rId20"/>
    <p:sldId id="377" r:id="rId21"/>
    <p:sldId id="378" r:id="rId22"/>
    <p:sldId id="379" r:id="rId23"/>
    <p:sldId id="380" r:id="rId24"/>
    <p:sldId id="381" r:id="rId25"/>
    <p:sldId id="389" r:id="rId26"/>
    <p:sldId id="382" r:id="rId27"/>
    <p:sldId id="391" r:id="rId28"/>
    <p:sldId id="390" r:id="rId29"/>
    <p:sldId id="368" r:id="rId30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pyright" id="{8EFAF8DB-A969-4135-B19A-87D8D207BB21}">
          <p14:sldIdLst>
            <p14:sldId id="309"/>
            <p14:sldId id="371"/>
            <p14:sldId id="372"/>
            <p14:sldId id="272"/>
            <p14:sldId id="273"/>
            <p14:sldId id="275"/>
            <p14:sldId id="274"/>
            <p14:sldId id="258"/>
            <p14:sldId id="260"/>
            <p14:sldId id="383"/>
            <p14:sldId id="373"/>
            <p14:sldId id="384"/>
            <p14:sldId id="374"/>
            <p14:sldId id="385"/>
            <p14:sldId id="375"/>
            <p14:sldId id="388"/>
            <p14:sldId id="376"/>
            <p14:sldId id="377"/>
            <p14:sldId id="378"/>
            <p14:sldId id="379"/>
            <p14:sldId id="380"/>
            <p14:sldId id="381"/>
            <p14:sldId id="389"/>
            <p14:sldId id="382"/>
            <p14:sldId id="391"/>
            <p14:sldId id="390"/>
            <p14:sldId id="3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2" autoAdjust="0"/>
    <p:restoredTop sz="85392" autoAdjust="0"/>
  </p:normalViewPr>
  <p:slideViewPr>
    <p:cSldViewPr snapToGrid="0">
      <p:cViewPr varScale="1">
        <p:scale>
          <a:sx n="130" d="100"/>
          <a:sy n="130" d="100"/>
        </p:scale>
        <p:origin x="1080" y="256"/>
      </p:cViewPr>
      <p:guideLst>
        <p:guide orient="horz" pos="2160"/>
        <p:guide pos="2880"/>
        <p:guide pos="3840"/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ADD55-9F02-405E-A7BB-63D644AF579E}" type="datetimeFigureOut">
              <a:rPr lang="en-US" smtClean="0"/>
              <a:t>7/4/19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B6026-6BEF-47AC-8BC8-AB876234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24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5130F-6DD1-4461-9104-A51571DA2431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CBB758-5CCA-4FC4-A17D-E88687967B5F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257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iger#/media/File:Panthera_tigris_tigris_Tidoba_20150306.jp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>
                <a:solidFill>
                  <a:prstClr val="black"/>
                </a:solidFill>
              </a:rPr>
              <a:pPr/>
              <a:t>2</a:t>
            </a:fld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51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030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ukažte proces vygenerování kódu s informací o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, který najdete pod vrchním odkazem (stránka by se Vám při návštěvě z českého prohlížeče měla automaticky zobrazit v češtině, případně ji lze přepnout).</a:t>
            </a:r>
          </a:p>
          <a:p>
            <a:r>
              <a:rPr lang="cs-CZ" dirty="0"/>
              <a:t>Výsledný kód zkopírujte na následující slajd.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69B7-5633-44E6-9499-4AB0F545DF4C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335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tento slajd vložte informaci o licencování pomocí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, kterou jste získali provedením kroků popsaných na předchozím slajdu.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8498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6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683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Dílem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tohoto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zákona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zejména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námět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díla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denní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zpráva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nebo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jiný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údaj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myšlenka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postup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vědecká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teorie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matematický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obdobný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vzorec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statistický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podobný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předmět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sobě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69B7-5633-44E6-9499-4AB0F545DF4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569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Komentář k tomuto snímku:</a:t>
            </a:r>
          </a:p>
          <a:p>
            <a:r>
              <a:rPr lang="cs-CZ" baseline="0" dirty="0"/>
              <a:t>„Pravděpodobně budeme hledat obrázek pomocí Googlu, a narazíme třeba na tuto krásnou fotografii…“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5728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Vzhledem k tomu, že jsme obrázek našli v databázi </a:t>
            </a:r>
            <a:r>
              <a:rPr lang="cs-CZ" baseline="0" dirty="0" err="1"/>
              <a:t>Shutterstock</a:t>
            </a:r>
            <a:r>
              <a:rPr lang="cs-CZ" baseline="0" dirty="0"/>
              <a:t>, můžeme jej použít jen při splnění daných podmínek. </a:t>
            </a:r>
          </a:p>
          <a:p>
            <a:r>
              <a:rPr lang="cs-CZ" baseline="0" dirty="0"/>
              <a:t>Podmínky použití jsou poměrně složité, navíc nejsou v češtině…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80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/>
              <a:t>… a najdeme například tento blog, kde autorka uvádí, že každá může použít její fotografie… ale je to skutečně tak?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8103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Podívat se na Wikipedii</a:t>
            </a:r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5BD18-9428-4ABE-86CB-330D3D430F74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5855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BB758-5CCA-4FC4-A17D-E88687967B5F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3217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Zde můžete účastníkům ukázat nějaký obrázek z Wikipedie (většina z nich je licencována právě CC), např.</a:t>
            </a:r>
          </a:p>
          <a:p>
            <a:r>
              <a:rPr lang="cs-CZ" dirty="0">
                <a:hlinkClick r:id="rId3"/>
              </a:rPr>
              <a:t>https://en.wikipedia.org/wiki/Tiger#/media/File:Panthera_tigris_tigris_Tidoba_20150306.jpg</a:t>
            </a:r>
            <a:endParaRPr lang="cs-CZ" dirty="0"/>
          </a:p>
          <a:p>
            <a:r>
              <a:rPr lang="cs-CZ" dirty="0"/>
              <a:t>Informaci o licenci najdete pod ním, zkuste si také obrázek stáhnout nebo zkopírovat – budete automaticky vyzváni k řádnému uvedení autora.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6169B7-5633-44E6-9499-4AB0F545DF4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78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2" y="1371599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1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04.07.19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66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718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698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4822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5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6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528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 userDrawn="1"/>
        </p:nvSpPr>
        <p:spPr>
          <a:xfrm>
            <a:off x="0" y="0"/>
            <a:ext cx="9144000" cy="51364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5536" y="159482"/>
            <a:ext cx="8352928" cy="48245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568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cap="none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Question?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71750"/>
            <a:ext cx="9144000" cy="2880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14735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139702"/>
            <a:ext cx="45720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cap="none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cs-CZ" altLang="ko-KR" dirty="0" err="1"/>
              <a:t>Section</a:t>
            </a:r>
            <a:r>
              <a:rPr lang="cs-CZ" altLang="ko-KR" dirty="0"/>
              <a:t> </a:t>
            </a:r>
            <a:r>
              <a:rPr lang="cs-CZ" altLang="ko-KR" dirty="0" err="1"/>
              <a:t>Break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2715766"/>
            <a:ext cx="4572000" cy="2880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0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098" name="Picture 2" descr="C:\Data\Dropbox\ENAI\Grafika\kousek enai pozadi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727710" y="727710"/>
            <a:ext cx="5143500" cy="36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73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9474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7080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3074" name="Picture 2" descr="C:\Data\Dropbox\ENAI\Grafika\kousek enai pozadi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53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2426" y="1371603"/>
            <a:ext cx="8612659" cy="1408777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762635" y="2926214"/>
            <a:ext cx="5072449" cy="847606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747474"/>
                </a:solidFill>
              </a:defRPr>
            </a:lvl1pPr>
            <a:lvl2pPr marL="457154" indent="0" algn="ctr">
              <a:buNone/>
              <a:defRPr sz="2000"/>
            </a:lvl2pPr>
            <a:lvl3pPr marL="914310" indent="0" algn="ctr">
              <a:buNone/>
              <a:defRPr sz="1800"/>
            </a:lvl3pPr>
            <a:lvl4pPr marL="1371464" indent="0" algn="ctr">
              <a:buNone/>
              <a:defRPr sz="1600"/>
            </a:lvl4pPr>
            <a:lvl5pPr marL="1828619" indent="0" algn="ctr">
              <a:buNone/>
              <a:defRPr sz="1600"/>
            </a:lvl5pPr>
            <a:lvl6pPr marL="2285772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cs-CZ" dirty="0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77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60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8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1" y="273845"/>
            <a:ext cx="6915149" cy="835537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04.07.19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4189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7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53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7"/>
            <a:ext cx="7886700" cy="99417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892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7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67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3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10" indent="0">
              <a:buNone/>
              <a:defRPr sz="1200"/>
            </a:lvl3pPr>
            <a:lvl4pPr marL="1371464" indent="0">
              <a:buNone/>
              <a:defRPr sz="1000"/>
            </a:lvl4pPr>
            <a:lvl5pPr marL="1828619" indent="0">
              <a:buNone/>
              <a:defRPr sz="1000"/>
            </a:lvl5pPr>
            <a:lvl6pPr marL="2285772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5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26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19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>
                <a:solidFill>
                  <a:prstClr val="white"/>
                </a:solidFill>
              </a:rPr>
              <a:pPr/>
              <a:t>04.07.19</a:t>
            </a:fld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550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3568" y="1275607"/>
            <a:ext cx="7772400" cy="918102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Název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403648" y="2517744"/>
            <a:ext cx="6400800" cy="43204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Datum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1403649" y="3057527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Hodina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1475658" y="3975908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dirty="0"/>
              <a:t>Ing. Dita Dlabolová</a:t>
            </a:r>
            <a:endParaRPr lang="en-US" dirty="0"/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1403649" y="195488"/>
            <a:ext cx="6408712" cy="3783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dirty="0"/>
              <a:t>Předmět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26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273846"/>
            <a:ext cx="7886700" cy="4358878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cs-CZ" smtClean="0"/>
              <a:t>04.07.19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41481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002-KIMS BUSINESS\007-02-Fullslidesppt-Contents\20161206\02-\color-penci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55036"/>
            <a:ext cx="9144000" cy="2188464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15725"/>
            <a:ext cx="9144000" cy="58696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Your Presentation Name Here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1402690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24773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9144000" cy="9875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1471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7535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2787774"/>
            <a:ext cx="9144000" cy="18516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054200" y="1347616"/>
            <a:ext cx="2767817" cy="1800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890102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002-KIMS BUSINESS\007-02-Fullslidesppt-Contents\20161206\02-\blue-pencil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" y="2859783"/>
            <a:ext cx="3867829" cy="22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483519"/>
            <a:ext cx="2592288" cy="122413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568" y="1707654"/>
            <a:ext cx="259228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sp>
        <p:nvSpPr>
          <p:cNvPr id="2" name="Obdélník 1"/>
          <p:cNvSpPr/>
          <p:nvPr userDrawn="1"/>
        </p:nvSpPr>
        <p:spPr>
          <a:xfrm>
            <a:off x="7303325" y="106878"/>
            <a:ext cx="1662545" cy="154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9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IN7\Downloads\color-1305606_192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3340100"/>
          </a:xfrm>
          <a:prstGeom prst="rect">
            <a:avLst/>
          </a:prstGeom>
          <a:solidFill>
            <a:srgbClr val="FE51C2"/>
          </a:solidFill>
          <a:extLst/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9474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7080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67717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95536" y="159482"/>
            <a:ext cx="8352928" cy="48245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588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80195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32702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784AC-797A-45F2-B2C8-8D7DEEADE390}" type="datetimeFigureOut">
              <a:rPr lang="en-US" smtClean="0">
                <a:solidFill>
                  <a:prstClr val="white"/>
                </a:solidFill>
              </a:rPr>
              <a:pPr/>
              <a:t>7/4/19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>
                <a:solidFill>
                  <a:prstClr val="white"/>
                </a:solidFill>
              </a:rPr>
              <a:pPr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60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139702"/>
            <a:ext cx="45720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0" y="2715766"/>
            <a:ext cx="45720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83823" cy="514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6341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 userDrawn="1"/>
        </p:nvSpPr>
        <p:spPr>
          <a:xfrm>
            <a:off x="0" y="0"/>
            <a:ext cx="9144000" cy="51364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5536" y="159482"/>
            <a:ext cx="8352928" cy="48245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95686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cap="none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Question?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571750"/>
            <a:ext cx="9144000" cy="28803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48819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1592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29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835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109046"/>
            <a:ext cx="3868341" cy="5046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1738664"/>
            <a:ext cx="3868341" cy="290358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2" y="1109046"/>
            <a:ext cx="3887391" cy="5046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2" y="1738664"/>
            <a:ext cx="3887391" cy="2903583"/>
          </a:xfrm>
        </p:spPr>
        <p:txBody>
          <a:bodyPr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38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733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49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EBCF-D751-4FE2-A91F-6D92418E3950}" type="datetimeFigureOut">
              <a:rPr lang="cs-CZ" smtClean="0"/>
              <a:t>04.07.19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25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121" y="86723"/>
            <a:ext cx="1442720" cy="123015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1" y="4766307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7/4/19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40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7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4"/>
            <a:ext cx="7886700" cy="348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E6784AC-797A-45F2-B2C8-8D7DEEADE390}" type="datetimeFigureOut">
              <a:rPr lang="en-US" smtClean="0"/>
              <a:pPr/>
              <a:t>7/4/19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8345F0-FA79-49AB-88A6-267CA573E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961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1" r:id="rId2"/>
    <p:sldLayoutId id="214748373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" y="4766311"/>
            <a:ext cx="9141619" cy="274801"/>
          </a:xfrm>
          <a:prstGeom prst="rect">
            <a:avLst/>
          </a:prstGeom>
          <a:solidFill>
            <a:srgbClr val="00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6915150" cy="835537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</a:t>
            </a:r>
            <a:r>
              <a:rPr lang="en-US" noProof="0" dirty="0"/>
              <a:t>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149728"/>
            <a:ext cx="7886700" cy="3482999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noProof="0" dirty="0" err="1"/>
              <a:t>Kliknutím</a:t>
            </a:r>
            <a:r>
              <a:rPr lang="en-US" noProof="0" dirty="0"/>
              <a:t> </a:t>
            </a:r>
            <a:r>
              <a:rPr lang="en-US" noProof="0" dirty="0" err="1"/>
              <a:t>lze</a:t>
            </a:r>
            <a:r>
              <a:rPr lang="en-US" noProof="0" dirty="0"/>
              <a:t> </a:t>
            </a:r>
            <a:r>
              <a:rPr lang="en-US" noProof="0" dirty="0" err="1"/>
              <a:t>upravit</a:t>
            </a:r>
            <a:r>
              <a:rPr lang="en-US" noProof="0" dirty="0"/>
              <a:t> </a:t>
            </a:r>
            <a:r>
              <a:rPr lang="en-US" noProof="0" dirty="0" err="1"/>
              <a:t>styly</a:t>
            </a:r>
            <a:r>
              <a:rPr lang="en-US" noProof="0" dirty="0"/>
              <a:t> </a:t>
            </a:r>
            <a:r>
              <a:rPr lang="en-US" noProof="0" dirty="0" err="1"/>
              <a:t>předlohy</a:t>
            </a:r>
            <a:r>
              <a:rPr lang="en-US" noProof="0" dirty="0"/>
              <a:t> </a:t>
            </a:r>
            <a:r>
              <a:rPr lang="en-US" noProof="0" dirty="0" err="1"/>
              <a:t>textu</a:t>
            </a:r>
            <a:r>
              <a:rPr lang="en-US" noProof="0" dirty="0"/>
              <a:t>.</a:t>
            </a:r>
          </a:p>
          <a:p>
            <a:pPr lvl="1"/>
            <a:r>
              <a:rPr lang="en-US" noProof="0" dirty="0" err="1"/>
              <a:t>Druhá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2"/>
            <a:r>
              <a:rPr lang="en-US" noProof="0" dirty="0" err="1"/>
              <a:t>Třetí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3"/>
            <a:r>
              <a:rPr lang="en-US" noProof="0" dirty="0" err="1"/>
              <a:t>Čtvrtá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  <a:p>
            <a:pPr lvl="4"/>
            <a:r>
              <a:rPr lang="en-US" noProof="0" dirty="0" err="1"/>
              <a:t>Pátá</a:t>
            </a:r>
            <a:r>
              <a:rPr lang="en-US" noProof="0" dirty="0"/>
              <a:t> </a:t>
            </a:r>
            <a:r>
              <a:rPr lang="en-US" noProof="0" dirty="0" err="1"/>
              <a:t>úroveň</a:t>
            </a:r>
            <a:endParaRPr lang="en-US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310"/>
            <a:fld id="{5E6784AC-797A-45F2-B2C8-8D7DEEADE390}" type="datetimeFigureOut">
              <a:rPr lang="en-US" smtClean="0">
                <a:solidFill>
                  <a:prstClr val="white"/>
                </a:solidFill>
              </a:rPr>
              <a:pPr defTabSz="914310"/>
              <a:t>7/4/19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91431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310"/>
            <a:fld id="{788345F0-FA79-49AB-88A6-267CA573EFB8}" type="slidenum">
              <a:rPr lang="cs-CZ" smtClean="0">
                <a:solidFill>
                  <a:prstClr val="white"/>
                </a:solidFill>
              </a:rPr>
              <a:pPr defTabSz="914310"/>
              <a:t>‹#›</a:t>
            </a:fld>
            <a:endParaRPr lang="cs-CZ" dirty="0">
              <a:solidFill>
                <a:prstClr val="white"/>
              </a:solidFill>
            </a:endParaRPr>
          </a:p>
        </p:txBody>
      </p:sp>
      <p:pic>
        <p:nvPicPr>
          <p:cNvPr id="1027" name="Picture 3" descr="C:\Data\Dropbox\ENAI\Grafika\logo_final-022.png"/>
          <p:cNvPicPr>
            <a:picLocks noChangeAspect="1" noChangeArrowheads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1881" y="154379"/>
            <a:ext cx="1104612" cy="96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9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2" r:id="rId19"/>
    <p:sldLayoutId id="2147483753" r:id="rId20"/>
    <p:sldLayoutId id="2147483754" r:id="rId21"/>
  </p:sldLayoutIdLst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009999"/>
          </a:solidFill>
          <a:latin typeface="+mn-lt"/>
          <a:ea typeface="+mj-ea"/>
          <a:cs typeface="+mj-cs"/>
        </a:defRPr>
      </a:lvl1pPr>
    </p:titleStyle>
    <p:bodyStyle>
      <a:lvl1pPr marL="228576" indent="-228576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commons.wikimedia.org/w/index.php?curid=53904567" TargetMode="Externa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" TargetMode="External"/><Relationship Id="rId3" Type="http://schemas.openxmlformats.org/officeDocument/2006/relationships/hyperlink" Target="https://en.wikipedia.org/wiki/Riga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choos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creativecommons.cz/pro-autory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creativecommons.org/wiki/Best_practices_for_attribution" TargetMode="External"/><Relationship Id="rId2" Type="http://schemas.openxmlformats.org/officeDocument/2006/relationships/hyperlink" Target="https://creativecommons.org/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free-powerpoint-templates-design.com/colored-pencils-education-concept-powerpoint-template/" TargetMode="External"/><Relationship Id="rId5" Type="http://schemas.openxmlformats.org/officeDocument/2006/relationships/hyperlink" Target="https://en.wikipedia.org/wiki/Software_license" TargetMode="External"/><Relationship Id="rId4" Type="http://schemas.openxmlformats.org/officeDocument/2006/relationships/hyperlink" Target="https://en.wikipedia.org/wiki/Creative_Commons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4.0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stockphoto.com/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Autorské právo v práci učitele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Používání materiálů jiných autorů, a sdílení vlastních materiálů s využitím licencí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54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764438" y="1419149"/>
            <a:ext cx="7615124" cy="1013612"/>
          </a:xfrm>
        </p:spPr>
        <p:txBody>
          <a:bodyPr>
            <a:normAutofit fontScale="92500"/>
          </a:bodyPr>
          <a:lstStyle/>
          <a:p>
            <a:r>
              <a:rPr lang="cs-CZ" dirty="0"/>
              <a:t>Představme si, že potřebujeme v našich materiálech použít obrázek města Riga…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Co uděláme?</a:t>
            </a:r>
          </a:p>
        </p:txBody>
      </p:sp>
    </p:spTree>
    <p:extLst>
      <p:ext uri="{BB962C8B-B14F-4D97-AF65-F5344CB8AC3E}">
        <p14:creationId xmlns:p14="http://schemas.microsoft.com/office/powerpoint/2010/main" val="2328418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9110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724204" y="1433779"/>
            <a:ext cx="7644385" cy="1137971"/>
          </a:xfrm>
        </p:spPr>
        <p:txBody>
          <a:bodyPr>
            <a:normAutofit/>
          </a:bodyPr>
          <a:lstStyle/>
          <a:p>
            <a:r>
              <a:rPr lang="cs-CZ" dirty="0"/>
              <a:t>Můžeme nalezený obrázek prostě stáhnout a použít?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032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8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07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724204" y="1433779"/>
            <a:ext cx="7644385" cy="1137971"/>
          </a:xfrm>
        </p:spPr>
        <p:txBody>
          <a:bodyPr>
            <a:normAutofit/>
          </a:bodyPr>
          <a:lstStyle/>
          <a:p>
            <a:r>
              <a:rPr lang="cs-CZ" dirty="0"/>
              <a:t>Hledáme dál…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741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4230" cy="537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74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3.googleusercontent.com/nEpGio2ZY7hUHvwFa92BxIF3ft_mc3b4vscOeurEIpq-W2mQ9aVS81eUYvH5P1U4dFeQb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4669" y="1415658"/>
            <a:ext cx="3531220" cy="2648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7"/>
          <p:cNvSpPr txBox="1"/>
          <p:nvPr/>
        </p:nvSpPr>
        <p:spPr>
          <a:xfrm>
            <a:off x="2402932" y="453424"/>
            <a:ext cx="36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Opravdu to můžu použít?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5" name="TextBox 27"/>
          <p:cNvSpPr txBox="1"/>
          <p:nvPr/>
        </p:nvSpPr>
        <p:spPr>
          <a:xfrm>
            <a:off x="243442" y="1034170"/>
            <a:ext cx="2254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 musím dodržet?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6" name="TextBox 33"/>
          <p:cNvSpPr txBox="1"/>
          <p:nvPr/>
        </p:nvSpPr>
        <p:spPr>
          <a:xfrm>
            <a:off x="-94612" y="3117630"/>
            <a:ext cx="2779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Jak mám uvést autora?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7" name="TextBox 27"/>
          <p:cNvSpPr txBox="1"/>
          <p:nvPr/>
        </p:nvSpPr>
        <p:spPr>
          <a:xfrm>
            <a:off x="6041002" y="1449668"/>
            <a:ext cx="285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Můžu obrázek upravovat?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8" name="TextBox 27"/>
          <p:cNvSpPr txBox="1"/>
          <p:nvPr/>
        </p:nvSpPr>
        <p:spPr>
          <a:xfrm>
            <a:off x="6264766" y="3350497"/>
            <a:ext cx="2859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24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Nerozmyslí si to autor?</a:t>
            </a:r>
            <a:endParaRPr lang="ko-KR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" name="Oválný bublinový popisek 2"/>
          <p:cNvSpPr/>
          <p:nvPr/>
        </p:nvSpPr>
        <p:spPr>
          <a:xfrm>
            <a:off x="312881" y="828496"/>
            <a:ext cx="2136039" cy="1242344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Oválný bublinový popisek 9"/>
          <p:cNvSpPr/>
          <p:nvPr/>
        </p:nvSpPr>
        <p:spPr>
          <a:xfrm>
            <a:off x="2550728" y="118198"/>
            <a:ext cx="3356296" cy="1132115"/>
          </a:xfrm>
          <a:prstGeom prst="wedgeEllipseCallout">
            <a:avLst>
              <a:gd name="adj1" fmla="val -51416"/>
              <a:gd name="adj2" fmla="val -4799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Oválný bublinový popisek 10"/>
          <p:cNvSpPr/>
          <p:nvPr/>
        </p:nvSpPr>
        <p:spPr>
          <a:xfrm>
            <a:off x="80467" y="2801722"/>
            <a:ext cx="2470261" cy="1353311"/>
          </a:xfrm>
          <a:prstGeom prst="wedgeEllipseCallout">
            <a:avLst>
              <a:gd name="adj1" fmla="val 28540"/>
              <a:gd name="adj2" fmla="val 6197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2" name="Oválný bublinový popisek 11"/>
          <p:cNvSpPr/>
          <p:nvPr/>
        </p:nvSpPr>
        <p:spPr>
          <a:xfrm>
            <a:off x="6402760" y="1316736"/>
            <a:ext cx="2136039" cy="1111910"/>
          </a:xfrm>
          <a:prstGeom prst="wedgeEllipseCallout">
            <a:avLst>
              <a:gd name="adj1" fmla="val 52455"/>
              <a:gd name="adj2" fmla="val 493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3" name="Oválný bublinový popisek 12"/>
          <p:cNvSpPr/>
          <p:nvPr/>
        </p:nvSpPr>
        <p:spPr>
          <a:xfrm>
            <a:off x="6402760" y="3082024"/>
            <a:ext cx="2587621" cy="1367942"/>
          </a:xfrm>
          <a:prstGeom prst="wedgeEllipseCallou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12311" y="1617377"/>
            <a:ext cx="107593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0296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Veřejná licence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Není exkluzivní</a:t>
            </a:r>
          </a:p>
          <a:p>
            <a:r>
              <a:rPr lang="cs-CZ" dirty="0"/>
              <a:t>Bezplatná</a:t>
            </a:r>
          </a:p>
          <a:p>
            <a:r>
              <a:rPr lang="cs-CZ" dirty="0"/>
              <a:t>Platí po celou dobu ochrany díla</a:t>
            </a:r>
          </a:p>
          <a:p>
            <a:r>
              <a:rPr lang="cs-CZ" dirty="0"/>
              <a:t>Není určeno pro specifickou skupinu uživatelů</a:t>
            </a:r>
          </a:p>
          <a:p>
            <a:endParaRPr lang="cs-CZ" dirty="0"/>
          </a:p>
          <a:p>
            <a:r>
              <a:rPr lang="cs-CZ" dirty="0"/>
              <a:t>Neznamená vzdání se autorských práv!</a:t>
            </a:r>
          </a:p>
          <a:p>
            <a:endParaRPr lang="cs-CZ" dirty="0"/>
          </a:p>
          <a:p>
            <a:r>
              <a:rPr lang="cs-CZ" dirty="0"/>
              <a:t>Příklady: GNU, </a:t>
            </a:r>
            <a:r>
              <a:rPr lang="cs-CZ" dirty="0" err="1"/>
              <a:t>Common</a:t>
            </a:r>
            <a:r>
              <a:rPr lang="cs-CZ" dirty="0"/>
              <a:t> Public </a:t>
            </a:r>
            <a:r>
              <a:rPr lang="cs-CZ" dirty="0" err="1"/>
              <a:t>License</a:t>
            </a:r>
            <a:r>
              <a:rPr lang="cs-CZ" dirty="0"/>
              <a:t> (CPL),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507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49728"/>
            <a:ext cx="7695953" cy="3482999"/>
          </a:xfrm>
        </p:spPr>
        <p:txBody>
          <a:bodyPr>
            <a:normAutofit/>
          </a:bodyPr>
          <a:lstStyle/>
          <a:p>
            <a:r>
              <a:rPr lang="en-US" sz="2400" dirty="0" err="1"/>
              <a:t>Veřejná</a:t>
            </a:r>
            <a:r>
              <a:rPr lang="en-US" sz="2400" dirty="0"/>
              <a:t> </a:t>
            </a:r>
            <a:r>
              <a:rPr lang="en-US" sz="2400" dirty="0" err="1"/>
              <a:t>licence</a:t>
            </a:r>
            <a:r>
              <a:rPr lang="en-US" sz="2400" dirty="0"/>
              <a:t>, </a:t>
            </a:r>
            <a:r>
              <a:rPr lang="en-US" sz="2400" dirty="0" err="1"/>
              <a:t>která</a:t>
            </a:r>
            <a:r>
              <a:rPr lang="en-US" sz="2400" dirty="0"/>
              <a:t> </a:t>
            </a:r>
            <a:r>
              <a:rPr lang="en-US" sz="2400" dirty="0" err="1"/>
              <a:t>autorovi</a:t>
            </a:r>
            <a:r>
              <a:rPr lang="en-US" sz="2400" dirty="0"/>
              <a:t> </a:t>
            </a:r>
            <a:r>
              <a:rPr lang="en-US" sz="2400" dirty="0" err="1"/>
              <a:t>umožňuje</a:t>
            </a:r>
            <a:r>
              <a:rPr lang="en-US" sz="2400" dirty="0"/>
              <a:t> </a:t>
            </a:r>
            <a:r>
              <a:rPr lang="en-US" sz="2400" dirty="0" err="1"/>
              <a:t>jednoduše</a:t>
            </a:r>
            <a:r>
              <a:rPr lang="en-US" sz="2400" dirty="0"/>
              <a:t> </a:t>
            </a:r>
            <a:r>
              <a:rPr lang="en-US" sz="2400" dirty="0" err="1"/>
              <a:t>rozhodovat</a:t>
            </a:r>
            <a:r>
              <a:rPr lang="en-US" sz="2400" dirty="0"/>
              <a:t> o </a:t>
            </a:r>
            <a:r>
              <a:rPr lang="en-US" sz="2400" dirty="0" err="1"/>
              <a:t>veřejném</a:t>
            </a:r>
            <a:r>
              <a:rPr lang="en-US" sz="2400" dirty="0"/>
              <a:t> </a:t>
            </a:r>
            <a:r>
              <a:rPr lang="en-US" sz="2400" dirty="0" err="1"/>
              <a:t>přístupu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svému</a:t>
            </a:r>
            <a:r>
              <a:rPr lang="en-US" sz="2400" dirty="0"/>
              <a:t> </a:t>
            </a:r>
            <a:r>
              <a:rPr lang="en-US" sz="2400" dirty="0" err="1"/>
              <a:t>dílu</a:t>
            </a:r>
            <a:r>
              <a:rPr lang="en-US" sz="2400" dirty="0"/>
              <a:t> </a:t>
            </a:r>
          </a:p>
          <a:p>
            <a:r>
              <a:rPr lang="cs-CZ" sz="2400" i="1" dirty="0"/>
              <a:t>Princip: </a:t>
            </a:r>
            <a:r>
              <a:rPr lang="cs-CZ" sz="2400" dirty="0"/>
              <a:t>autor nabízí licenční smlouvu veřejnosti </a:t>
            </a:r>
            <a:r>
              <a:rPr lang="en-US" sz="2400" dirty="0"/>
              <a:t>= </a:t>
            </a:r>
            <a:r>
              <a:rPr lang="en-US" sz="2400" dirty="0" err="1"/>
              <a:t>nabízí</a:t>
            </a:r>
            <a:r>
              <a:rPr lang="en-US" sz="2400" dirty="0"/>
              <a:t> </a:t>
            </a:r>
            <a:r>
              <a:rPr lang="en-US" sz="2400" dirty="0" err="1"/>
              <a:t>některá</a:t>
            </a:r>
            <a:r>
              <a:rPr lang="en-US" sz="2400" dirty="0"/>
              <a:t> </a:t>
            </a:r>
            <a:r>
              <a:rPr lang="en-US" sz="2400" dirty="0" err="1"/>
              <a:t>práva</a:t>
            </a:r>
            <a:r>
              <a:rPr lang="en-US" sz="2400" dirty="0"/>
              <a:t> </a:t>
            </a:r>
            <a:r>
              <a:rPr lang="en-US" sz="2400" dirty="0" err="1"/>
              <a:t>ke</a:t>
            </a:r>
            <a:r>
              <a:rPr lang="en-US" sz="2400" dirty="0"/>
              <a:t> </a:t>
            </a:r>
            <a:r>
              <a:rPr lang="en-US" sz="2400" dirty="0" err="1"/>
              <a:t>svému</a:t>
            </a:r>
            <a:r>
              <a:rPr lang="en-US" sz="2400" dirty="0"/>
              <a:t> </a:t>
            </a:r>
            <a:r>
              <a:rPr lang="en-US" sz="2400" dirty="0" err="1"/>
              <a:t>dílu</a:t>
            </a:r>
            <a:endParaRPr lang="cs-CZ" sz="2400" dirty="0"/>
          </a:p>
          <a:p>
            <a:r>
              <a:rPr lang="cs-CZ" sz="2400" dirty="0"/>
              <a:t>Uživatelé se nemusí autora ptát na svolení použít jeho dílo, jen ho použijí v souladu s danými podmínkami</a:t>
            </a:r>
            <a:endParaRPr lang="en-US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689546" y="4837207"/>
            <a:ext cx="2454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hlinkClick r:id="rId3"/>
              </a:rPr>
              <a:t>creativecommons.org/</a:t>
            </a:r>
            <a:r>
              <a:rPr lang="cs-CZ" sz="1400" dirty="0" err="1">
                <a:hlinkClick r:id="rId3"/>
              </a:rPr>
              <a:t>licenses</a:t>
            </a:r>
            <a:r>
              <a:rPr lang="cs-CZ" sz="14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BC9263-371D-3746-860B-57B27153A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80983"/>
            <a:ext cx="4315968" cy="1025577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AD08773-DDBE-7546-917E-10E0E2761208}"/>
              </a:ext>
            </a:extLst>
          </p:cNvPr>
          <p:cNvSpPr/>
          <p:nvPr/>
        </p:nvSpPr>
        <p:spPr>
          <a:xfrm>
            <a:off x="2048256" y="4731155"/>
            <a:ext cx="6940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200" dirty="0">
                <a:solidFill>
                  <a:schemeClr val="bg1"/>
                </a:solidFill>
              </a:rPr>
              <a:t>https://</a:t>
            </a:r>
            <a:r>
              <a:rPr lang="cs-CZ" sz="1200" dirty="0" err="1">
                <a:solidFill>
                  <a:schemeClr val="bg1"/>
                </a:solidFill>
              </a:rPr>
              <a:t>mirrors.creativecommons.org</a:t>
            </a:r>
            <a:r>
              <a:rPr lang="cs-CZ" sz="1200" dirty="0">
                <a:solidFill>
                  <a:schemeClr val="bg1"/>
                </a:solidFill>
              </a:rPr>
              <a:t>/</a:t>
            </a:r>
            <a:r>
              <a:rPr lang="cs-CZ" sz="1200" dirty="0" err="1">
                <a:solidFill>
                  <a:schemeClr val="bg1"/>
                </a:solidFill>
              </a:rPr>
              <a:t>presskit</a:t>
            </a:r>
            <a:r>
              <a:rPr lang="cs-CZ" sz="1200" dirty="0">
                <a:solidFill>
                  <a:schemeClr val="bg1"/>
                </a:solidFill>
              </a:rPr>
              <a:t>/logos/</a:t>
            </a:r>
            <a:r>
              <a:rPr lang="cs-CZ" sz="1200" dirty="0" err="1">
                <a:solidFill>
                  <a:schemeClr val="bg1"/>
                </a:solidFill>
              </a:rPr>
              <a:t>cc.logo.large.png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9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Tři vrstvy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Právnický</a:t>
            </a:r>
            <a:r>
              <a:rPr lang="en-US" dirty="0"/>
              <a:t> text</a:t>
            </a:r>
          </a:p>
          <a:p>
            <a:r>
              <a:rPr lang="en-US" dirty="0" err="1"/>
              <a:t>Běžný</a:t>
            </a:r>
            <a:r>
              <a:rPr lang="en-US" dirty="0"/>
              <a:t> </a:t>
            </a:r>
            <a:r>
              <a:rPr lang="en-US" dirty="0" err="1"/>
              <a:t>jazyk</a:t>
            </a:r>
            <a:endParaRPr lang="en-US" dirty="0"/>
          </a:p>
          <a:p>
            <a:r>
              <a:rPr lang="en-US" dirty="0" err="1"/>
              <a:t>Strojově</a:t>
            </a:r>
            <a:r>
              <a:rPr lang="en-US" dirty="0"/>
              <a:t> </a:t>
            </a:r>
            <a:r>
              <a:rPr lang="en-US" dirty="0" err="1"/>
              <a:t>čitelná</a:t>
            </a:r>
            <a:r>
              <a:rPr lang="en-US" dirty="0"/>
              <a:t> data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89546" y="4392032"/>
            <a:ext cx="2454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hlinkClick r:id="rId3"/>
              </a:rPr>
              <a:t>creativecommons.org/</a:t>
            </a:r>
            <a:r>
              <a:rPr lang="cs-CZ" sz="1400" dirty="0" err="1">
                <a:hlinkClick r:id="rId3"/>
              </a:rPr>
              <a:t>licenses</a:t>
            </a:r>
            <a:r>
              <a:rPr lang="cs-CZ" sz="1400" dirty="0"/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C25F3B-FBC5-7E4E-A287-8CD821DE18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81" y="130974"/>
            <a:ext cx="4253569" cy="45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4"/>
          <p:cNvSpPr/>
          <p:nvPr/>
        </p:nvSpPr>
        <p:spPr>
          <a:xfrm>
            <a:off x="720379" y="1360420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/>
            <a:endParaRPr lang="ko-KR" altLang="en-US" sz="8000" b="1" dirty="0">
              <a:solidFill>
                <a:srgbClr val="009999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Motivace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3174" y="1360420"/>
            <a:ext cx="6555179" cy="3272307"/>
          </a:xfrm>
        </p:spPr>
        <p:txBody>
          <a:bodyPr/>
          <a:lstStyle/>
          <a:p>
            <a:pPr marL="0" indent="0">
              <a:buNone/>
            </a:pPr>
            <a:r>
              <a:rPr lang="cs-CZ"/>
              <a:t>Chci správně </a:t>
            </a:r>
            <a:r>
              <a:rPr lang="cs-CZ" dirty="0"/>
              <a:t>používat materiály jiných autorů.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Chci jednoduše sdílet svoje materiály s ostatními. </a:t>
            </a:r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42C9EB48-6B2A-44C4-A1A1-DDAFC7445BE1}"/>
              </a:ext>
            </a:extLst>
          </p:cNvPr>
          <p:cNvSpPr/>
          <p:nvPr/>
        </p:nvSpPr>
        <p:spPr>
          <a:xfrm>
            <a:off x="889407" y="1624241"/>
            <a:ext cx="576344" cy="386758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10"/>
            <a:endParaRPr lang="ko-KR" altLang="en-US" dirty="0">
              <a:solidFill>
                <a:prstClr val="white"/>
              </a:solidFill>
            </a:endParaRPr>
          </a:p>
        </p:txBody>
      </p:sp>
      <p:sp>
        <p:nvSpPr>
          <p:cNvPr id="9" name="Oval 4"/>
          <p:cNvSpPr/>
          <p:nvPr/>
        </p:nvSpPr>
        <p:spPr>
          <a:xfrm>
            <a:off x="769802" y="2681257"/>
            <a:ext cx="914400" cy="914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/>
            <a:endParaRPr lang="ko-KR" altLang="en-US" sz="8000" b="1" dirty="0">
              <a:solidFill>
                <a:srgbClr val="009999"/>
              </a:solidFill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606C2B8C-B6BB-4D55-84FC-A9EBD0CCEB32}"/>
              </a:ext>
            </a:extLst>
          </p:cNvPr>
          <p:cNvSpPr/>
          <p:nvPr/>
        </p:nvSpPr>
        <p:spPr>
          <a:xfrm flipH="1">
            <a:off x="878645" y="2882786"/>
            <a:ext cx="696714" cy="51134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10"/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2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Creative Commons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4620" y="1137853"/>
            <a:ext cx="4335463" cy="3482999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Podmínky užití jsou značeny jednoduchými symboly </a:t>
            </a:r>
          </a:p>
          <a:p>
            <a:pPr lvl="1"/>
            <a:r>
              <a:rPr lang="cs-CZ" sz="2400" dirty="0"/>
              <a:t>měly by být součástí díla</a:t>
            </a:r>
          </a:p>
          <a:p>
            <a:pPr lvl="1"/>
            <a:r>
              <a:rPr lang="cs-CZ" sz="2400" dirty="0"/>
              <a:t>nebo poblíž</a:t>
            </a:r>
          </a:p>
          <a:p>
            <a:r>
              <a:rPr lang="cs-CZ" sz="2400" dirty="0">
                <a:solidFill>
                  <a:schemeClr val="accent2"/>
                </a:solidFill>
              </a:rPr>
              <a:t>Vždy </a:t>
            </a:r>
            <a:r>
              <a:rPr lang="en-US" sz="2400" dirty="0" err="1"/>
              <a:t>mus</a:t>
            </a:r>
            <a:r>
              <a:rPr lang="cs-CZ" sz="2400" dirty="0" err="1"/>
              <a:t>í</a:t>
            </a:r>
            <a:r>
              <a:rPr lang="cs-CZ" sz="2400" dirty="0"/>
              <a:t> být uvedeno: </a:t>
            </a:r>
          </a:p>
          <a:p>
            <a:pPr lvl="1"/>
            <a:r>
              <a:rPr lang="en-US" sz="2400" dirty="0" err="1"/>
              <a:t>Identifi</a:t>
            </a:r>
            <a:r>
              <a:rPr lang="cs-CZ" sz="2400" dirty="0" err="1"/>
              <a:t>kace</a:t>
            </a:r>
            <a:r>
              <a:rPr lang="cs-CZ" sz="2400" dirty="0"/>
              <a:t> autora </a:t>
            </a:r>
          </a:p>
          <a:p>
            <a:pPr lvl="1"/>
            <a:r>
              <a:rPr lang="cs-CZ" sz="2400" dirty="0"/>
              <a:t>Název originálního díla </a:t>
            </a:r>
            <a:endParaRPr lang="en-US" sz="2400" dirty="0"/>
          </a:p>
          <a:p>
            <a:pPr lvl="1"/>
            <a:r>
              <a:rPr lang="cs-CZ" sz="2400" dirty="0"/>
              <a:t>Zdroj díla</a:t>
            </a:r>
          </a:p>
          <a:p>
            <a:pPr lvl="1"/>
            <a:r>
              <a:rPr lang="cs-CZ" sz="2400" dirty="0"/>
              <a:t>Licence (nebo odkaz na ni)</a:t>
            </a:r>
            <a:endParaRPr lang="en-US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929820" y="3048377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By </a:t>
            </a:r>
            <a:r>
              <a:rPr lang="en-US" dirty="0" err="1"/>
              <a:t>Bjørn</a:t>
            </a:r>
            <a:r>
              <a:rPr lang="en-US" dirty="0"/>
              <a:t> Erik Pedersen – Riga Castle, </a:t>
            </a:r>
            <a:br>
              <a:rPr lang="en-US" dirty="0"/>
            </a:br>
            <a:r>
              <a:rPr lang="en-US" dirty="0"/>
              <a:t>CC BY-SA 4.0, </a:t>
            </a:r>
            <a:r>
              <a:rPr lang="en-US" dirty="0">
                <a:hlinkClick r:id="rId2"/>
              </a:rPr>
              <a:t>https://commons.wikimedia.org/</a:t>
            </a:r>
            <a:br>
              <a:rPr lang="en-US" dirty="0">
                <a:hlinkClick r:id="rId2"/>
              </a:rPr>
            </a:br>
            <a:r>
              <a:rPr lang="en-US" dirty="0">
                <a:hlinkClick r:id="rId2"/>
              </a:rPr>
              <a:t>w/</a:t>
            </a:r>
            <a:r>
              <a:rPr lang="en-US" dirty="0" err="1">
                <a:hlinkClick r:id="rId2"/>
              </a:rPr>
              <a:t>index.php?curid</a:t>
            </a:r>
            <a:r>
              <a:rPr lang="en-US" dirty="0">
                <a:hlinkClick r:id="rId2"/>
              </a:rPr>
              <a:t>=53904567</a:t>
            </a:r>
            <a:r>
              <a:rPr lang="en-US" dirty="0"/>
              <a:t> </a:t>
            </a:r>
            <a:endParaRPr lang="cs-CZ" dirty="0"/>
          </a:p>
        </p:txBody>
      </p:sp>
      <p:pic>
        <p:nvPicPr>
          <p:cNvPr id="7170" name="Picture 2" descr="C:\Users\didl\Desktop\640px-Riga_Castle_seen_across_the_river_Daugava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1482" y="118754"/>
            <a:ext cx="4282518" cy="28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39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95" y="2742452"/>
            <a:ext cx="2049098" cy="56857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49492"/>
            <a:ext cx="8229600" cy="45898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en-US" dirty="0"/>
              <a:t> – Symbols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71800" y="962308"/>
            <a:ext cx="5915000" cy="38344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Jakékoli použití díla = CC BY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Odvozeniny povolené, ale musí být sdílené pod podobnou licencí = CC BY-SA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Odvozeniny nejsou povolené = CC BY-ND</a:t>
            </a:r>
            <a:endParaRPr lang="en-US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Jen pro nekomerční užití = NC</a:t>
            </a:r>
          </a:p>
          <a:p>
            <a:pPr marL="0" indent="0">
              <a:buNone/>
            </a:pPr>
            <a:r>
              <a:rPr lang="cs-CZ" dirty="0"/>
              <a:t>	– může se „přilepit“ k některému 	z předchozích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cs-CZ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F5FD75DD-038C-4860-9C8D-73F1D6ACC16E}" type="slidenum">
              <a:rPr lang="en-US" smtClean="0"/>
              <a:t>21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779" y="898723"/>
            <a:ext cx="1703020" cy="53422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95" y="1795365"/>
            <a:ext cx="2049098" cy="53282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242" y="3586590"/>
            <a:ext cx="576557" cy="46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Creative Commons: </a:t>
            </a:r>
            <a:r>
              <a:rPr lang="en-US" sz="3200" dirty="0" err="1">
                <a:solidFill>
                  <a:schemeClr val="accent1"/>
                </a:solidFill>
              </a:rPr>
              <a:t>zdroje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dirty="0" err="1">
                <a:solidFill>
                  <a:schemeClr val="accent1"/>
                </a:solidFill>
              </a:rPr>
              <a:t>materiálů</a:t>
            </a:r>
            <a:r>
              <a:rPr lang="en-US" sz="3200" dirty="0">
                <a:solidFill>
                  <a:schemeClr val="accent1"/>
                </a:solidFill>
              </a:rPr>
              <a:t> </a:t>
            </a:r>
            <a:endParaRPr lang="cs-CZ" sz="3200" dirty="0">
              <a:solidFill>
                <a:schemeClr val="accent1"/>
              </a:solidFill>
            </a:endParaRPr>
          </a:p>
        </p:txBody>
      </p:sp>
      <p:pic>
        <p:nvPicPr>
          <p:cNvPr id="9218" name="Picture 2">
            <a:hlinkClick r:id="rId3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006" y="1404501"/>
            <a:ext cx="1552575" cy="1476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579" y="1987999"/>
            <a:ext cx="1255713" cy="1427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Logo YouTube, plnÃ© barvy, na svÄtlÃ©m pozadÃ­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0110" y="1524389"/>
            <a:ext cx="17526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 descr="VÃ½sledek obrÃ¡zku pro flick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158" y="2701580"/>
            <a:ext cx="1916067" cy="58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45029" y="3918857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…a </a:t>
            </a:r>
            <a:r>
              <a:rPr lang="en-US" sz="2800" dirty="0" err="1"/>
              <a:t>mnohé</a:t>
            </a:r>
            <a:r>
              <a:rPr lang="en-US" sz="2800" dirty="0"/>
              <a:t> </a:t>
            </a:r>
            <a:r>
              <a:rPr lang="en-US" sz="2800" dirty="0" err="1"/>
              <a:t>další</a:t>
            </a:r>
            <a:r>
              <a:rPr lang="en-US" sz="2800" dirty="0"/>
              <a:t>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915494" y="4750417"/>
            <a:ext cx="79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290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>
          <a:xfrm>
            <a:off x="724204" y="1433779"/>
            <a:ext cx="7644385" cy="1137971"/>
          </a:xfrm>
        </p:spPr>
        <p:txBody>
          <a:bodyPr>
            <a:normAutofit/>
          </a:bodyPr>
          <a:lstStyle/>
          <a:p>
            <a:r>
              <a:rPr lang="cs-CZ" dirty="0"/>
              <a:t>A co mám dělat, když chci sdílet svoje vlastní dílo?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3416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: pro </a:t>
            </a:r>
            <a:r>
              <a:rPr lang="en-US" dirty="0"/>
              <a:t>a</a:t>
            </a:r>
            <a:r>
              <a:rPr lang="cs-CZ" dirty="0" err="1"/>
              <a:t>utory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Nejdříve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odpovězte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Jste</a:t>
            </a:r>
            <a:r>
              <a:rPr lang="en-US" dirty="0"/>
              <a:t> </a:t>
            </a:r>
            <a:r>
              <a:rPr lang="en-US" dirty="0" err="1"/>
              <a:t>skutečně</a:t>
            </a:r>
            <a:r>
              <a:rPr lang="en-US" dirty="0"/>
              <a:t> </a:t>
            </a:r>
            <a:r>
              <a:rPr lang="en-US" dirty="0" err="1"/>
              <a:t>autorem</a:t>
            </a:r>
            <a:r>
              <a:rPr lang="en-US" dirty="0"/>
              <a:t> </a:t>
            </a:r>
            <a:r>
              <a:rPr lang="en-US" dirty="0" err="1"/>
              <a:t>díla</a:t>
            </a:r>
            <a:r>
              <a:rPr lang="en-US" dirty="0"/>
              <a:t>?</a:t>
            </a:r>
          </a:p>
          <a:p>
            <a:pPr lvl="1"/>
            <a:r>
              <a:rPr lang="cs-CZ" dirty="0"/>
              <a:t>Víte, že licence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r>
              <a:rPr lang="cs-CZ" dirty="0"/>
              <a:t> je neodvolatelná?</a:t>
            </a:r>
            <a:endParaRPr lang="en-US" dirty="0"/>
          </a:p>
          <a:p>
            <a:endParaRPr lang="cs-CZ" dirty="0"/>
          </a:p>
          <a:p>
            <a:r>
              <a:rPr lang="cs-CZ" dirty="0">
                <a:hlinkClick r:id="rId3"/>
              </a:rPr>
              <a:t>https://creativecommons.org/choose</a:t>
            </a:r>
            <a:endParaRPr lang="cs-CZ" dirty="0"/>
          </a:p>
          <a:p>
            <a:r>
              <a:rPr lang="cs-CZ" dirty="0">
                <a:hlinkClick r:id="rId4"/>
              </a:rPr>
              <a:t>www.creativecommons.cz/pro-autory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02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této</a:t>
            </a:r>
            <a:r>
              <a:rPr lang="en-US" dirty="0"/>
              <a:t> </a:t>
            </a:r>
            <a:r>
              <a:rPr lang="en-US" dirty="0" err="1"/>
              <a:t>prezentaci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526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49728"/>
            <a:ext cx="7886700" cy="3559924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/>
              <a:t>ČESKÁ REPUBLIKA. Zákon o právu autorském, o právech souvisejících s právem autorským a o změně některých zákonů (autorský zákon). In: </a:t>
            </a:r>
            <a:r>
              <a:rPr lang="cs-CZ" sz="1800" i="1" dirty="0"/>
              <a:t>Sbírka zákonů České republiky</a:t>
            </a:r>
            <a:r>
              <a:rPr lang="cs-CZ" sz="1800" dirty="0"/>
              <a:t>. Praha: Tiskárna Ministerstva vnitra, p. o., 2000, částka 36, číslo 121/2000 Sb.</a:t>
            </a:r>
          </a:p>
          <a:p>
            <a:r>
              <a:rPr lang="cs-CZ" sz="1800" dirty="0">
                <a:hlinkClick r:id="rId2"/>
              </a:rPr>
              <a:t>www.creativecommons.cz </a:t>
            </a:r>
          </a:p>
          <a:p>
            <a:r>
              <a:rPr lang="cs-CZ" sz="1800" dirty="0">
                <a:hlinkClick r:id="rId2"/>
              </a:rPr>
              <a:t>https://creativecommons.org</a:t>
            </a:r>
            <a:endParaRPr lang="cs-CZ" sz="1800" dirty="0"/>
          </a:p>
          <a:p>
            <a:r>
              <a:rPr lang="cs-CZ" sz="1800" dirty="0">
                <a:hlinkClick r:id="rId3"/>
              </a:rPr>
              <a:t>https://wiki.creativecommons.org/wiki/Best_practices_for_attribution</a:t>
            </a:r>
            <a:r>
              <a:rPr lang="cs-CZ" sz="1800" dirty="0"/>
              <a:t> </a:t>
            </a:r>
          </a:p>
          <a:p>
            <a:r>
              <a:rPr lang="cs-CZ" sz="1800" dirty="0">
                <a:hlinkClick r:id="rId4"/>
              </a:rPr>
              <a:t>https://en.wikipedia.org/wiki/Creative_Commons</a:t>
            </a:r>
            <a:r>
              <a:rPr lang="cs-CZ" sz="1800" dirty="0"/>
              <a:t> </a:t>
            </a:r>
          </a:p>
          <a:p>
            <a:r>
              <a:rPr lang="cs-CZ" sz="1800" dirty="0">
                <a:hlinkClick r:id="rId5"/>
              </a:rPr>
              <a:t>https://en.wikipedia.org/wiki/Software_license</a:t>
            </a:r>
            <a:r>
              <a:rPr lang="cs-CZ" sz="1800" dirty="0"/>
              <a:t> </a:t>
            </a:r>
            <a:endParaRPr lang="en-US" sz="1800" dirty="0"/>
          </a:p>
          <a:p>
            <a:r>
              <a:rPr lang="en-US" sz="1800" dirty="0" err="1"/>
              <a:t>Použité</a:t>
            </a:r>
            <a:r>
              <a:rPr lang="en-US" sz="1800" dirty="0"/>
              <a:t> </a:t>
            </a:r>
            <a:r>
              <a:rPr lang="en-US" sz="1800" dirty="0" err="1"/>
              <a:t>šablony</a:t>
            </a:r>
            <a:r>
              <a:rPr lang="en-US" sz="1800" dirty="0"/>
              <a:t> pro </a:t>
            </a:r>
            <a:r>
              <a:rPr lang="en-US" sz="1800" dirty="0" err="1"/>
              <a:t>tuto</a:t>
            </a:r>
            <a:r>
              <a:rPr lang="en-US" sz="1800" dirty="0"/>
              <a:t> </a:t>
            </a:r>
            <a:r>
              <a:rPr lang="en-US" sz="1800" dirty="0" err="1"/>
              <a:t>prezentaci</a:t>
            </a:r>
            <a:r>
              <a:rPr lang="en-US" sz="1800" dirty="0"/>
              <a:t>:</a:t>
            </a:r>
          </a:p>
          <a:p>
            <a:pPr lvl="1"/>
            <a:r>
              <a:rPr lang="en-US" sz="1800" dirty="0">
                <a:hlinkClick r:id="rId6"/>
              </a:rPr>
              <a:t>https://www.free-powerpoint-templates-design.com/colored-pencils-education-concept-powerpoint-template/</a:t>
            </a:r>
            <a:r>
              <a:rPr lang="en-US" sz="1800" dirty="0"/>
              <a:t> </a:t>
            </a:r>
          </a:p>
          <a:p>
            <a:pPr lvl="1"/>
            <a:r>
              <a:rPr lang="en-US" sz="1800" dirty="0" err="1"/>
              <a:t>Oficiální</a:t>
            </a:r>
            <a:r>
              <a:rPr lang="en-US" sz="1800" dirty="0"/>
              <a:t> </a:t>
            </a:r>
            <a:r>
              <a:rPr lang="en-US" sz="1800" dirty="0" err="1"/>
              <a:t>šablona</a:t>
            </a:r>
            <a:r>
              <a:rPr lang="en-US" sz="1800" dirty="0"/>
              <a:t> ENAI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24196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tomto</a:t>
            </a:r>
            <a:r>
              <a:rPr lang="en-US" dirty="0"/>
              <a:t> </a:t>
            </a:r>
            <a:r>
              <a:rPr lang="en-US" dirty="0" err="1"/>
              <a:t>dokumentu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24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sz="24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err="1"/>
              <a:t>Name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work</a:t>
            </a:r>
            <a:r>
              <a:rPr lang="cs-CZ" sz="2400" dirty="0"/>
              <a:t>: </a:t>
            </a:r>
            <a:r>
              <a:rPr lang="cs-CZ" i="1" dirty="0"/>
              <a:t>Autorské právo v práci učitele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err="1"/>
              <a:t>Attribute</a:t>
            </a:r>
            <a:r>
              <a:rPr lang="cs-CZ" sz="2400" dirty="0"/>
              <a:t> </a:t>
            </a:r>
            <a:r>
              <a:rPr lang="cs-CZ" sz="2400" dirty="0" err="1"/>
              <a:t>work</a:t>
            </a:r>
            <a:r>
              <a:rPr lang="cs-CZ" sz="2400" dirty="0"/>
              <a:t> to </a:t>
            </a:r>
            <a:r>
              <a:rPr lang="cs-CZ" sz="2400" dirty="0" err="1"/>
              <a:t>name</a:t>
            </a:r>
            <a:r>
              <a:rPr lang="cs-CZ" sz="2400" dirty="0"/>
              <a:t>: </a:t>
            </a:r>
            <a:r>
              <a:rPr lang="en-US" i="1" dirty="0" err="1"/>
              <a:t>Dita</a:t>
            </a:r>
            <a:r>
              <a:rPr lang="en-US" i="1" dirty="0"/>
              <a:t> </a:t>
            </a:r>
            <a:r>
              <a:rPr lang="en-US" i="1" dirty="0" err="1"/>
              <a:t>Dlabolov</a:t>
            </a:r>
            <a:r>
              <a:rPr lang="cs-CZ" i="1" dirty="0"/>
              <a:t>á </a:t>
            </a:r>
            <a:r>
              <a:rPr lang="en-US" i="1" dirty="0"/>
              <a:t>(dita.dlabolova@mendelu.cz)</a:t>
            </a:r>
            <a:endParaRPr lang="cs-CZ" sz="24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err="1"/>
              <a:t>Licensed</a:t>
            </a:r>
            <a:r>
              <a:rPr lang="cs-CZ" sz="2400" dirty="0"/>
              <a:t> </a:t>
            </a:r>
            <a:r>
              <a:rPr lang="cs-CZ" sz="2400" dirty="0" err="1"/>
              <a:t>under</a:t>
            </a:r>
            <a:r>
              <a:rPr lang="cs-CZ" sz="2400" dirty="0"/>
              <a:t>: </a:t>
            </a:r>
            <a:r>
              <a:rPr lang="en-US" dirty="0">
                <a:hlinkClick r:id="rId3"/>
              </a:rPr>
              <a:t>Creative Commons Attribution-</a:t>
            </a:r>
            <a:r>
              <a:rPr lang="en-US" dirty="0" err="1">
                <a:hlinkClick r:id="rId3"/>
              </a:rPr>
              <a:t>ShareAlike</a:t>
            </a:r>
            <a:r>
              <a:rPr lang="en-US" dirty="0">
                <a:hlinkClick r:id="rId3"/>
              </a:rPr>
              <a:t> 4.0 International License</a:t>
            </a: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cs-CZ" sz="24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sz="2400" dirty="0" err="1"/>
              <a:t>Attribute</a:t>
            </a:r>
            <a:r>
              <a:rPr lang="cs-CZ" sz="2400" dirty="0"/>
              <a:t> </a:t>
            </a:r>
            <a:r>
              <a:rPr lang="cs-CZ" sz="2400" dirty="0" err="1"/>
              <a:t>using</a:t>
            </a:r>
            <a:r>
              <a:rPr lang="cs-CZ" sz="2400" dirty="0"/>
              <a:t> </a:t>
            </a:r>
            <a:r>
              <a:rPr lang="cs-CZ" sz="2400" dirty="0" err="1"/>
              <a:t>following</a:t>
            </a:r>
            <a:r>
              <a:rPr lang="cs-CZ" sz="2400" dirty="0"/>
              <a:t> text: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cs-CZ" i="1" dirty="0"/>
              <a:t>Autorské právo v práci učitele </a:t>
            </a:r>
            <a:r>
              <a:rPr lang="en-US" sz="2400" dirty="0"/>
              <a:t>by </a:t>
            </a:r>
            <a:r>
              <a:rPr lang="en-US" i="1" dirty="0"/>
              <a:t>Dita </a:t>
            </a:r>
            <a:r>
              <a:rPr lang="en-US" i="1" dirty="0" err="1"/>
              <a:t>Dlabolov</a:t>
            </a:r>
            <a:r>
              <a:rPr lang="cs-CZ" i="1" dirty="0"/>
              <a:t>á </a:t>
            </a:r>
            <a:r>
              <a:rPr lang="en-US" i="1" dirty="0"/>
              <a:t>(dita.dlabolova@mendelu.cz)</a:t>
            </a:r>
            <a:r>
              <a:rPr lang="en-US" sz="2400" i="1" dirty="0"/>
              <a:t> </a:t>
            </a:r>
            <a:r>
              <a:rPr lang="en-US" sz="2400" dirty="0"/>
              <a:t>is licensed under a </a:t>
            </a:r>
            <a:r>
              <a:rPr lang="en-US" dirty="0">
                <a:hlinkClick r:id="rId3"/>
              </a:rPr>
              <a:t>Creative Commons Attribution-</a:t>
            </a:r>
            <a:r>
              <a:rPr lang="en-US" dirty="0" err="1">
                <a:hlinkClick r:id="rId3"/>
              </a:rPr>
              <a:t>ShareAlike</a:t>
            </a:r>
            <a:r>
              <a:rPr lang="en-US" dirty="0">
                <a:hlinkClick r:id="rId3"/>
              </a:rPr>
              <a:t> 4.0 International License</a:t>
            </a:r>
            <a:r>
              <a:rPr lang="en-US" sz="2400" dirty="0"/>
              <a:t>.</a:t>
            </a:r>
            <a:endParaRPr lang="cs-CZ" sz="2400" dirty="0"/>
          </a:p>
        </p:txBody>
      </p:sp>
      <p:pic>
        <p:nvPicPr>
          <p:cNvPr id="1030" name="Picture 6" descr="https://mirrors.creativecommons.org/presskit/buttons/88x31/png/by-s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6398" y="1129030"/>
            <a:ext cx="1814386" cy="63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5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Autorství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Každé dílo má nějakého autora. </a:t>
            </a:r>
          </a:p>
          <a:p>
            <a:r>
              <a:rPr lang="cs-CZ" dirty="0"/>
              <a:t>Autorské právo obecně chrání práva všech autorů.</a:t>
            </a:r>
          </a:p>
          <a:p>
            <a:r>
              <a:rPr lang="cs-CZ" dirty="0"/>
              <a:t>Existují různé licence s rozdílnými podmínkami, které se používají pro nakládání s autorským právem. </a:t>
            </a:r>
          </a:p>
        </p:txBody>
      </p:sp>
    </p:spTree>
    <p:extLst>
      <p:ext uri="{BB962C8B-B14F-4D97-AF65-F5344CB8AC3E}">
        <p14:creationId xmlns:p14="http://schemas.microsoft.com/office/powerpoint/2010/main" val="102203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autorské právo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Zákon 121/2000 Sb. </a:t>
            </a:r>
          </a:p>
          <a:p>
            <a:pPr lvl="1"/>
            <a:r>
              <a:rPr lang="en-US" i="1" dirty="0" err="1"/>
              <a:t>Zákon</a:t>
            </a:r>
            <a:r>
              <a:rPr lang="en-US" i="1" dirty="0"/>
              <a:t> o </a:t>
            </a:r>
            <a:r>
              <a:rPr lang="en-US" i="1" dirty="0" err="1"/>
              <a:t>právu</a:t>
            </a:r>
            <a:r>
              <a:rPr lang="en-US" i="1" dirty="0"/>
              <a:t> </a:t>
            </a:r>
            <a:r>
              <a:rPr lang="en-US" i="1" dirty="0" err="1"/>
              <a:t>autorském</a:t>
            </a:r>
            <a:r>
              <a:rPr lang="en-US" i="1" dirty="0"/>
              <a:t>, o </a:t>
            </a:r>
            <a:r>
              <a:rPr lang="en-US" i="1" dirty="0" err="1"/>
              <a:t>právech</a:t>
            </a:r>
            <a:r>
              <a:rPr lang="en-US" i="1" dirty="0"/>
              <a:t> </a:t>
            </a:r>
            <a:r>
              <a:rPr lang="en-US" i="1" dirty="0" err="1"/>
              <a:t>souvisejících</a:t>
            </a:r>
            <a:r>
              <a:rPr lang="en-US" i="1" dirty="0"/>
              <a:t> s </a:t>
            </a:r>
            <a:r>
              <a:rPr lang="en-US" i="1" dirty="0" err="1"/>
              <a:t>právem</a:t>
            </a:r>
            <a:r>
              <a:rPr lang="en-US" i="1" dirty="0"/>
              <a:t> </a:t>
            </a:r>
            <a:r>
              <a:rPr lang="en-US" i="1" dirty="0" err="1"/>
              <a:t>autorským</a:t>
            </a:r>
            <a:r>
              <a:rPr lang="en-US" i="1" dirty="0"/>
              <a:t> a o </a:t>
            </a:r>
            <a:r>
              <a:rPr lang="en-US" i="1" dirty="0" err="1"/>
              <a:t>změně</a:t>
            </a:r>
            <a:r>
              <a:rPr lang="en-US" i="1" dirty="0"/>
              <a:t> </a:t>
            </a:r>
            <a:r>
              <a:rPr lang="en-US" i="1" dirty="0" err="1"/>
              <a:t>některých</a:t>
            </a:r>
            <a:r>
              <a:rPr lang="en-US" i="1" dirty="0"/>
              <a:t> </a:t>
            </a:r>
            <a:r>
              <a:rPr lang="en-US" i="1" dirty="0" err="1"/>
              <a:t>zákonů</a:t>
            </a:r>
            <a:endParaRPr lang="cs-CZ" i="1" dirty="0"/>
          </a:p>
          <a:p>
            <a:pPr lvl="1"/>
            <a:r>
              <a:rPr lang="en-US" b="1" dirty="0" err="1"/>
              <a:t>autorský</a:t>
            </a:r>
            <a:r>
              <a:rPr lang="en-US" b="1" dirty="0"/>
              <a:t> </a:t>
            </a:r>
            <a:r>
              <a:rPr lang="en-US" b="1" dirty="0" err="1"/>
              <a:t>zákon</a:t>
            </a:r>
            <a:endParaRPr lang="cs-CZ" b="1" dirty="0"/>
          </a:p>
          <a:p>
            <a:r>
              <a:rPr lang="cs-CZ" dirty="0"/>
              <a:t>Práva autora k jeho autorskému dílu a související práva</a:t>
            </a:r>
          </a:p>
          <a:p>
            <a:r>
              <a:rPr lang="cs-CZ" dirty="0"/>
              <a:t>Ochrana těchto práv</a:t>
            </a:r>
          </a:p>
        </p:txBody>
      </p:sp>
    </p:spTree>
    <p:extLst>
      <p:ext uri="{BB962C8B-B14F-4D97-AF65-F5344CB8AC3E}">
        <p14:creationId xmlns:p14="http://schemas.microsoft.com/office/powerpoint/2010/main" val="98559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Autorské dílo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/>
              <a:t>= výsledek tvůrčí činnosti člověka, který je zachycen tak, že ho někdo další může vnímat</a:t>
            </a:r>
          </a:p>
          <a:p>
            <a:r>
              <a:rPr lang="cs-CZ" dirty="0"/>
              <a:t>Umělecký nebo vědecký text</a:t>
            </a:r>
          </a:p>
          <a:p>
            <a:r>
              <a:rPr lang="cs-CZ" dirty="0"/>
              <a:t>Obraz, socha, fotografie, užité umění, audiovizuální,…</a:t>
            </a:r>
          </a:p>
          <a:p>
            <a:r>
              <a:rPr lang="cs-CZ" dirty="0"/>
              <a:t>Počítačový program</a:t>
            </a:r>
          </a:p>
          <a:p>
            <a:r>
              <a:rPr lang="cs-CZ" dirty="0"/>
              <a:t>D</a:t>
            </a:r>
            <a:r>
              <a:rPr lang="en-US" dirty="0" err="1"/>
              <a:t>atabáze</a:t>
            </a:r>
            <a:r>
              <a:rPr lang="cs-CZ" dirty="0"/>
              <a:t> (pokud je </a:t>
            </a:r>
            <a:r>
              <a:rPr lang="en-US" dirty="0" err="1"/>
              <a:t>autorovým</a:t>
            </a:r>
            <a:r>
              <a:rPr lang="en-US" dirty="0"/>
              <a:t> </a:t>
            </a:r>
            <a:r>
              <a:rPr lang="en-US" dirty="0" err="1"/>
              <a:t>vlastním</a:t>
            </a:r>
            <a:r>
              <a:rPr lang="en-US" dirty="0"/>
              <a:t> </a:t>
            </a:r>
            <a:r>
              <a:rPr lang="en-US" dirty="0" err="1"/>
              <a:t>výtvorem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NENÍ: </a:t>
            </a:r>
            <a:r>
              <a:rPr lang="en-US" dirty="0" err="1"/>
              <a:t>námět</a:t>
            </a:r>
            <a:r>
              <a:rPr lang="en-US" dirty="0"/>
              <a:t> </a:t>
            </a:r>
            <a:r>
              <a:rPr lang="en-US" dirty="0" err="1"/>
              <a:t>díla</a:t>
            </a:r>
            <a:r>
              <a:rPr lang="en-US" dirty="0"/>
              <a:t>, </a:t>
            </a:r>
            <a:r>
              <a:rPr lang="en-US" dirty="0" err="1"/>
              <a:t>myšlenka</a:t>
            </a:r>
            <a:r>
              <a:rPr lang="en-US" dirty="0"/>
              <a:t>, </a:t>
            </a:r>
            <a:r>
              <a:rPr lang="en-US" dirty="0" err="1"/>
              <a:t>postup</a:t>
            </a:r>
            <a:r>
              <a:rPr lang="en-US" dirty="0"/>
              <a:t>, </a:t>
            </a:r>
            <a:r>
              <a:rPr lang="en-US" dirty="0" err="1"/>
              <a:t>princip</a:t>
            </a:r>
            <a:r>
              <a:rPr lang="en-US" dirty="0"/>
              <a:t>, </a:t>
            </a:r>
            <a:r>
              <a:rPr lang="en-US" dirty="0" err="1"/>
              <a:t>metoda</a:t>
            </a:r>
            <a:r>
              <a:rPr lang="en-US" dirty="0"/>
              <a:t>, </a:t>
            </a:r>
            <a:r>
              <a:rPr lang="en-US" dirty="0" err="1"/>
              <a:t>objev</a:t>
            </a:r>
            <a:r>
              <a:rPr lang="en-US" dirty="0"/>
              <a:t>, </a:t>
            </a:r>
            <a:r>
              <a:rPr lang="en-US" dirty="0" err="1"/>
              <a:t>vědecká</a:t>
            </a:r>
            <a:r>
              <a:rPr lang="en-US" dirty="0"/>
              <a:t> </a:t>
            </a:r>
            <a:r>
              <a:rPr lang="en-US" dirty="0" err="1"/>
              <a:t>teorie</a:t>
            </a:r>
            <a:r>
              <a:rPr lang="en-US" dirty="0"/>
              <a:t>, </a:t>
            </a:r>
            <a:r>
              <a:rPr lang="en-US" dirty="0" err="1"/>
              <a:t>matematický</a:t>
            </a:r>
            <a:r>
              <a:rPr lang="en-US" dirty="0"/>
              <a:t> a </a:t>
            </a:r>
            <a:r>
              <a:rPr lang="en-US" dirty="0" err="1"/>
              <a:t>obdobný</a:t>
            </a:r>
            <a:r>
              <a:rPr lang="en-US" dirty="0"/>
              <a:t> </a:t>
            </a:r>
            <a:r>
              <a:rPr lang="en-US" dirty="0" err="1"/>
              <a:t>vzorec</a:t>
            </a:r>
            <a:r>
              <a:rPr lang="en-US" dirty="0"/>
              <a:t>, </a:t>
            </a:r>
            <a:r>
              <a:rPr lang="en-US" dirty="0" err="1"/>
              <a:t>statistický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cs-CZ" dirty="0"/>
              <a:t>,…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1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Výjimky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Kopie pro vlastní potřebu </a:t>
            </a:r>
          </a:p>
          <a:p>
            <a:r>
              <a:rPr lang="cs-CZ" dirty="0"/>
              <a:t>Citace</a:t>
            </a:r>
          </a:p>
          <a:p>
            <a:pPr lvl="1"/>
            <a:r>
              <a:rPr lang="cs-CZ" dirty="0"/>
              <a:t>Užití </a:t>
            </a:r>
            <a:r>
              <a:rPr lang="en-US" dirty="0" err="1"/>
              <a:t>výňatk</a:t>
            </a:r>
            <a:r>
              <a:rPr lang="cs-CZ" dirty="0"/>
              <a:t>ů </a:t>
            </a:r>
            <a:r>
              <a:rPr lang="en-US" dirty="0" err="1"/>
              <a:t>děl</a:t>
            </a:r>
            <a:r>
              <a:rPr lang="en-US" dirty="0"/>
              <a:t> </a:t>
            </a:r>
            <a:r>
              <a:rPr lang="en-US" dirty="0" err="1"/>
              <a:t>jiných</a:t>
            </a:r>
            <a:r>
              <a:rPr lang="en-US" dirty="0"/>
              <a:t> </a:t>
            </a:r>
            <a:r>
              <a:rPr lang="en-US" dirty="0" err="1"/>
              <a:t>autorů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svém</a:t>
            </a:r>
            <a:r>
              <a:rPr lang="en-US" dirty="0"/>
              <a:t> </a:t>
            </a:r>
            <a:r>
              <a:rPr lang="en-US" dirty="0" err="1"/>
              <a:t>vlastním</a:t>
            </a:r>
            <a:r>
              <a:rPr lang="en-US" dirty="0"/>
              <a:t> </a:t>
            </a:r>
            <a:r>
              <a:rPr lang="en-US" dirty="0" err="1"/>
              <a:t>díle</a:t>
            </a:r>
            <a:r>
              <a:rPr lang="cs-CZ" dirty="0"/>
              <a:t> (v</a:t>
            </a:r>
            <a:r>
              <a:rPr lang="en-US" dirty="0"/>
              <a:t> </a:t>
            </a:r>
            <a:r>
              <a:rPr lang="en-US" dirty="0" err="1"/>
              <a:t>odůvodněné</a:t>
            </a:r>
            <a:r>
              <a:rPr lang="en-US" dirty="0"/>
              <a:t> </a:t>
            </a:r>
            <a:r>
              <a:rPr lang="en-US" dirty="0" err="1"/>
              <a:t>míře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Užití výňatků pro účel kritiky nebo recenze</a:t>
            </a:r>
          </a:p>
          <a:p>
            <a:pPr lvl="1"/>
            <a:r>
              <a:rPr lang="cs-CZ" dirty="0"/>
              <a:t>Užití </a:t>
            </a:r>
            <a:r>
              <a:rPr lang="en-US" dirty="0" err="1"/>
              <a:t>díl</a:t>
            </a:r>
            <a:r>
              <a:rPr lang="cs-CZ" dirty="0"/>
              <a:t>a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vyučování</a:t>
            </a:r>
            <a:r>
              <a:rPr lang="en-US" dirty="0"/>
              <a:t> pro </a:t>
            </a:r>
            <a:r>
              <a:rPr lang="en-US" dirty="0" err="1"/>
              <a:t>ilustrační</a:t>
            </a:r>
            <a:r>
              <a:rPr lang="en-US" dirty="0"/>
              <a:t> </a:t>
            </a:r>
            <a:r>
              <a:rPr lang="en-US" dirty="0" err="1"/>
              <a:t>účel</a:t>
            </a:r>
            <a:r>
              <a:rPr lang="en-US" dirty="0"/>
              <a:t> </a:t>
            </a:r>
            <a:endParaRPr lang="cs-CZ" dirty="0"/>
          </a:p>
          <a:p>
            <a:pPr lvl="2"/>
            <a:r>
              <a:rPr lang="cs-CZ" b="1" dirty="0"/>
              <a:t>Vždy nutné řádně uvést: autora, název díla a pramen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85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Právo osobnostní a majetkové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Osobnostní právo</a:t>
            </a:r>
          </a:p>
          <a:p>
            <a:pPr lvl="1"/>
            <a:r>
              <a:rPr lang="cs-CZ" dirty="0"/>
              <a:t>Náleží přímo autorovi, nepřevoditelné, zaniká smrtí</a:t>
            </a:r>
          </a:p>
          <a:p>
            <a:r>
              <a:rPr lang="cs-CZ" b="1" dirty="0"/>
              <a:t>Majetková práva</a:t>
            </a:r>
          </a:p>
          <a:p>
            <a:pPr lvl="1"/>
            <a:r>
              <a:rPr lang="cs-CZ" dirty="0"/>
              <a:t>Právo dílo užít (právo na rozmnožování díla, právo na sdělení díla veřejnosti)</a:t>
            </a:r>
          </a:p>
          <a:p>
            <a:pPr lvl="1"/>
            <a:r>
              <a:rPr lang="cs-CZ" dirty="0"/>
              <a:t>Autor je uděluje pomocí smlouvy třetí straně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252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Použití cizího díla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/>
              <a:t>„zásah do autorského práva je jakékoli veřejné užití“</a:t>
            </a:r>
          </a:p>
          <a:p>
            <a:r>
              <a:rPr lang="cs-CZ" dirty="0"/>
              <a:t>Jak použít cizí dílo (dokument, obrázek,…) jinak než pro vlastní potřebu?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cs-CZ" dirty="0"/>
              <a:t>Potřebujeme licenci k užití</a:t>
            </a:r>
          </a:p>
        </p:txBody>
      </p:sp>
    </p:spTree>
    <p:extLst>
      <p:ext uri="{BB962C8B-B14F-4D97-AF65-F5344CB8AC3E}">
        <p14:creationId xmlns:p14="http://schemas.microsoft.com/office/powerpoint/2010/main" val="239467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Nabytí licence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Zakoupení – např. obrázky z fotobanky (např. </a:t>
            </a:r>
            <a:r>
              <a:rPr lang="cs-CZ" dirty="0">
                <a:hlinkClick r:id="rId2"/>
              </a:rPr>
              <a:t>www.istockphoto.com</a:t>
            </a:r>
            <a:r>
              <a:rPr lang="cs-CZ" dirty="0"/>
              <a:t>, </a:t>
            </a:r>
            <a:r>
              <a:rPr lang="cs-CZ" dirty="0" err="1"/>
              <a:t>Shutterstock</a:t>
            </a:r>
            <a:r>
              <a:rPr lang="cs-CZ" dirty="0"/>
              <a:t>, atd.)</a:t>
            </a:r>
          </a:p>
          <a:p>
            <a:r>
              <a:rPr lang="cs-CZ" dirty="0"/>
              <a:t>Veřejná licence – např. </a:t>
            </a:r>
            <a:r>
              <a:rPr lang="cs-CZ" dirty="0" err="1"/>
              <a:t>Creative</a:t>
            </a:r>
            <a:r>
              <a:rPr lang="cs-CZ" dirty="0"/>
              <a:t> </a:t>
            </a:r>
            <a:r>
              <a:rPr lang="cs-CZ" dirty="0" err="1"/>
              <a:t>Commons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72399897"/>
      </p:ext>
    </p:extLst>
  </p:cSld>
  <p:clrMapOvr>
    <a:masterClrMapping/>
  </p:clrMapOvr>
</p:sld>
</file>

<file path=ppt/theme/theme1.xml><?xml version="1.0" encoding="utf-8"?>
<a:theme xmlns:a="http://schemas.openxmlformats.org/drawingml/2006/main" name="enai">
  <a:themeElements>
    <a:clrScheme name="ENAI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ncy layouts">
  <a:themeElements>
    <a:clrScheme name="ENAI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FFD242"/>
      </a:accent2>
      <a:accent3>
        <a:srgbClr val="EB5F9B"/>
      </a:accent3>
      <a:accent4>
        <a:srgbClr val="88868A"/>
      </a:accent4>
      <a:accent5>
        <a:srgbClr val="91C7B1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nai">
  <a:themeElements>
    <a:clrScheme name="ENAI mono">
      <a:dk1>
        <a:srgbClr val="484749"/>
      </a:dk1>
      <a:lt1>
        <a:sysClr val="window" lastClr="FFFFFF"/>
      </a:lt1>
      <a:dk2>
        <a:srgbClr val="44546A"/>
      </a:dk2>
      <a:lt2>
        <a:srgbClr val="E7E6E6"/>
      </a:lt2>
      <a:accent1>
        <a:srgbClr val="009999"/>
      </a:accent1>
      <a:accent2>
        <a:srgbClr val="009999"/>
      </a:accent2>
      <a:accent3>
        <a:srgbClr val="009999"/>
      </a:accent3>
      <a:accent4>
        <a:srgbClr val="009999"/>
      </a:accent4>
      <a:accent5>
        <a:srgbClr val="009999"/>
      </a:accent5>
      <a:accent6>
        <a:srgbClr val="009999"/>
      </a:accent6>
      <a:hlink>
        <a:srgbClr val="009999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enai</Template>
  <TotalTime>5965</TotalTime>
  <Words>957</Words>
  <Application>Microsoft Macintosh PowerPoint</Application>
  <PresentationFormat>Předvádění na obrazovce (16:9)</PresentationFormat>
  <Paragraphs>153</Paragraphs>
  <Slides>27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enai</vt:lpstr>
      <vt:lpstr>Fancy layouts</vt:lpstr>
      <vt:lpstr>1_enai</vt:lpstr>
      <vt:lpstr>Autorské právo v práci učitele</vt:lpstr>
      <vt:lpstr>Motivace</vt:lpstr>
      <vt:lpstr>Autorství</vt:lpstr>
      <vt:lpstr>České autorské právo</vt:lpstr>
      <vt:lpstr>Autorské dílo</vt:lpstr>
      <vt:lpstr>Výjimky</vt:lpstr>
      <vt:lpstr>Právo osobnostní a majetkové</vt:lpstr>
      <vt:lpstr>Použití cizího díla</vt:lpstr>
      <vt:lpstr>Nabytí licence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Veřejná licence</vt:lpstr>
      <vt:lpstr>Creative Commons</vt:lpstr>
      <vt:lpstr>Tři vrstvy</vt:lpstr>
      <vt:lpstr>Creative Commons</vt:lpstr>
      <vt:lpstr>Creative Commons – Symbols</vt:lpstr>
      <vt:lpstr>Creative Commons: zdroje materiálů </vt:lpstr>
      <vt:lpstr>Prezentace aplikace PowerPoint</vt:lpstr>
      <vt:lpstr>Creative Commons: pro autory</vt:lpstr>
      <vt:lpstr>O této prezentaci</vt:lpstr>
      <vt:lpstr>Použité zdroje</vt:lpstr>
      <vt:lpstr>O tomto dokumentu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didl</dc:creator>
  <cp:lastModifiedBy>Dita Dlabolová</cp:lastModifiedBy>
  <cp:revision>141</cp:revision>
  <dcterms:created xsi:type="dcterms:W3CDTF">2016-09-26T15:05:02Z</dcterms:created>
  <dcterms:modified xsi:type="dcterms:W3CDTF">2019-07-04T06:22:24Z</dcterms:modified>
</cp:coreProperties>
</file>