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8"/>
  </p:notesMasterIdLst>
  <p:sldIdLst>
    <p:sldId id="309" r:id="rId2"/>
    <p:sldId id="361" r:id="rId3"/>
    <p:sldId id="290" r:id="rId4"/>
    <p:sldId id="355" r:id="rId5"/>
    <p:sldId id="340" r:id="rId6"/>
    <p:sldId id="317" r:id="rId7"/>
    <p:sldId id="356" r:id="rId8"/>
    <p:sldId id="358" r:id="rId9"/>
    <p:sldId id="350" r:id="rId10"/>
    <p:sldId id="307" r:id="rId11"/>
    <p:sldId id="362" r:id="rId12"/>
    <p:sldId id="344" r:id="rId13"/>
    <p:sldId id="363" r:id="rId14"/>
    <p:sldId id="359" r:id="rId15"/>
    <p:sldId id="347" r:id="rId16"/>
    <p:sldId id="346" r:id="rId17"/>
  </p:sldIdLst>
  <p:sldSz cx="9144000" cy="5143500" type="screen16x9"/>
  <p:notesSz cx="7010400" cy="9296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8EFAF8DB-A969-4135-B19A-87D8D207BB21}">
          <p14:sldIdLst>
            <p14:sldId id="309"/>
            <p14:sldId id="361"/>
            <p14:sldId id="290"/>
            <p14:sldId id="355"/>
            <p14:sldId id="340"/>
            <p14:sldId id="317"/>
            <p14:sldId id="356"/>
            <p14:sldId id="358"/>
            <p14:sldId id="350"/>
            <p14:sldId id="307"/>
            <p14:sldId id="362"/>
            <p14:sldId id="344"/>
            <p14:sldId id="363"/>
            <p14:sldId id="359"/>
            <p14:sldId id="347"/>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pos="3840">
          <p15:clr>
            <a:srgbClr val="A4A3A4"/>
          </p15:clr>
        </p15:guide>
        <p15:guide id="4" orient="horz" pos="1620">
          <p15:clr>
            <a:srgbClr val="A4A3A4"/>
          </p15:clr>
        </p15:guide>
        <p15:guide id="5"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ta Dlabolov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85347" autoAdjust="0"/>
  </p:normalViewPr>
  <p:slideViewPr>
    <p:cSldViewPr snapToGrid="0">
      <p:cViewPr varScale="1">
        <p:scale>
          <a:sx n="117" d="100"/>
          <a:sy n="117" d="100"/>
        </p:scale>
        <p:origin x="184" y="368"/>
      </p:cViewPr>
      <p:guideLst>
        <p:guide orient="horz" pos="2160"/>
        <p:guide pos="2880"/>
        <p:guide pos="3840"/>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cs-CZ" dirty="0"/>
          </a:p>
        </p:txBody>
      </p:sp>
      <p:sp>
        <p:nvSpPr>
          <p:cNvPr id="3" name="Zástupný symbol pro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675130F-6DD1-4461-9104-A51571DA2431}" type="datetimeFigureOut">
              <a:rPr lang="cs-CZ" smtClean="0"/>
              <a:pPr/>
              <a:t>06.11.19</a:t>
            </a:fld>
            <a:endParaRPr lang="cs-CZ" dirty="0"/>
          </a:p>
        </p:txBody>
      </p:sp>
      <p:sp>
        <p:nvSpPr>
          <p:cNvPr id="4" name="Zástupný symbol pro obrázek snímku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cs-CZ" dirty="0"/>
          </a:p>
        </p:txBody>
      </p:sp>
      <p:sp>
        <p:nvSpPr>
          <p:cNvPr id="5" name="Zástupný symbol pro poznámky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CBB758-5CCA-4FC4-A17D-E88687967B5F}" type="slidenum">
              <a:rPr lang="cs-CZ" smtClean="0"/>
              <a:pPr/>
              <a:t>‹#›</a:t>
            </a:fld>
            <a:endParaRPr lang="cs-CZ" dirty="0"/>
          </a:p>
        </p:txBody>
      </p:sp>
    </p:spTree>
    <p:extLst>
      <p:ext uri="{BB962C8B-B14F-4D97-AF65-F5344CB8AC3E}">
        <p14:creationId xmlns:p14="http://schemas.microsoft.com/office/powerpoint/2010/main" val="339725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3</a:t>
            </a:fld>
            <a:endParaRPr lang="cs-CZ" dirty="0"/>
          </a:p>
        </p:txBody>
      </p:sp>
    </p:spTree>
    <p:extLst>
      <p:ext uri="{BB962C8B-B14F-4D97-AF65-F5344CB8AC3E}">
        <p14:creationId xmlns:p14="http://schemas.microsoft.com/office/powerpoint/2010/main" val="1560998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4</a:t>
            </a:fld>
            <a:endParaRPr lang="cs-CZ" dirty="0"/>
          </a:p>
        </p:txBody>
      </p:sp>
    </p:spTree>
    <p:extLst>
      <p:ext uri="{BB962C8B-B14F-4D97-AF65-F5344CB8AC3E}">
        <p14:creationId xmlns:p14="http://schemas.microsoft.com/office/powerpoint/2010/main" val="1560998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5</a:t>
            </a:fld>
            <a:endParaRPr lang="cs-CZ" dirty="0"/>
          </a:p>
        </p:txBody>
      </p:sp>
    </p:spTree>
    <p:extLst>
      <p:ext uri="{BB962C8B-B14F-4D97-AF65-F5344CB8AC3E}">
        <p14:creationId xmlns:p14="http://schemas.microsoft.com/office/powerpoint/2010/main" val="4113299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6</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7</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8</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9</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B758-5CCA-4FC4-A17D-E88687967B5F}" type="slidenum">
              <a:rPr lang="cs-CZ" smtClean="0"/>
              <a:pPr/>
              <a:t>11</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600439"/>
            <a:ext cx="6858000" cy="1790700"/>
          </a:xfrm>
        </p:spPr>
        <p:txBody>
          <a:bodyPr anchor="b">
            <a:normAutofit/>
          </a:bodyPr>
          <a:lstStyle>
            <a:lvl1pPr algn="ctr">
              <a:defRPr sz="4400">
                <a:solidFill>
                  <a:schemeClr val="tx1"/>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1143000" y="2460195"/>
            <a:ext cx="6858000" cy="1241822"/>
          </a:xfrm>
        </p:spPr>
        <p:txBody>
          <a:bodyPr/>
          <a:lstStyle>
            <a:lvl1pPr marL="0" indent="0" algn="ctr">
              <a:buNone/>
              <a:defRPr sz="2400">
                <a:solidFill>
                  <a:srgbClr val="74747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71166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391" y="740571"/>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23718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00698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273844"/>
            <a:ext cx="1971675" cy="4358879"/>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1" y="273844"/>
            <a:ext cx="5800725" cy="435887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1974822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683568" y="1275607"/>
            <a:ext cx="7772400" cy="918102"/>
          </a:xfrm>
        </p:spPr>
        <p:txBody>
          <a:bodyPr/>
          <a:lstStyle>
            <a:lvl1pPr>
              <a:defRPr/>
            </a:lvl1pPr>
          </a:lstStyle>
          <a:p>
            <a:r>
              <a:rPr lang="cs-CZ" dirty="0"/>
              <a:t>Název</a:t>
            </a:r>
          </a:p>
        </p:txBody>
      </p:sp>
      <p:sp>
        <p:nvSpPr>
          <p:cNvPr id="3" name="Podnadpis 2"/>
          <p:cNvSpPr>
            <a:spLocks noGrp="1"/>
          </p:cNvSpPr>
          <p:nvPr>
            <p:ph type="subTitle" idx="1" hasCustomPrompt="1"/>
          </p:nvPr>
        </p:nvSpPr>
        <p:spPr>
          <a:xfrm>
            <a:off x="1403648" y="2517744"/>
            <a:ext cx="6400800" cy="432048"/>
          </a:xfrm>
        </p:spPr>
        <p:txBody>
          <a:bodyPr>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Datum</a:t>
            </a:r>
          </a:p>
        </p:txBody>
      </p:sp>
      <p:sp>
        <p:nvSpPr>
          <p:cNvPr id="13" name="Zástupný symbol pro text 12"/>
          <p:cNvSpPr>
            <a:spLocks noGrp="1"/>
          </p:cNvSpPr>
          <p:nvPr>
            <p:ph type="body" sz="quarter" idx="13" hasCustomPrompt="1"/>
          </p:nvPr>
        </p:nvSpPr>
        <p:spPr>
          <a:xfrm>
            <a:off x="1403649" y="3057525"/>
            <a:ext cx="6408712" cy="378321"/>
          </a:xfrm>
        </p:spPr>
        <p:txBody>
          <a:bodyPr>
            <a:normAutofit/>
          </a:bodyPr>
          <a:lstStyle>
            <a:lvl1pPr marL="0" indent="0" algn="ctr">
              <a:buNone/>
              <a:defRPr sz="2000">
                <a:solidFill>
                  <a:schemeClr val="tx2"/>
                </a:solidFill>
              </a:defRPr>
            </a:lvl1pPr>
          </a:lstStyle>
          <a:p>
            <a:pPr lvl="0"/>
            <a:r>
              <a:rPr lang="cs-CZ" dirty="0"/>
              <a:t>Hodina</a:t>
            </a:r>
            <a:endParaRPr lang="en-US" dirty="0"/>
          </a:p>
        </p:txBody>
      </p:sp>
      <p:sp>
        <p:nvSpPr>
          <p:cNvPr id="14" name="Zástupný symbol pro text 12"/>
          <p:cNvSpPr>
            <a:spLocks noGrp="1"/>
          </p:cNvSpPr>
          <p:nvPr>
            <p:ph type="body" sz="quarter" idx="14" hasCustomPrompt="1"/>
          </p:nvPr>
        </p:nvSpPr>
        <p:spPr>
          <a:xfrm>
            <a:off x="1475658" y="3975906"/>
            <a:ext cx="6408712" cy="378321"/>
          </a:xfrm>
        </p:spPr>
        <p:txBody>
          <a:bodyPr>
            <a:normAutofit/>
          </a:bodyPr>
          <a:lstStyle>
            <a:lvl1pPr marL="0" indent="0" algn="ctr">
              <a:buNone/>
              <a:defRPr sz="2000">
                <a:solidFill>
                  <a:schemeClr val="tx1"/>
                </a:solidFill>
              </a:defRPr>
            </a:lvl1pPr>
          </a:lstStyle>
          <a:p>
            <a:pPr lvl="0"/>
            <a:r>
              <a:rPr lang="cs-CZ" dirty="0"/>
              <a:t>Ing. Dita Dlabolová</a:t>
            </a:r>
            <a:endParaRPr lang="en-US" dirty="0"/>
          </a:p>
        </p:txBody>
      </p:sp>
      <p:sp>
        <p:nvSpPr>
          <p:cNvPr id="15" name="Zástupný symbol pro text 12"/>
          <p:cNvSpPr>
            <a:spLocks noGrp="1"/>
          </p:cNvSpPr>
          <p:nvPr>
            <p:ph type="body" sz="quarter" idx="15" hasCustomPrompt="1"/>
          </p:nvPr>
        </p:nvSpPr>
        <p:spPr>
          <a:xfrm>
            <a:off x="1403649" y="195486"/>
            <a:ext cx="6408712" cy="378321"/>
          </a:xfrm>
        </p:spPr>
        <p:txBody>
          <a:bodyPr>
            <a:normAutofit/>
          </a:bodyPr>
          <a:lstStyle>
            <a:lvl1pPr marL="0" indent="0" algn="ctr">
              <a:buNone/>
              <a:defRPr sz="2000">
                <a:solidFill>
                  <a:schemeClr val="tx2"/>
                </a:solidFill>
              </a:defRPr>
            </a:lvl1pPr>
          </a:lstStyle>
          <a:p>
            <a:pPr lvl="0"/>
            <a:r>
              <a:rPr lang="cs-CZ" dirty="0"/>
              <a:t>Předmět</a:t>
            </a:r>
            <a:endParaRPr lang="en-US" dirty="0"/>
          </a:p>
        </p:txBody>
      </p:sp>
    </p:spTree>
    <p:extLst>
      <p:ext uri="{BB962C8B-B14F-4D97-AF65-F5344CB8AC3E}">
        <p14:creationId xmlns:p14="http://schemas.microsoft.com/office/powerpoint/2010/main" val="2434528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794744"/>
            <a:ext cx="9144000" cy="576063"/>
          </a:xfrm>
          <a:prstGeom prst="rect">
            <a:avLst/>
          </a:prstGeom>
        </p:spPr>
        <p:txBody>
          <a:bodyPr anchor="ctr"/>
          <a:lstStyle>
            <a:lvl1pPr marL="0" indent="0" algn="ctr">
              <a:buNone/>
              <a:defRPr sz="3600" b="1" baseline="0">
                <a:solidFill>
                  <a:schemeClr val="bg1"/>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370808"/>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3074" name="Picture 2" descr="C:\Data\Dropbox\ENAI\Grafika\kousek enai pozad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341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182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essage of the stor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7F474-6549-7640-94C6-1F6056DBEFAD}"/>
              </a:ext>
            </a:extLst>
          </p:cNvPr>
          <p:cNvSpPr>
            <a:spLocks noGrp="1"/>
          </p:cNvSpPr>
          <p:nvPr>
            <p:ph type="title" hasCustomPrompt="1"/>
          </p:nvPr>
        </p:nvSpPr>
        <p:spPr>
          <a:xfrm>
            <a:off x="2479589" y="735164"/>
            <a:ext cx="5007061" cy="835537"/>
          </a:xfrm>
        </p:spPr>
        <p:txBody>
          <a:bodyPr/>
          <a:lstStyle>
            <a:lvl1pPr>
              <a:defRPr/>
            </a:lvl1pPr>
          </a:lstStyle>
          <a:p>
            <a:r>
              <a:rPr lang="en-GB" noProof="0" dirty="0"/>
              <a:t>Message of the story</a:t>
            </a:r>
          </a:p>
        </p:txBody>
      </p:sp>
      <p:sp>
        <p:nvSpPr>
          <p:cNvPr id="3" name="Zástupný symbol pro datum 2">
            <a:extLst>
              <a:ext uri="{FF2B5EF4-FFF2-40B4-BE49-F238E27FC236}">
                <a16:creationId xmlns:a16="http://schemas.microsoft.com/office/drawing/2014/main" id="{593711F0-B791-864B-8D7F-FAB5F2EF16D2}"/>
              </a:ext>
            </a:extLst>
          </p:cNvPr>
          <p:cNvSpPr>
            <a:spLocks noGrp="1"/>
          </p:cNvSpPr>
          <p:nvPr>
            <p:ph type="dt" sz="half" idx="10"/>
          </p:nvPr>
        </p:nvSpPr>
        <p:spPr/>
        <p:txBody>
          <a:bodyPr/>
          <a:lstStyle/>
          <a:p>
            <a:fld id="{5E6784AC-797A-45F2-B2C8-8D7DEEADE390}" type="datetimeFigureOut">
              <a:rPr lang="en-US" smtClean="0"/>
              <a:pPr/>
              <a:t>11/6/19</a:t>
            </a:fld>
            <a:endParaRPr lang="en-US" dirty="0"/>
          </a:p>
        </p:txBody>
      </p:sp>
      <p:sp>
        <p:nvSpPr>
          <p:cNvPr id="4" name="Zástupný symbol pro zápatí 3">
            <a:extLst>
              <a:ext uri="{FF2B5EF4-FFF2-40B4-BE49-F238E27FC236}">
                <a16:creationId xmlns:a16="http://schemas.microsoft.com/office/drawing/2014/main" id="{2581D126-F01A-6349-94E3-D8B3E686E936}"/>
              </a:ext>
            </a:extLst>
          </p:cNvPr>
          <p:cNvSpPr>
            <a:spLocks noGrp="1"/>
          </p:cNvSpPr>
          <p:nvPr>
            <p:ph type="ftr" sz="quarter" idx="11"/>
          </p:nvPr>
        </p:nvSpPr>
        <p:spPr/>
        <p:txBody>
          <a:bodyPr/>
          <a:lstStyle/>
          <a:p>
            <a:endParaRPr lang="en-US" dirty="0"/>
          </a:p>
        </p:txBody>
      </p:sp>
      <p:sp>
        <p:nvSpPr>
          <p:cNvPr id="5" name="Zástupný symbol pro číslo snímku 4">
            <a:extLst>
              <a:ext uri="{FF2B5EF4-FFF2-40B4-BE49-F238E27FC236}">
                <a16:creationId xmlns:a16="http://schemas.microsoft.com/office/drawing/2014/main" id="{B2A93E5D-D6BA-D040-9E97-64E3AD7D8046}"/>
              </a:ext>
            </a:extLst>
          </p:cNvPr>
          <p:cNvSpPr>
            <a:spLocks noGrp="1"/>
          </p:cNvSpPr>
          <p:nvPr>
            <p:ph type="sldNum" sz="quarter" idx="12"/>
          </p:nvPr>
        </p:nvSpPr>
        <p:spPr/>
        <p:txBody>
          <a:bodyPr/>
          <a:lstStyle/>
          <a:p>
            <a:fld id="{788345F0-FA79-49AB-88A6-267CA573EFB8}" type="slidenum">
              <a:rPr lang="cs-CZ" smtClean="0"/>
              <a:pPr/>
              <a:t>‹#›</a:t>
            </a:fld>
            <a:endParaRPr lang="cs-CZ" dirty="0"/>
          </a:p>
        </p:txBody>
      </p:sp>
      <p:sp>
        <p:nvSpPr>
          <p:cNvPr id="8" name="Zástupný obsah 7">
            <a:extLst>
              <a:ext uri="{FF2B5EF4-FFF2-40B4-BE49-F238E27FC236}">
                <a16:creationId xmlns:a16="http://schemas.microsoft.com/office/drawing/2014/main" id="{B61E0DBE-E326-F141-B8D3-52F38CD540D1}"/>
              </a:ext>
            </a:extLst>
          </p:cNvPr>
          <p:cNvSpPr>
            <a:spLocks noGrp="1"/>
          </p:cNvSpPr>
          <p:nvPr>
            <p:ph sz="quarter" idx="13"/>
          </p:nvPr>
        </p:nvSpPr>
        <p:spPr>
          <a:xfrm>
            <a:off x="2479589" y="1631092"/>
            <a:ext cx="6222058" cy="2388459"/>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9" name="Picture 5" descr="C:\Data\Dropbox\ENAI\O2\ikonky\general\yes.emf">
            <a:extLst>
              <a:ext uri="{FF2B5EF4-FFF2-40B4-BE49-F238E27FC236}">
                <a16:creationId xmlns:a16="http://schemas.microsoft.com/office/drawing/2014/main" id="{69FEAC4F-E496-3644-A441-02F380286320}"/>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33906" y="1570701"/>
            <a:ext cx="1690926" cy="1075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26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37418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7886700" cy="4358878"/>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81414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282305"/>
            <a:ext cx="7886700" cy="2139553"/>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79159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426429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2" y="273846"/>
            <a:ext cx="7886700" cy="994172"/>
          </a:xfrm>
        </p:spPr>
        <p:txBody>
          <a:bodyPr/>
          <a:lstStyle/>
          <a:p>
            <a:r>
              <a:rPr lang="cs-CZ"/>
              <a:t>Kliknutím lze upravit styl.</a:t>
            </a:r>
          </a:p>
        </p:txBody>
      </p:sp>
      <p:sp>
        <p:nvSpPr>
          <p:cNvPr id="3" name="Zástupný symbol pro text 2"/>
          <p:cNvSpPr>
            <a:spLocks noGrp="1"/>
          </p:cNvSpPr>
          <p:nvPr>
            <p:ph type="body" idx="1"/>
          </p:nvPr>
        </p:nvSpPr>
        <p:spPr>
          <a:xfrm>
            <a:off x="629842" y="1260872"/>
            <a:ext cx="386834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29842" y="1878806"/>
            <a:ext cx="386834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2" y="1878806"/>
            <a:ext cx="388739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10538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32733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484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391" y="740571"/>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5892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Obrázek 9"/>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7437121" y="86723"/>
            <a:ext cx="1442720" cy="1230159"/>
          </a:xfrm>
          <a:prstGeom prst="rect">
            <a:avLst/>
          </a:prstGeom>
        </p:spPr>
      </p:pic>
      <p:sp>
        <p:nvSpPr>
          <p:cNvPr id="7" name="Obdélník 6"/>
          <p:cNvSpPr/>
          <p:nvPr/>
        </p:nvSpPr>
        <p:spPr>
          <a:xfrm>
            <a:off x="1" y="4766307"/>
            <a:ext cx="9141619" cy="27480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noProof="0" dirty="0">
              <a:solidFill>
                <a:schemeClr val="bg1"/>
              </a:solidFill>
              <a:latin typeface="Calibri" panose="020F0502020204030204" pitchFamily="34" charset="0"/>
            </a:endParaRPr>
          </a:p>
        </p:txBody>
      </p:sp>
      <p:sp>
        <p:nvSpPr>
          <p:cNvPr id="2" name="Zástupný symbol pro nadpis 1"/>
          <p:cNvSpPr>
            <a:spLocks noGrp="1"/>
          </p:cNvSpPr>
          <p:nvPr>
            <p:ph type="title"/>
          </p:nvPr>
        </p:nvSpPr>
        <p:spPr>
          <a:xfrm>
            <a:off x="628650" y="273845"/>
            <a:ext cx="6915150" cy="835537"/>
          </a:xfrm>
          <a:prstGeom prst="rect">
            <a:avLst/>
          </a:prstGeom>
        </p:spPr>
        <p:txBody>
          <a:bodyPr vert="horz" lIns="91440" tIns="45720" rIns="91440" bIns="45720" rtlCol="0" anchor="ctr">
            <a:normAutofit/>
          </a:bodyPr>
          <a:lstStyle/>
          <a:p>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a:t>
            </a:r>
            <a:r>
              <a:rPr lang="en-US" noProof="0" dirty="0"/>
              <a:t>.</a:t>
            </a:r>
          </a:p>
        </p:txBody>
      </p:sp>
      <p:sp>
        <p:nvSpPr>
          <p:cNvPr id="3" name="Zástupný symbol pro text 2"/>
          <p:cNvSpPr>
            <a:spLocks noGrp="1"/>
          </p:cNvSpPr>
          <p:nvPr>
            <p:ph type="body" idx="1"/>
          </p:nvPr>
        </p:nvSpPr>
        <p:spPr>
          <a:xfrm>
            <a:off x="628650" y="1149724"/>
            <a:ext cx="7886700" cy="3482999"/>
          </a:xfrm>
          <a:prstGeom prst="rect">
            <a:avLst/>
          </a:prstGeom>
        </p:spPr>
        <p:txBody>
          <a:bodyPr vert="horz" lIns="91440" tIns="45720" rIns="91440" bIns="45720" rtlCol="0">
            <a:normAutofit/>
          </a:bodyPr>
          <a:lstStyle/>
          <a:p>
            <a:pPr lvl="0"/>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styly</a:t>
            </a:r>
            <a:r>
              <a:rPr lang="en-US" noProof="0" dirty="0"/>
              <a:t> </a:t>
            </a:r>
            <a:r>
              <a:rPr lang="en-US" noProof="0" dirty="0" err="1"/>
              <a:t>předlohy</a:t>
            </a:r>
            <a:r>
              <a:rPr lang="en-US" noProof="0" dirty="0"/>
              <a:t> </a:t>
            </a:r>
            <a:r>
              <a:rPr lang="en-US" noProof="0" dirty="0" err="1"/>
              <a:t>textu</a:t>
            </a:r>
            <a:r>
              <a:rPr lang="en-US" noProof="0" dirty="0"/>
              <a:t>.</a:t>
            </a:r>
          </a:p>
          <a:p>
            <a:pPr lvl="1"/>
            <a:r>
              <a:rPr lang="en-US" noProof="0" dirty="0" err="1"/>
              <a:t>Druhá</a:t>
            </a:r>
            <a:r>
              <a:rPr lang="en-US" noProof="0" dirty="0"/>
              <a:t> </a:t>
            </a:r>
            <a:r>
              <a:rPr lang="en-US" noProof="0" dirty="0" err="1"/>
              <a:t>úroveň</a:t>
            </a:r>
            <a:endParaRPr lang="en-US" noProof="0" dirty="0"/>
          </a:p>
          <a:p>
            <a:pPr lvl="2"/>
            <a:r>
              <a:rPr lang="en-US" noProof="0" dirty="0" err="1"/>
              <a:t>Třetí</a:t>
            </a:r>
            <a:r>
              <a:rPr lang="en-US" noProof="0" dirty="0"/>
              <a:t> </a:t>
            </a:r>
            <a:r>
              <a:rPr lang="en-US" noProof="0" dirty="0" err="1"/>
              <a:t>úroveň</a:t>
            </a:r>
            <a:endParaRPr lang="en-US" noProof="0" dirty="0"/>
          </a:p>
          <a:p>
            <a:pPr lvl="3"/>
            <a:r>
              <a:rPr lang="en-US" noProof="0" dirty="0" err="1"/>
              <a:t>Čtvrtá</a:t>
            </a:r>
            <a:r>
              <a:rPr lang="en-US" noProof="0" dirty="0"/>
              <a:t> </a:t>
            </a:r>
            <a:r>
              <a:rPr lang="en-US" noProof="0" dirty="0" err="1"/>
              <a:t>úroveň</a:t>
            </a:r>
            <a:endParaRPr lang="en-US" noProof="0" dirty="0"/>
          </a:p>
          <a:p>
            <a:pPr lvl="4"/>
            <a:r>
              <a:rPr lang="en-US" noProof="0" dirty="0" err="1"/>
              <a:t>Pátá</a:t>
            </a:r>
            <a:r>
              <a:rPr lang="en-US" noProof="0" dirty="0"/>
              <a:t> </a:t>
            </a:r>
            <a:r>
              <a:rPr lang="en-US" noProof="0" dirty="0" err="1"/>
              <a:t>úroveň</a:t>
            </a:r>
            <a:endParaRPr lang="en-US" noProof="0" dirty="0"/>
          </a:p>
        </p:txBody>
      </p:sp>
      <p:sp>
        <p:nvSpPr>
          <p:cNvPr id="4" name="Zástupný symbol pro datum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bg1"/>
                </a:solidFill>
              </a:defRPr>
            </a:lvl1pPr>
          </a:lstStyle>
          <a:p>
            <a:fld id="{5E6784AC-797A-45F2-B2C8-8D7DEEADE390}" type="datetimeFigureOut">
              <a:rPr lang="en-US" smtClean="0"/>
              <a:pPr/>
              <a:t>11/6/19</a:t>
            </a:fld>
            <a:endParaRPr lang="en-US" dirty="0"/>
          </a:p>
        </p:txBody>
      </p:sp>
      <p:sp>
        <p:nvSpPr>
          <p:cNvPr id="5" name="Zástupný symbol pro zápatí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Zástupný symbol pro číslo snímku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bg1"/>
                </a:solidFill>
              </a:defRPr>
            </a:lvl1p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6134059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07"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8" r:id="rId14"/>
    <p:sldLayoutId id="2147483709" r:id="rId15"/>
  </p:sldLayoutIdLst>
  <p:txStyles>
    <p:titleStyle>
      <a:lvl1pPr algn="l" defTabSz="914400" rtl="0" eaLnBrk="1" latinLnBrk="0" hangingPunct="1">
        <a:lnSpc>
          <a:spcPct val="90000"/>
        </a:lnSpc>
        <a:spcBef>
          <a:spcPct val="0"/>
        </a:spcBef>
        <a:buNone/>
        <a:defRPr sz="4000" kern="1200">
          <a:solidFill>
            <a:srgbClr val="00999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leanthous.s@unic.ac.cy" TargetMode="External"/><Relationship Id="rId2" Type="http://schemas.openxmlformats.org/officeDocument/2006/relationships/hyperlink" Target="mailto:kokkinaki.a@unic.ac.cy" TargetMode="External"/><Relationship Id="rId1" Type="http://schemas.openxmlformats.org/officeDocument/2006/relationships/slideLayout" Target="../slideLayouts/slideLayout2.xml"/><Relationship Id="rId4" Type="http://schemas.openxmlformats.org/officeDocument/2006/relationships/hyperlink" Target="mailto:georgiou.i@unic.ac.c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s://creativecommons.org/licenses/by/4.0/"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hyperlink" Target="http://www.academicintegrity.eu/wp/all-materials/?key-words%5b%5d=real-life-exam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The higher the risk, </a:t>
            </a:r>
            <a:br>
              <a:rPr lang="en-US" dirty="0"/>
            </a:br>
            <a:r>
              <a:rPr lang="en-US" dirty="0"/>
              <a:t>the higher the profit?</a:t>
            </a:r>
          </a:p>
        </p:txBody>
      </p:sp>
      <p:sp>
        <p:nvSpPr>
          <p:cNvPr id="3" name="Podnadpis 2"/>
          <p:cNvSpPr>
            <a:spLocks noGrp="1"/>
          </p:cNvSpPr>
          <p:nvPr>
            <p:ph type="subTitle" idx="1"/>
          </p:nvPr>
        </p:nvSpPr>
        <p:spPr>
          <a:xfrm>
            <a:off x="2039816" y="2486572"/>
            <a:ext cx="6858000" cy="1241822"/>
          </a:xfrm>
        </p:spPr>
        <p:txBody>
          <a:bodyPr/>
          <a:lstStyle/>
          <a:p>
            <a:pPr algn="r"/>
            <a:r>
              <a:rPr lang="cs-CZ" dirty="0"/>
              <a:t>Real-</a:t>
            </a:r>
            <a:r>
              <a:rPr lang="cs-CZ" dirty="0" err="1"/>
              <a:t>life</a:t>
            </a:r>
            <a:r>
              <a:rPr lang="cs-CZ" dirty="0"/>
              <a:t> </a:t>
            </a:r>
            <a:r>
              <a:rPr lang="cs-CZ" dirty="0" err="1"/>
              <a:t>example</a:t>
            </a:r>
            <a:r>
              <a:rPr lang="cs-CZ" dirty="0"/>
              <a:t> O2-B-9-</a:t>
            </a:r>
            <a:r>
              <a:rPr lang="cs-CZ" dirty="0" err="1"/>
              <a:t>en</a:t>
            </a:r>
            <a:endParaRPr lang="cs-CZ" dirty="0"/>
          </a:p>
          <a:p>
            <a:pPr algn="r"/>
            <a:r>
              <a:rPr lang="en-US" dirty="0"/>
              <a:t>PART A</a:t>
            </a:r>
          </a:p>
        </p:txBody>
      </p:sp>
    </p:spTree>
    <p:extLst>
      <p:ext uri="{BB962C8B-B14F-4D97-AF65-F5344CB8AC3E}">
        <p14:creationId xmlns:p14="http://schemas.microsoft.com/office/powerpoint/2010/main" val="634547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Conclusion</a:t>
            </a:r>
          </a:p>
        </p:txBody>
      </p:sp>
      <p:sp>
        <p:nvSpPr>
          <p:cNvPr id="3" name="Zástupný symbol pro obsah 2"/>
          <p:cNvSpPr>
            <a:spLocks noGrp="1"/>
          </p:cNvSpPr>
          <p:nvPr>
            <p:ph idx="1"/>
          </p:nvPr>
        </p:nvSpPr>
        <p:spPr>
          <a:xfrm>
            <a:off x="703384" y="1274885"/>
            <a:ext cx="7811965" cy="3357838"/>
          </a:xfrm>
        </p:spPr>
        <p:txBody>
          <a:bodyPr>
            <a:normAutofit lnSpcReduction="10000"/>
          </a:bodyPr>
          <a:lstStyle/>
          <a:p>
            <a:r>
              <a:rPr lang="en-US" dirty="0"/>
              <a:t>Yu-</a:t>
            </a:r>
            <a:r>
              <a:rPr lang="en-US" dirty="0" err="1"/>
              <a:t>jin</a:t>
            </a:r>
            <a:r>
              <a:rPr lang="el-GR" dirty="0"/>
              <a:t> </a:t>
            </a:r>
            <a:r>
              <a:rPr lang="en-US" dirty="0"/>
              <a:t>has an inquisitive mind that has lead her well beyond her comfort zone and enabled her to explore new technologies and applications.</a:t>
            </a:r>
          </a:p>
          <a:p>
            <a:r>
              <a:rPr lang="en-US" dirty="0"/>
              <a:t>She gets personal satisfaction from being a pioneer; she has secured considerable return on her investments.</a:t>
            </a:r>
          </a:p>
          <a:p>
            <a:r>
              <a:rPr lang="en-US" dirty="0"/>
              <a:t>It seems that she lives by “The higher the risk, the higher the profit”. </a:t>
            </a:r>
          </a:p>
        </p:txBody>
      </p:sp>
    </p:spTree>
    <p:extLst>
      <p:ext uri="{BB962C8B-B14F-4D97-AF65-F5344CB8AC3E}">
        <p14:creationId xmlns:p14="http://schemas.microsoft.com/office/powerpoint/2010/main" val="2808222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normAutofit lnSpcReduction="10000"/>
          </a:bodyPr>
          <a:lstStyle/>
          <a:p>
            <a:r>
              <a:rPr lang="en-US" dirty="0"/>
              <a:t>Discussion</a:t>
            </a:r>
            <a:endParaRPr lang="cs-CZ" dirty="0"/>
          </a:p>
        </p:txBody>
      </p:sp>
      <p:sp>
        <p:nvSpPr>
          <p:cNvPr id="3" name="Zástupný symbol pro text 2"/>
          <p:cNvSpPr>
            <a:spLocks noGrp="1"/>
          </p:cNvSpPr>
          <p:nvPr>
            <p:ph type="body" sz="quarter" idx="11"/>
          </p:nvPr>
        </p:nvSpPr>
        <p:spPr>
          <a:xfrm>
            <a:off x="-148" y="4214553"/>
            <a:ext cx="9144000" cy="444287"/>
          </a:xfrm>
        </p:spPr>
        <p:txBody>
          <a:bodyPr/>
          <a:lstStyle/>
          <a:p>
            <a:endParaRPr lang="cs-CZ" dirty="0"/>
          </a:p>
        </p:txBody>
      </p:sp>
    </p:spTree>
    <p:extLst>
      <p:ext uri="{BB962C8B-B14F-4D97-AF65-F5344CB8AC3E}">
        <p14:creationId xmlns:p14="http://schemas.microsoft.com/office/powerpoint/2010/main" val="227248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Questions - Activities</a:t>
            </a:r>
          </a:p>
        </p:txBody>
      </p:sp>
      <p:sp>
        <p:nvSpPr>
          <p:cNvPr id="3" name="Zástupný symbol pro obsah 2"/>
          <p:cNvSpPr>
            <a:spLocks noGrp="1"/>
          </p:cNvSpPr>
          <p:nvPr>
            <p:ph idx="1"/>
          </p:nvPr>
        </p:nvSpPr>
        <p:spPr/>
        <p:txBody>
          <a:bodyPr>
            <a:normAutofit/>
          </a:bodyPr>
          <a:lstStyle/>
          <a:p>
            <a:r>
              <a:rPr lang="en-US" dirty="0"/>
              <a:t>Did you identify anything illegal so far? If yes, please explain.</a:t>
            </a:r>
          </a:p>
          <a:p>
            <a:r>
              <a:rPr lang="en-US" dirty="0"/>
              <a:t>Did you identify anything unethical? If yes, please explain.</a:t>
            </a:r>
          </a:p>
          <a:p>
            <a:r>
              <a:rPr lang="en-US" dirty="0"/>
              <a:t>What would you do if you  were in Yu-</a:t>
            </a:r>
            <a:r>
              <a:rPr lang="en-US" dirty="0" err="1"/>
              <a:t>jin’s</a:t>
            </a:r>
            <a:r>
              <a:rPr lang="en-US" dirty="0"/>
              <a:t> position?</a:t>
            </a:r>
          </a:p>
        </p:txBody>
      </p:sp>
    </p:spTree>
    <p:extLst>
      <p:ext uri="{BB962C8B-B14F-4D97-AF65-F5344CB8AC3E}">
        <p14:creationId xmlns:p14="http://schemas.microsoft.com/office/powerpoint/2010/main" val="2553218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6F1EB-A9A3-4C4C-BD7F-4FA86ECB4CD0}"/>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9AA90BFF-A7AD-3440-9035-962DAF11FC8C}"/>
              </a:ext>
            </a:extLst>
          </p:cNvPr>
          <p:cNvSpPr>
            <a:spLocks noGrp="1"/>
          </p:cNvSpPr>
          <p:nvPr>
            <p:ph sz="quarter" idx="13"/>
          </p:nvPr>
        </p:nvSpPr>
        <p:spPr/>
        <p:txBody>
          <a:bodyPr>
            <a:normAutofit lnSpcReduction="10000"/>
          </a:bodyPr>
          <a:lstStyle/>
          <a:p>
            <a:r>
              <a:rPr lang="en-GB" dirty="0"/>
              <a:t>Social comparison might put pressure in one’s personal and professional life, however integrity and ethics should be followed.</a:t>
            </a:r>
          </a:p>
          <a:p>
            <a:r>
              <a:rPr lang="en-GB" dirty="0"/>
              <a:t>Integrity and ethical practices need to be maintained in every aspect of life.</a:t>
            </a:r>
          </a:p>
          <a:p>
            <a:endParaRPr lang="en-GB" dirty="0"/>
          </a:p>
        </p:txBody>
      </p:sp>
    </p:spTree>
    <p:extLst>
      <p:ext uri="{BB962C8B-B14F-4D97-AF65-F5344CB8AC3E}">
        <p14:creationId xmlns:p14="http://schemas.microsoft.com/office/powerpoint/2010/main" val="789045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Acknowledgement – pictures source</a:t>
            </a:r>
          </a:p>
        </p:txBody>
      </p:sp>
      <p:sp>
        <p:nvSpPr>
          <p:cNvPr id="3" name="Zástupný symbol pro obsah 2"/>
          <p:cNvSpPr>
            <a:spLocks noGrp="1"/>
          </p:cNvSpPr>
          <p:nvPr>
            <p:ph idx="1"/>
          </p:nvPr>
        </p:nvSpPr>
        <p:spPr/>
        <p:txBody>
          <a:bodyPr>
            <a:normAutofit lnSpcReduction="10000"/>
          </a:bodyPr>
          <a:lstStyle/>
          <a:p>
            <a:r>
              <a:rPr lang="cs-CZ" dirty="0" err="1"/>
              <a:t>All</a:t>
            </a:r>
            <a:r>
              <a:rPr lang="cs-CZ" dirty="0"/>
              <a:t> </a:t>
            </a:r>
            <a:r>
              <a:rPr lang="cs-CZ" dirty="0" err="1"/>
              <a:t>photos</a:t>
            </a:r>
            <a:r>
              <a:rPr lang="cs-CZ" dirty="0"/>
              <a:t> </a:t>
            </a:r>
            <a:r>
              <a:rPr lang="cs-CZ" dirty="0" err="1"/>
              <a:t>used</a:t>
            </a:r>
            <a:r>
              <a:rPr lang="cs-CZ" dirty="0"/>
              <a:t> </a:t>
            </a:r>
            <a:r>
              <a:rPr lang="en-US" dirty="0"/>
              <a:t>are just illustrative</a:t>
            </a:r>
            <a:r>
              <a:rPr lang="cs-CZ" dirty="0"/>
              <a:t>, </a:t>
            </a:r>
            <a:r>
              <a:rPr lang="cs-CZ" dirty="0" err="1"/>
              <a:t>they</a:t>
            </a:r>
            <a:r>
              <a:rPr lang="cs-CZ" dirty="0"/>
              <a:t> are</a:t>
            </a:r>
            <a:r>
              <a:rPr lang="en-US" dirty="0"/>
              <a:t> downloaded from an online photo-bank and the people depicted have no connection with the presented story</a:t>
            </a:r>
            <a:r>
              <a:rPr lang="cs-CZ" dirty="0"/>
              <a:t>.</a:t>
            </a:r>
            <a:endParaRPr lang="en-US" dirty="0"/>
          </a:p>
          <a:p>
            <a:r>
              <a:rPr lang="en-US" dirty="0"/>
              <a:t>Author:  </a:t>
            </a:r>
            <a:r>
              <a:rPr lang="en-US" dirty="0" err="1"/>
              <a:t>Pexels</a:t>
            </a:r>
            <a:endParaRPr lang="en-US" dirty="0"/>
          </a:p>
          <a:p>
            <a:r>
              <a:rPr lang="en-US" dirty="0"/>
              <a:t>Licensed under https://www.pexels.com/photo-license/</a:t>
            </a:r>
          </a:p>
          <a:p>
            <a:r>
              <a:rPr lang="en-US" dirty="0"/>
              <a:t>Source: https://www.pexels.com</a:t>
            </a:r>
          </a:p>
        </p:txBody>
      </p:sp>
    </p:spTree>
    <p:extLst>
      <p:ext uri="{BB962C8B-B14F-4D97-AF65-F5344CB8AC3E}">
        <p14:creationId xmlns:p14="http://schemas.microsoft.com/office/powerpoint/2010/main" val="2553218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a:t>
            </a:r>
            <a:r>
              <a:rPr lang="cs-CZ" dirty="0"/>
              <a:t>uthors</a:t>
            </a:r>
          </a:p>
        </p:txBody>
      </p:sp>
      <p:sp>
        <p:nvSpPr>
          <p:cNvPr id="3" name="Zástupný symbol pro obsah 2"/>
          <p:cNvSpPr>
            <a:spLocks noGrp="1"/>
          </p:cNvSpPr>
          <p:nvPr>
            <p:ph idx="1"/>
          </p:nvPr>
        </p:nvSpPr>
        <p:spPr/>
        <p:txBody>
          <a:bodyPr/>
          <a:lstStyle/>
          <a:p>
            <a:r>
              <a:rPr lang="en-US" dirty="0"/>
              <a:t>Prof. Angelika Kokkinaki</a:t>
            </a:r>
            <a:r>
              <a:rPr lang="cs-CZ" dirty="0"/>
              <a:t> (</a:t>
            </a:r>
            <a:r>
              <a:rPr lang="en-US" dirty="0">
                <a:hlinkClick r:id="rId2"/>
              </a:rPr>
              <a:t>kokkinaki.a@unic.ac.cy</a:t>
            </a:r>
            <a:r>
              <a:rPr lang="en-US" dirty="0"/>
              <a:t> </a:t>
            </a:r>
            <a:r>
              <a:rPr lang="cs-CZ" dirty="0"/>
              <a:t>)</a:t>
            </a:r>
            <a:endParaRPr lang="en-US" dirty="0"/>
          </a:p>
          <a:p>
            <a:r>
              <a:rPr lang="en-US" dirty="0"/>
              <a:t>Dr. Stella Kleanthous (</a:t>
            </a:r>
            <a:r>
              <a:rPr lang="en-US" dirty="0">
                <a:hlinkClick r:id="rId3"/>
              </a:rPr>
              <a:t>kleanthous.s@unic.ac.cy</a:t>
            </a:r>
            <a:r>
              <a:rPr lang="en-US" dirty="0"/>
              <a:t> )</a:t>
            </a:r>
            <a:endParaRPr lang="cs-CZ" dirty="0"/>
          </a:p>
          <a:p>
            <a:r>
              <a:rPr lang="cs-CZ" dirty="0"/>
              <a:t>With contribution </a:t>
            </a:r>
            <a:r>
              <a:rPr lang="en-US" dirty="0"/>
              <a:t>by Dr. Ifigenia Georgiou </a:t>
            </a:r>
            <a:r>
              <a:rPr lang="cs-CZ" dirty="0"/>
              <a:t>(</a:t>
            </a:r>
            <a:r>
              <a:rPr lang="en-US" dirty="0">
                <a:hlinkClick r:id="rId4"/>
              </a:rPr>
              <a:t>georgiou.i@unic.ac.cy</a:t>
            </a:r>
            <a:r>
              <a:rPr lang="en-US" dirty="0"/>
              <a:t> </a:t>
            </a:r>
            <a:r>
              <a:rPr lang="cs-CZ" dirty="0"/>
              <a:t>)</a:t>
            </a:r>
          </a:p>
          <a:p>
            <a:r>
              <a:rPr lang="en-US" dirty="0"/>
              <a:t>The case was written and piloted in </a:t>
            </a:r>
            <a:r>
              <a:rPr lang="cs-CZ" dirty="0"/>
              <a:t>2018</a:t>
            </a:r>
            <a:r>
              <a:rPr lang="en-US" dirty="0"/>
              <a:t> and finalized in 2019</a:t>
            </a:r>
            <a:endParaRPr lang="cs-CZ" dirty="0"/>
          </a:p>
        </p:txBody>
      </p:sp>
    </p:spTree>
    <p:extLst>
      <p:ext uri="{BB962C8B-B14F-4D97-AF65-F5344CB8AC3E}">
        <p14:creationId xmlns:p14="http://schemas.microsoft.com/office/powerpoint/2010/main" val="214108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License</a:t>
            </a:r>
            <a:r>
              <a:rPr lang="cs-CZ" dirty="0"/>
              <a:t> </a:t>
            </a:r>
            <a:r>
              <a:rPr lang="cs-CZ" dirty="0" err="1"/>
              <a:t>Information</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endParaRPr lang="cs-CZ" sz="2400" dirty="0"/>
          </a:p>
          <a:p>
            <a:pPr marL="0" indent="0" algn="ctr">
              <a:buNone/>
            </a:pPr>
            <a:endParaRPr lang="cs-CZ" sz="2400" dirty="0"/>
          </a:p>
          <a:p>
            <a:pPr marL="0" indent="0" algn="ctr">
              <a:buNone/>
            </a:pPr>
            <a:r>
              <a:rPr lang="cs-CZ" sz="2400" dirty="0" err="1"/>
              <a:t>Title</a:t>
            </a:r>
            <a:r>
              <a:rPr lang="cs-CZ" sz="2400" dirty="0"/>
              <a:t> </a:t>
            </a:r>
            <a:r>
              <a:rPr lang="cs-CZ" sz="2400" dirty="0" err="1"/>
              <a:t>of</a:t>
            </a:r>
            <a:r>
              <a:rPr lang="cs-CZ" sz="2400" dirty="0"/>
              <a:t> </a:t>
            </a:r>
            <a:r>
              <a:rPr lang="cs-CZ" sz="2400" dirty="0" err="1"/>
              <a:t>the</a:t>
            </a:r>
            <a:r>
              <a:rPr lang="cs-CZ" sz="2400" dirty="0"/>
              <a:t> </a:t>
            </a:r>
            <a:r>
              <a:rPr lang="cs-CZ" sz="2400" dirty="0" err="1"/>
              <a:t>work</a:t>
            </a:r>
            <a:r>
              <a:rPr lang="cs-CZ" sz="2400" dirty="0"/>
              <a:t>: </a:t>
            </a:r>
            <a:r>
              <a:rPr lang="en-US" sz="2400" dirty="0"/>
              <a:t>“The higher the risk, the higher the profit? </a:t>
            </a:r>
            <a:r>
              <a:rPr lang="en-US" sz="2400"/>
              <a:t>Part A”</a:t>
            </a:r>
            <a:endParaRPr lang="cs-CZ" sz="2400" dirty="0"/>
          </a:p>
          <a:p>
            <a:r>
              <a:rPr lang="cs-CZ" sz="2400" dirty="0" err="1"/>
              <a:t>Attribute</a:t>
            </a:r>
            <a:r>
              <a:rPr lang="cs-CZ" sz="2400" dirty="0"/>
              <a:t> </a:t>
            </a:r>
            <a:r>
              <a:rPr lang="cs-CZ" sz="2400" dirty="0" err="1"/>
              <a:t>work</a:t>
            </a:r>
            <a:r>
              <a:rPr lang="cs-CZ" sz="2400" dirty="0"/>
              <a:t> to </a:t>
            </a:r>
            <a:r>
              <a:rPr lang="cs-CZ" sz="2400" dirty="0" err="1"/>
              <a:t>name</a:t>
            </a:r>
            <a:r>
              <a:rPr lang="cs-CZ" sz="2400" dirty="0"/>
              <a:t>: </a:t>
            </a:r>
            <a:r>
              <a:rPr lang="en-US" sz="2400" dirty="0"/>
              <a:t>Angelika </a:t>
            </a:r>
            <a:r>
              <a:rPr lang="en-US" sz="2400" dirty="0" err="1"/>
              <a:t>Kokkinaki</a:t>
            </a:r>
            <a:r>
              <a:rPr lang="cs-CZ" sz="2400" dirty="0"/>
              <a:t> and </a:t>
            </a:r>
            <a:r>
              <a:rPr lang="en-US" sz="2400" dirty="0"/>
              <a:t>Stella </a:t>
            </a:r>
            <a:r>
              <a:rPr lang="en-US" sz="2400" dirty="0" err="1"/>
              <a:t>Kleanthous</a:t>
            </a:r>
            <a:r>
              <a:rPr lang="en-US" sz="2400" dirty="0"/>
              <a:t> </a:t>
            </a:r>
            <a:r>
              <a:rPr lang="cs-CZ" sz="2400" dirty="0" err="1"/>
              <a:t>Licensed</a:t>
            </a:r>
            <a:r>
              <a:rPr lang="cs-CZ" sz="2400" dirty="0"/>
              <a:t> </a:t>
            </a:r>
            <a:r>
              <a:rPr lang="cs-CZ" sz="2400" dirty="0" err="1"/>
              <a:t>under</a:t>
            </a:r>
            <a:r>
              <a:rPr lang="cs-CZ" sz="2400" dirty="0"/>
              <a:t>: </a:t>
            </a:r>
            <a:r>
              <a:rPr lang="cs-CZ" sz="2400" dirty="0">
                <a:hlinkClick r:id="rId2"/>
              </a:rPr>
              <a:t>creativecommons.org/licenses/by/4.0</a:t>
            </a:r>
            <a:endParaRPr lang="cs-CZ" sz="2400" dirty="0"/>
          </a:p>
          <a:p>
            <a:pPr marL="0" indent="0" algn="ctr">
              <a:buNone/>
            </a:pPr>
            <a:endParaRPr lang="cs-CZ" sz="2400" dirty="0"/>
          </a:p>
          <a:p>
            <a:pPr marL="0" indent="0" algn="ctr">
              <a:buNone/>
            </a:pPr>
            <a:r>
              <a:rPr lang="cs-CZ" sz="2400" dirty="0" err="1"/>
              <a:t>Attribute</a:t>
            </a:r>
            <a:r>
              <a:rPr lang="cs-CZ" sz="2400" dirty="0"/>
              <a:t> </a:t>
            </a:r>
            <a:r>
              <a:rPr lang="cs-CZ" sz="2400" dirty="0" err="1"/>
              <a:t>using</a:t>
            </a:r>
            <a:r>
              <a:rPr lang="cs-CZ" sz="2400" dirty="0"/>
              <a:t> </a:t>
            </a:r>
            <a:r>
              <a:rPr lang="cs-CZ" sz="2400" dirty="0" err="1"/>
              <a:t>following</a:t>
            </a:r>
            <a:r>
              <a:rPr lang="cs-CZ" sz="2400" dirty="0"/>
              <a:t> text:</a:t>
            </a:r>
          </a:p>
          <a:p>
            <a:pPr marL="0" indent="0" algn="ctr">
              <a:buNone/>
            </a:pPr>
            <a:r>
              <a:rPr lang="en-US" sz="2400" dirty="0"/>
              <a:t>“The higher the risk, the higher the profit? Part A” by Angelika </a:t>
            </a:r>
            <a:r>
              <a:rPr lang="en-US" sz="2400" dirty="0" err="1"/>
              <a:t>Kokkinaki</a:t>
            </a:r>
            <a:r>
              <a:rPr lang="cs-CZ" sz="2400" dirty="0"/>
              <a:t> and </a:t>
            </a:r>
            <a:r>
              <a:rPr lang="en-US" sz="2400" dirty="0"/>
              <a:t>Stella </a:t>
            </a:r>
            <a:r>
              <a:rPr lang="en-US" sz="2400" dirty="0" err="1"/>
              <a:t>Kleanthous</a:t>
            </a:r>
            <a:r>
              <a:rPr lang="en-US" sz="2400" dirty="0"/>
              <a:t> is licensed under a </a:t>
            </a:r>
            <a:r>
              <a:rPr lang="en-US" sz="2400" dirty="0">
                <a:hlinkClick r:id="rId3"/>
              </a:rPr>
              <a:t>Creative Commons Attribution 4.0 International License</a:t>
            </a:r>
            <a:r>
              <a:rPr lang="en-US" sz="2400" dirty="0"/>
              <a:t>.</a:t>
            </a:r>
            <a:endParaRPr lang="cs-CZ" sz="2400" dirty="0"/>
          </a:p>
        </p:txBody>
      </p:sp>
      <p:pic>
        <p:nvPicPr>
          <p:cNvPr id="15" name="Picture 16" descr="VÃ½sledek obrÃ¡zku pro cc by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26720" y="1314208"/>
            <a:ext cx="1490559" cy="525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7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32721-E116-D144-8DD0-8490169A269D}"/>
              </a:ext>
            </a:extLst>
          </p:cNvPr>
          <p:cNvSpPr>
            <a:spLocks noGrp="1"/>
          </p:cNvSpPr>
          <p:nvPr>
            <p:ph type="title"/>
          </p:nvPr>
        </p:nvSpPr>
        <p:spPr/>
        <p:txBody>
          <a:bodyPr/>
          <a:lstStyle/>
          <a:p>
            <a:r>
              <a:rPr lang="cs-CZ" dirty="0" err="1"/>
              <a:t>About</a:t>
            </a:r>
            <a:r>
              <a:rPr lang="cs-CZ" dirty="0"/>
              <a:t> </a:t>
            </a:r>
            <a:r>
              <a:rPr lang="cs-CZ" dirty="0" err="1"/>
              <a:t>this</a:t>
            </a:r>
            <a:r>
              <a:rPr lang="cs-CZ" dirty="0"/>
              <a:t> </a:t>
            </a:r>
            <a:r>
              <a:rPr lang="cs-CZ" dirty="0" err="1"/>
              <a:t>document</a:t>
            </a:r>
            <a:endParaRPr lang="cs-CZ" dirty="0"/>
          </a:p>
        </p:txBody>
      </p:sp>
      <p:sp>
        <p:nvSpPr>
          <p:cNvPr id="3" name="Zástupný obsah 2">
            <a:extLst>
              <a:ext uri="{FF2B5EF4-FFF2-40B4-BE49-F238E27FC236}">
                <a16:creationId xmlns:a16="http://schemas.microsoft.com/office/drawing/2014/main" id="{2F124659-B4C4-2C40-BC2A-4B5B047D7EA9}"/>
              </a:ext>
            </a:extLst>
          </p:cNvPr>
          <p:cNvSpPr>
            <a:spLocks noGrp="1"/>
          </p:cNvSpPr>
          <p:nvPr>
            <p:ph idx="1"/>
          </p:nvPr>
        </p:nvSpPr>
        <p:spPr/>
        <p:txBody>
          <a:bodyPr>
            <a:normAutofit fontScale="85000" lnSpcReduction="10000"/>
          </a:bodyPr>
          <a:lstStyle/>
          <a:p>
            <a:pPr marL="0" indent="0">
              <a:buNone/>
            </a:pPr>
            <a:r>
              <a:rPr lang="en-US" dirty="0"/>
              <a:t>This document is a real-life example illustrating importance of the values of academic integrity in professional life.</a:t>
            </a:r>
          </a:p>
          <a:p>
            <a:pPr marL="0" indent="0">
              <a:buNone/>
            </a:pPr>
            <a:r>
              <a:rPr lang="en-US" dirty="0"/>
              <a:t>It was created as a part of </a:t>
            </a:r>
            <a:r>
              <a:rPr lang="en-US" i="1" dirty="0"/>
              <a:t>Toolkit for cross-sector cooperation in terms of academic integrity</a:t>
            </a:r>
            <a:r>
              <a:rPr lang="en-US" dirty="0"/>
              <a:t> within Erasmus+ project.</a:t>
            </a:r>
          </a:p>
          <a:p>
            <a:pPr marL="0" indent="0">
              <a:buNone/>
            </a:pPr>
            <a:r>
              <a:rPr lang="en-US" dirty="0"/>
              <a:t>It is a ready-to-use case study accompanied with didactic notes and discussion questions and/or other tasks for the audience. </a:t>
            </a:r>
          </a:p>
          <a:p>
            <a:pPr marL="0" indent="0">
              <a:buNone/>
            </a:pPr>
            <a:r>
              <a:rPr lang="en-US" dirty="0"/>
              <a:t>Find more case studies in </a:t>
            </a:r>
            <a:r>
              <a:rPr lang="en-US" dirty="0">
                <a:hlinkClick r:id="rId2"/>
              </a:rPr>
              <a:t>ENAI database of educational materials</a:t>
            </a:r>
            <a:r>
              <a:rPr lang="en-US" dirty="0"/>
              <a:t>.</a:t>
            </a:r>
            <a:endParaRPr lang="cs-CZ" dirty="0"/>
          </a:p>
        </p:txBody>
      </p:sp>
    </p:spTree>
    <p:extLst>
      <p:ext uri="{BB962C8B-B14F-4D97-AF65-F5344CB8AC3E}">
        <p14:creationId xmlns:p14="http://schemas.microsoft.com/office/powerpoint/2010/main" val="94371826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60000" y="540000"/>
            <a:ext cx="3859278" cy="4053757"/>
          </a:xfrm>
        </p:spPr>
        <p:txBody>
          <a:bodyPr>
            <a:noAutofit/>
          </a:bodyPr>
          <a:lstStyle/>
          <a:p>
            <a:pPr marL="0" indent="0">
              <a:buNone/>
            </a:pPr>
            <a:r>
              <a:rPr lang="en-US" sz="2200" dirty="0"/>
              <a:t>Yu-</a:t>
            </a:r>
            <a:r>
              <a:rPr lang="en-US" sz="2200" dirty="0" err="1"/>
              <a:t>jin</a:t>
            </a:r>
            <a:r>
              <a:rPr lang="en-US" sz="2200" dirty="0"/>
              <a:t> was always living in the shadow of her brother who was identified as a math prodigy from his early years.  At school, she was mirroring his achievements; albeit she neither received the same recognition,  nor praise. This fact made her try even harder.</a:t>
            </a:r>
          </a:p>
          <a:p>
            <a:pPr marL="0" indent="0">
              <a:buNone/>
            </a:pPr>
            <a:r>
              <a:rPr lang="en-US" sz="2200" dirty="0"/>
              <a:t>When she had to select a major at the University, she selected Finance mirroring her brother’s specialization. </a:t>
            </a:r>
          </a:p>
        </p:txBody>
      </p:sp>
      <p:pic>
        <p:nvPicPr>
          <p:cNvPr id="29698" name="Picture 2" descr="Man Reading Book Beside Woman Reading Book"/>
          <p:cNvPicPr>
            <a:picLocks noChangeAspect="1" noChangeArrowheads="1"/>
          </p:cNvPicPr>
          <p:nvPr/>
        </p:nvPicPr>
        <p:blipFill>
          <a:blip r:embed="rId3"/>
          <a:srcRect/>
          <a:stretch>
            <a:fillRect/>
          </a:stretch>
        </p:blipFill>
        <p:spPr bwMode="auto">
          <a:xfrm>
            <a:off x="4223723" y="1341349"/>
            <a:ext cx="4781855" cy="3189600"/>
          </a:xfrm>
          <a:prstGeom prst="rect">
            <a:avLst/>
          </a:prstGeom>
          <a:noFill/>
        </p:spPr>
      </p:pic>
    </p:spTree>
    <p:extLst>
      <p:ext uri="{BB962C8B-B14F-4D97-AF65-F5344CB8AC3E}">
        <p14:creationId xmlns:p14="http://schemas.microsoft.com/office/powerpoint/2010/main" val="40944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60000" y="540000"/>
            <a:ext cx="4325243" cy="4234069"/>
          </a:xfrm>
        </p:spPr>
        <p:txBody>
          <a:bodyPr>
            <a:normAutofit/>
          </a:bodyPr>
          <a:lstStyle/>
          <a:p>
            <a:pPr marL="0" indent="0">
              <a:buNone/>
            </a:pPr>
            <a:r>
              <a:rPr lang="en-US" sz="2200" dirty="0"/>
              <a:t>During her studies, her brother got a job in an international Bank. Often, he was bragging about his work that required to access financial databases  and apply complex financial models on data series. </a:t>
            </a:r>
          </a:p>
          <a:p>
            <a:pPr marL="0" indent="0">
              <a:buNone/>
            </a:pPr>
            <a:r>
              <a:rPr lang="en-US" sz="2200" dirty="0"/>
              <a:t>Challenged by such descriptions, Yu-</a:t>
            </a:r>
            <a:r>
              <a:rPr lang="en-US" sz="2200" dirty="0" err="1"/>
              <a:t>jin</a:t>
            </a:r>
            <a:r>
              <a:rPr lang="en-US" sz="2200" dirty="0"/>
              <a:t> started experimenting with financial modeling and analysis early on, well ahead of her peers.  She became an expert in no time. </a:t>
            </a:r>
          </a:p>
        </p:txBody>
      </p:sp>
      <p:pic>
        <p:nvPicPr>
          <p:cNvPr id="2050" name="Picture 2" descr="Black Laptop Computer Showing Stock Graph"/>
          <p:cNvPicPr>
            <a:picLocks noChangeAspect="1" noChangeArrowheads="1"/>
          </p:cNvPicPr>
          <p:nvPr/>
        </p:nvPicPr>
        <p:blipFill>
          <a:blip r:embed="rId3"/>
          <a:srcRect/>
          <a:stretch>
            <a:fillRect/>
          </a:stretch>
        </p:blipFill>
        <p:spPr bwMode="auto">
          <a:xfrm>
            <a:off x="4586400" y="1388014"/>
            <a:ext cx="4471200" cy="2982386"/>
          </a:xfrm>
          <a:prstGeom prst="rect">
            <a:avLst/>
          </a:prstGeom>
          <a:noFill/>
        </p:spPr>
      </p:pic>
    </p:spTree>
    <p:extLst>
      <p:ext uri="{BB962C8B-B14F-4D97-AF65-F5344CB8AC3E}">
        <p14:creationId xmlns:p14="http://schemas.microsoft.com/office/powerpoint/2010/main" val="40944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7718" y="278742"/>
            <a:ext cx="5169876" cy="4750904"/>
          </a:xfrm>
        </p:spPr>
        <p:txBody>
          <a:bodyPr>
            <a:normAutofit fontScale="70000" lnSpcReduction="20000"/>
          </a:bodyPr>
          <a:lstStyle/>
          <a:p>
            <a:pPr marL="0" indent="0">
              <a:buNone/>
            </a:pPr>
            <a:r>
              <a:rPr lang="en-US" dirty="0"/>
              <a:t>Through her brother’s professional account Yu-</a:t>
            </a:r>
            <a:r>
              <a:rPr lang="en-US" dirty="0" err="1"/>
              <a:t>jin</a:t>
            </a:r>
            <a:r>
              <a:rPr lang="en-US" dirty="0"/>
              <a:t> had access to financial data regarding publicly listed companies as well as to financial analysis reports for companies and industry sectors. Such analysis was often required in her term projects. </a:t>
            </a:r>
          </a:p>
          <a:p>
            <a:pPr marL="0" indent="0">
              <a:buNone/>
            </a:pPr>
            <a:r>
              <a:rPr lang="en-US" dirty="0"/>
              <a:t>Yu-</a:t>
            </a:r>
            <a:r>
              <a:rPr lang="en-US" dirty="0" err="1"/>
              <a:t>jin</a:t>
            </a:r>
            <a:r>
              <a:rPr lang="en-US" dirty="0"/>
              <a:t> could complete excellent reports for her  assignments within minutes; a typical student would have had to devote numerous hours to compile the same report.</a:t>
            </a:r>
          </a:p>
          <a:p>
            <a:pPr marL="0" indent="0">
              <a:buNone/>
            </a:pPr>
            <a:r>
              <a:rPr lang="en-US" dirty="0"/>
              <a:t>Word spread around. Yu-</a:t>
            </a:r>
            <a:r>
              <a:rPr lang="en-US" dirty="0" err="1"/>
              <a:t>jin</a:t>
            </a:r>
            <a:r>
              <a:rPr lang="en-US" dirty="0"/>
              <a:t> received many requests for help. She agreed to comply to each one of them under one condition: they promised to vote for her for the position of the President of the Business Society.</a:t>
            </a:r>
          </a:p>
          <a:p>
            <a:pPr marL="0" indent="0">
              <a:buNone/>
            </a:pPr>
            <a:r>
              <a:rPr lang="en-US" dirty="0"/>
              <a:t>When she got elected, Yu-</a:t>
            </a:r>
            <a:r>
              <a:rPr lang="en-US" dirty="0" err="1"/>
              <a:t>jin</a:t>
            </a:r>
            <a:r>
              <a:rPr lang="en-US" dirty="0"/>
              <a:t> achievement surpassed those of her brother for the first time. History was made.</a:t>
            </a:r>
          </a:p>
        </p:txBody>
      </p:sp>
      <p:pic>
        <p:nvPicPr>
          <p:cNvPr id="27654" name="Picture 6" descr="Man In White Dress Shirt And Maroon Neck Tie Shaking Hands With Girl In White Dress"/>
          <p:cNvPicPr>
            <a:picLocks noChangeAspect="1" noChangeArrowheads="1"/>
          </p:cNvPicPr>
          <p:nvPr/>
        </p:nvPicPr>
        <p:blipFill>
          <a:blip r:embed="rId3"/>
          <a:srcRect/>
          <a:stretch>
            <a:fillRect/>
          </a:stretch>
        </p:blipFill>
        <p:spPr bwMode="auto">
          <a:xfrm>
            <a:off x="5297594" y="1785600"/>
            <a:ext cx="3745606" cy="2498399"/>
          </a:xfrm>
          <a:prstGeom prst="rect">
            <a:avLst/>
          </a:prstGeom>
          <a:noFill/>
        </p:spPr>
      </p:pic>
    </p:spTree>
    <p:extLst>
      <p:ext uri="{BB962C8B-B14F-4D97-AF65-F5344CB8AC3E}">
        <p14:creationId xmlns:p14="http://schemas.microsoft.com/office/powerpoint/2010/main" val="317139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60000" y="180000"/>
            <a:ext cx="4475285" cy="3800189"/>
          </a:xfrm>
        </p:spPr>
        <p:txBody>
          <a:bodyPr>
            <a:noAutofit/>
          </a:bodyPr>
          <a:lstStyle/>
          <a:p>
            <a:pPr marL="0" indent="0">
              <a:lnSpc>
                <a:spcPct val="120000"/>
              </a:lnSpc>
              <a:buNone/>
            </a:pPr>
            <a:r>
              <a:rPr lang="en-US" sz="2000" dirty="0"/>
              <a:t>In her capacity as President of the Business Society, Yu-Jin was invited to participate in many academic bodies and was introduced to representatives from the industry. She became aware of cutting edge developments and developed an extensive network of acquaintances from practically all companies affiliated with the University. Early on, she realized that this social capital will contribute to her professional advancement and pay dividends.  </a:t>
            </a:r>
          </a:p>
        </p:txBody>
      </p:sp>
      <p:pic>
        <p:nvPicPr>
          <p:cNvPr id="25602" name="Picture 2" descr="People Gathering Inside White Building"/>
          <p:cNvPicPr>
            <a:picLocks noChangeAspect="1" noChangeArrowheads="1"/>
          </p:cNvPicPr>
          <p:nvPr/>
        </p:nvPicPr>
        <p:blipFill>
          <a:blip r:embed="rId3"/>
          <a:srcRect/>
          <a:stretch>
            <a:fillRect/>
          </a:stretch>
        </p:blipFill>
        <p:spPr bwMode="auto">
          <a:xfrm>
            <a:off x="4896000" y="1477501"/>
            <a:ext cx="4017599" cy="2684099"/>
          </a:xfrm>
          <a:prstGeom prst="rect">
            <a:avLst/>
          </a:prstGeom>
          <a:noFill/>
        </p:spPr>
      </p:pic>
    </p:spTree>
    <p:extLst>
      <p:ext uri="{BB962C8B-B14F-4D97-AF65-F5344CB8AC3E}">
        <p14:creationId xmlns:p14="http://schemas.microsoft.com/office/powerpoint/2010/main" val="260778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60000" y="540000"/>
            <a:ext cx="4730261" cy="3771900"/>
          </a:xfrm>
        </p:spPr>
        <p:txBody>
          <a:bodyPr>
            <a:normAutofit/>
          </a:bodyPr>
          <a:lstStyle/>
          <a:p>
            <a:pPr marL="0" indent="0">
              <a:lnSpc>
                <a:spcPct val="120000"/>
              </a:lnSpc>
              <a:buNone/>
            </a:pPr>
            <a:r>
              <a:rPr lang="en-US" sz="2200" dirty="0"/>
              <a:t>In 2013, she was one of the first at the University to learn about </a:t>
            </a:r>
            <a:r>
              <a:rPr lang="en-US" sz="2200" dirty="0" err="1"/>
              <a:t>blockchain</a:t>
            </a:r>
            <a:r>
              <a:rPr lang="en-US" sz="2200" dirty="0"/>
              <a:t> technologies and </a:t>
            </a:r>
            <a:r>
              <a:rPr lang="en-US" sz="2200" dirty="0" err="1"/>
              <a:t>cryptocurrencies</a:t>
            </a:r>
            <a:r>
              <a:rPr lang="en-US" sz="2200" dirty="0"/>
              <a:t>. She could identify some positive prospects of </a:t>
            </a:r>
            <a:r>
              <a:rPr lang="en-US" sz="2200" dirty="0" err="1"/>
              <a:t>cryptocurrencies</a:t>
            </a:r>
            <a:r>
              <a:rPr lang="en-US" sz="2200" dirty="0"/>
              <a:t> and more specifically </a:t>
            </a:r>
            <a:r>
              <a:rPr lang="en-US" sz="2200" dirty="0" err="1"/>
              <a:t>Bitcoin</a:t>
            </a:r>
            <a:r>
              <a:rPr lang="en-US" sz="2200" dirty="0"/>
              <a:t>. Her petty cash, about 1</a:t>
            </a:r>
            <a:r>
              <a:rPr lang="cs-CZ" sz="2200" dirty="0"/>
              <a:t>,</a:t>
            </a:r>
            <a:r>
              <a:rPr lang="en-US" sz="2200" dirty="0"/>
              <a:t>100 USD, could buy 100 </a:t>
            </a:r>
            <a:r>
              <a:rPr lang="en-US" sz="2200" dirty="0" err="1"/>
              <a:t>Bitcoins</a:t>
            </a:r>
            <a:r>
              <a:rPr lang="en-US" sz="2200" dirty="0"/>
              <a:t> at that time. She wondered whether to invest or not. </a:t>
            </a:r>
          </a:p>
        </p:txBody>
      </p:sp>
      <p:pic>
        <p:nvPicPr>
          <p:cNvPr id="49154" name="Picture 2" descr="Round Gold-colored Bitcoin"/>
          <p:cNvPicPr>
            <a:picLocks noChangeAspect="1" noChangeArrowheads="1"/>
          </p:cNvPicPr>
          <p:nvPr/>
        </p:nvPicPr>
        <p:blipFill>
          <a:blip r:embed="rId3"/>
          <a:srcRect/>
          <a:stretch>
            <a:fillRect/>
          </a:stretch>
        </p:blipFill>
        <p:spPr bwMode="auto">
          <a:xfrm>
            <a:off x="5184000" y="1470562"/>
            <a:ext cx="3787200" cy="2316638"/>
          </a:xfrm>
          <a:prstGeom prst="rect">
            <a:avLst/>
          </a:prstGeom>
          <a:noFill/>
        </p:spPr>
      </p:pic>
    </p:spTree>
    <p:extLst>
      <p:ext uri="{BB962C8B-B14F-4D97-AF65-F5344CB8AC3E}">
        <p14:creationId xmlns:p14="http://schemas.microsoft.com/office/powerpoint/2010/main" val="260778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60000" y="540000"/>
            <a:ext cx="5110940" cy="2829029"/>
          </a:xfrm>
        </p:spPr>
        <p:txBody>
          <a:bodyPr>
            <a:noAutofit/>
          </a:bodyPr>
          <a:lstStyle/>
          <a:p>
            <a:pPr marL="0" indent="0">
              <a:lnSpc>
                <a:spcPct val="120000"/>
              </a:lnSpc>
              <a:buNone/>
            </a:pPr>
            <a:r>
              <a:rPr lang="en-US" sz="2200" dirty="0"/>
              <a:t>Her brother had developed a risk aversion attitude partially due to his conservative professional environment. Thus, he warned her against such investment. She counter argued that the invested money was so little that she could afford to lose it. Furthermore, she pointed out, that if it worked it would have huge returns. She became the first investor in Bitcoin from her class.</a:t>
            </a:r>
          </a:p>
        </p:txBody>
      </p:sp>
      <p:pic>
        <p:nvPicPr>
          <p:cNvPr id="2050" name="Picture 2" descr="Image result for bitcoin"/>
          <p:cNvPicPr>
            <a:picLocks noChangeAspect="1" noChangeArrowheads="1"/>
          </p:cNvPicPr>
          <p:nvPr/>
        </p:nvPicPr>
        <p:blipFill>
          <a:blip r:embed="rId3"/>
          <a:srcRect/>
          <a:stretch>
            <a:fillRect/>
          </a:stretch>
        </p:blipFill>
        <p:spPr bwMode="auto">
          <a:xfrm>
            <a:off x="5413375" y="1524855"/>
            <a:ext cx="2466975" cy="1847851"/>
          </a:xfrm>
          <a:prstGeom prst="rect">
            <a:avLst/>
          </a:prstGeom>
          <a:noFill/>
        </p:spPr>
      </p:pic>
    </p:spTree>
    <p:extLst>
      <p:ext uri="{BB962C8B-B14F-4D97-AF65-F5344CB8AC3E}">
        <p14:creationId xmlns:p14="http://schemas.microsoft.com/office/powerpoint/2010/main" val="260778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37843" y="1205803"/>
            <a:ext cx="8468314" cy="3333540"/>
          </a:xfrm>
        </p:spPr>
        <p:txBody>
          <a:bodyPr>
            <a:normAutofit lnSpcReduction="10000"/>
          </a:bodyPr>
          <a:lstStyle/>
          <a:p>
            <a:pPr marL="0" indent="0" algn="just">
              <a:buNone/>
            </a:pPr>
            <a:r>
              <a:rPr lang="en-US" sz="2400" dirty="0"/>
              <a:t>For the next few years, Bitcoin was traded in the region of 200 Euros. During that time, Yu-</a:t>
            </a:r>
            <a:r>
              <a:rPr lang="en-US" sz="2400" dirty="0" err="1"/>
              <a:t>jin</a:t>
            </a:r>
            <a:r>
              <a:rPr lang="en-US" sz="2400" dirty="0"/>
              <a:t> became more and more passionate about </a:t>
            </a:r>
            <a:r>
              <a:rPr lang="en-US" sz="2400" dirty="0" err="1"/>
              <a:t>cryptocurrencies</a:t>
            </a:r>
            <a:r>
              <a:rPr lang="en-US" sz="2400" dirty="0"/>
              <a:t>’ future role in finance as well as in other industry sectors.  </a:t>
            </a:r>
          </a:p>
          <a:p>
            <a:pPr marL="0" indent="0" algn="just">
              <a:buNone/>
            </a:pPr>
            <a:r>
              <a:rPr lang="en-US" sz="2400" dirty="0"/>
              <a:t>She enjoyed high visibility and popularity within the </a:t>
            </a:r>
            <a:r>
              <a:rPr lang="en-US" sz="2400" dirty="0" err="1"/>
              <a:t>cryptocurrency</a:t>
            </a:r>
            <a:r>
              <a:rPr lang="en-US" sz="2400" dirty="0"/>
              <a:t> community. In June 2017, Yu-</a:t>
            </a:r>
            <a:r>
              <a:rPr lang="en-US" sz="2400" dirty="0" err="1"/>
              <a:t>jin</a:t>
            </a:r>
            <a:r>
              <a:rPr lang="en-US" sz="2400" dirty="0"/>
              <a:t> graduated with her MBA degree with the highest distinction, while by the end of the same year Bitcoin soared to ~19</a:t>
            </a:r>
            <a:r>
              <a:rPr lang="cs-CZ" sz="2400" dirty="0"/>
              <a:t>,</a:t>
            </a:r>
            <a:r>
              <a:rPr lang="en-US" sz="2400" dirty="0"/>
              <a:t>000 Euros.</a:t>
            </a:r>
            <a:r>
              <a:rPr lang="cs-CZ" sz="2400" dirty="0"/>
              <a:t> </a:t>
            </a:r>
            <a:r>
              <a:rPr lang="en-US" sz="2400" dirty="0"/>
              <a:t>Yu-</a:t>
            </a:r>
            <a:r>
              <a:rPr lang="en-US" sz="2400" dirty="0" err="1"/>
              <a:t>jin</a:t>
            </a:r>
            <a:r>
              <a:rPr lang="en-US" sz="2400" dirty="0"/>
              <a:t> excelled academically and she became a freshly-minted millionaire.</a:t>
            </a:r>
            <a:r>
              <a:rPr lang="cs-CZ" sz="2400" dirty="0"/>
              <a:t> </a:t>
            </a:r>
          </a:p>
          <a:p>
            <a:pPr marL="0" indent="0" algn="just">
              <a:buNone/>
            </a:pPr>
            <a:r>
              <a:rPr lang="en-US" sz="2400" dirty="0"/>
              <a:t>Yet another first!</a:t>
            </a:r>
          </a:p>
          <a:p>
            <a:pPr marL="0" indent="0" algn="just">
              <a:buNone/>
            </a:pPr>
            <a:endParaRPr lang="en-US" sz="2400" dirty="0"/>
          </a:p>
        </p:txBody>
      </p:sp>
    </p:spTree>
    <p:extLst>
      <p:ext uri="{BB962C8B-B14F-4D97-AF65-F5344CB8AC3E}">
        <p14:creationId xmlns:p14="http://schemas.microsoft.com/office/powerpoint/2010/main" val="2607788700"/>
      </p:ext>
    </p:extLst>
  </p:cSld>
  <p:clrMapOvr>
    <a:masterClrMapping/>
  </p:clrMapOvr>
</p:sld>
</file>

<file path=ppt/theme/theme1.xml><?xml version="1.0" encoding="utf-8"?>
<a:theme xmlns:a="http://schemas.openxmlformats.org/drawingml/2006/main" name="enai">
  <a:themeElements>
    <a:clrScheme name="Vlastní 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9999"/>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enai</Template>
  <TotalTime>9303</TotalTime>
  <Words>944</Words>
  <Application>Microsoft Macintosh PowerPoint</Application>
  <PresentationFormat>Předvádění na obrazovce (16:9)</PresentationFormat>
  <Paragraphs>59</Paragraphs>
  <Slides>16</Slides>
  <Notes>8</Notes>
  <HiddenSlides>1</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enai</vt:lpstr>
      <vt:lpstr>The higher the risk,  the higher the profit?</vt:lpstr>
      <vt:lpstr>About this document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Conclusion</vt:lpstr>
      <vt:lpstr>Prezentace aplikace PowerPoint</vt:lpstr>
      <vt:lpstr>Questions - Activities</vt:lpstr>
      <vt:lpstr>Prezentace aplikace PowerPoint</vt:lpstr>
      <vt:lpstr>Acknowledgement – pictures source</vt:lpstr>
      <vt:lpstr>Authors</vt:lpstr>
      <vt:lpstr>License Information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didl</dc:creator>
  <cp:lastModifiedBy>Dita Dlabolová</cp:lastModifiedBy>
  <cp:revision>132</cp:revision>
  <cp:lastPrinted>2018-09-04T13:28:03Z</cp:lastPrinted>
  <dcterms:created xsi:type="dcterms:W3CDTF">2016-09-26T15:05:02Z</dcterms:created>
  <dcterms:modified xsi:type="dcterms:W3CDTF">2019-11-06T13:17:37Z</dcterms:modified>
</cp:coreProperties>
</file>