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4"/>
  </p:notesMasterIdLst>
  <p:sldIdLst>
    <p:sldId id="309" r:id="rId2"/>
    <p:sldId id="350" r:id="rId3"/>
    <p:sldId id="349" r:id="rId4"/>
    <p:sldId id="362" r:id="rId5"/>
    <p:sldId id="353" r:id="rId6"/>
    <p:sldId id="358" r:id="rId7"/>
    <p:sldId id="348" r:id="rId8"/>
    <p:sldId id="319" r:id="rId9"/>
    <p:sldId id="368" r:id="rId10"/>
    <p:sldId id="322" r:id="rId11"/>
    <p:sldId id="323" r:id="rId12"/>
    <p:sldId id="304" r:id="rId13"/>
    <p:sldId id="354" r:id="rId14"/>
    <p:sldId id="307" r:id="rId15"/>
    <p:sldId id="363" r:id="rId16"/>
    <p:sldId id="361" r:id="rId17"/>
    <p:sldId id="367" r:id="rId18"/>
    <p:sldId id="364" r:id="rId19"/>
    <p:sldId id="360" r:id="rId20"/>
    <p:sldId id="369" r:id="rId21"/>
    <p:sldId id="347" r:id="rId22"/>
    <p:sldId id="346" r:id="rId23"/>
  </p:sldIdLst>
  <p:sldSz cx="9144000" cy="5143500" type="screen16x9"/>
  <p:notesSz cx="7010400" cy="92964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8EFAF8DB-A969-4135-B19A-87D8D207BB21}">
          <p14:sldIdLst>
            <p14:sldId id="309"/>
            <p14:sldId id="350"/>
            <p14:sldId id="349"/>
            <p14:sldId id="362"/>
            <p14:sldId id="353"/>
            <p14:sldId id="358"/>
            <p14:sldId id="348"/>
            <p14:sldId id="319"/>
            <p14:sldId id="368"/>
            <p14:sldId id="322"/>
            <p14:sldId id="323"/>
            <p14:sldId id="304"/>
            <p14:sldId id="354"/>
            <p14:sldId id="307"/>
            <p14:sldId id="363"/>
            <p14:sldId id="361"/>
            <p14:sldId id="367"/>
            <p14:sldId id="364"/>
            <p14:sldId id="360"/>
            <p14:sldId id="369"/>
            <p14:sldId id="347"/>
            <p14:sldId id="34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guide id="3" pos="3840">
          <p15:clr>
            <a:srgbClr val="A4A3A4"/>
          </p15:clr>
        </p15:guide>
        <p15:guide id="4" orient="horz" pos="1620">
          <p15:clr>
            <a:srgbClr val="A4A3A4"/>
          </p15:clr>
        </p15:guide>
        <p15:guide id="5"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ta Dlabolova" initials="" lastIdx="6" clrIdx="0"/>
  <p:cmAuthor id="1"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4" autoAdjust="0"/>
    <p:restoredTop sz="85423" autoAdjust="0"/>
  </p:normalViewPr>
  <p:slideViewPr>
    <p:cSldViewPr snapToGrid="0">
      <p:cViewPr varScale="1">
        <p:scale>
          <a:sx n="117" d="100"/>
          <a:sy n="117" d="100"/>
        </p:scale>
        <p:origin x="184" y="368"/>
      </p:cViewPr>
      <p:guideLst>
        <p:guide orient="horz" pos="2160"/>
        <p:guide pos="2880"/>
        <p:guide pos="3840"/>
        <p:guide orient="horz" pos="162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cs-CZ" dirty="0"/>
          </a:p>
        </p:txBody>
      </p:sp>
      <p:sp>
        <p:nvSpPr>
          <p:cNvPr id="3" name="Zástupný symbol pro datum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75130F-6DD1-4461-9104-A51571DA2431}" type="datetimeFigureOut">
              <a:rPr lang="cs-CZ" smtClean="0"/>
              <a:pPr/>
              <a:t>06.11.19</a:t>
            </a:fld>
            <a:endParaRPr lang="cs-CZ" dirty="0"/>
          </a:p>
        </p:txBody>
      </p:sp>
      <p:sp>
        <p:nvSpPr>
          <p:cNvPr id="4" name="Zástupný symbol pro obrázek snímku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cs-CZ" dirty="0"/>
          </a:p>
        </p:txBody>
      </p:sp>
      <p:sp>
        <p:nvSpPr>
          <p:cNvPr id="5" name="Zástupný symbol pro poznámky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CBB758-5CCA-4FC4-A17D-E88687967B5F}" type="slidenum">
              <a:rPr lang="cs-CZ" smtClean="0"/>
              <a:pPr/>
              <a:t>‹#›</a:t>
            </a:fld>
            <a:endParaRPr lang="cs-CZ" dirty="0"/>
          </a:p>
        </p:txBody>
      </p:sp>
    </p:spTree>
    <p:extLst>
      <p:ext uri="{BB962C8B-B14F-4D97-AF65-F5344CB8AC3E}">
        <p14:creationId xmlns:p14="http://schemas.microsoft.com/office/powerpoint/2010/main" val="339725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17550" y="1162050"/>
            <a:ext cx="5575300" cy="31369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2</a:t>
            </a:fld>
            <a:endParaRPr lang="cs-CZ" dirty="0"/>
          </a:p>
        </p:txBody>
      </p:sp>
    </p:spTree>
    <p:extLst>
      <p:ext uri="{BB962C8B-B14F-4D97-AF65-F5344CB8AC3E}">
        <p14:creationId xmlns:p14="http://schemas.microsoft.com/office/powerpoint/2010/main" val="3605798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17550" y="1162050"/>
            <a:ext cx="5575300" cy="31369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3</a:t>
            </a:fld>
            <a:endParaRPr lang="cs-CZ" dirty="0"/>
          </a:p>
        </p:txBody>
      </p:sp>
    </p:spTree>
    <p:extLst>
      <p:ext uri="{BB962C8B-B14F-4D97-AF65-F5344CB8AC3E}">
        <p14:creationId xmlns:p14="http://schemas.microsoft.com/office/powerpoint/2010/main" val="36057985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17550" y="1162050"/>
            <a:ext cx="5575300" cy="31369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4</a:t>
            </a:fld>
            <a:endParaRPr lang="cs-CZ" dirty="0"/>
          </a:p>
        </p:txBody>
      </p:sp>
    </p:spTree>
    <p:extLst>
      <p:ext uri="{BB962C8B-B14F-4D97-AF65-F5344CB8AC3E}">
        <p14:creationId xmlns:p14="http://schemas.microsoft.com/office/powerpoint/2010/main" val="3605798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17550" y="1162050"/>
            <a:ext cx="5575300" cy="31369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7</a:t>
            </a:fld>
            <a:endParaRPr lang="cs-CZ" dirty="0"/>
          </a:p>
        </p:txBody>
      </p:sp>
    </p:spTree>
    <p:extLst>
      <p:ext uri="{BB962C8B-B14F-4D97-AF65-F5344CB8AC3E}">
        <p14:creationId xmlns:p14="http://schemas.microsoft.com/office/powerpoint/2010/main" val="3605798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17550" y="1162050"/>
            <a:ext cx="5575300" cy="31369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8</a:t>
            </a:fld>
            <a:endParaRPr lang="cs-CZ" dirty="0"/>
          </a:p>
        </p:txBody>
      </p:sp>
    </p:spTree>
    <p:extLst>
      <p:ext uri="{BB962C8B-B14F-4D97-AF65-F5344CB8AC3E}">
        <p14:creationId xmlns:p14="http://schemas.microsoft.com/office/powerpoint/2010/main" val="23295953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17550" y="1162050"/>
            <a:ext cx="5575300" cy="31369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10</a:t>
            </a:fld>
            <a:endParaRPr lang="cs-CZ" dirty="0"/>
          </a:p>
        </p:txBody>
      </p:sp>
    </p:spTree>
    <p:extLst>
      <p:ext uri="{BB962C8B-B14F-4D97-AF65-F5344CB8AC3E}">
        <p14:creationId xmlns:p14="http://schemas.microsoft.com/office/powerpoint/2010/main" val="2742221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17550" y="1162050"/>
            <a:ext cx="5575300" cy="3136900"/>
          </a:xfrm>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11</a:t>
            </a:fld>
            <a:endParaRPr lang="cs-CZ" dirty="0"/>
          </a:p>
        </p:txBody>
      </p:sp>
    </p:spTree>
    <p:extLst>
      <p:ext uri="{BB962C8B-B14F-4D97-AF65-F5344CB8AC3E}">
        <p14:creationId xmlns:p14="http://schemas.microsoft.com/office/powerpoint/2010/main" val="2547375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CBB758-5CCA-4FC4-A17D-E88687967B5F}" type="slidenum">
              <a:rPr lang="cs-CZ" smtClean="0"/>
              <a:pPr/>
              <a:t>16</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err="1"/>
              <a:t>Optional</a:t>
            </a:r>
            <a:r>
              <a:rPr lang="cs-CZ" dirty="0"/>
              <a:t> part</a:t>
            </a:r>
          </a:p>
          <a:p>
            <a:endParaRPr lang="cs-CZ" dirty="0"/>
          </a:p>
        </p:txBody>
      </p:sp>
      <p:sp>
        <p:nvSpPr>
          <p:cNvPr id="4" name="Zástupný symbol pro číslo snímku 3"/>
          <p:cNvSpPr>
            <a:spLocks noGrp="1"/>
          </p:cNvSpPr>
          <p:nvPr>
            <p:ph type="sldNum" sz="quarter" idx="10"/>
          </p:nvPr>
        </p:nvSpPr>
        <p:spPr/>
        <p:txBody>
          <a:bodyPr/>
          <a:lstStyle/>
          <a:p>
            <a:fld id="{31CBB758-5CCA-4FC4-A17D-E88687967B5F}" type="slidenum">
              <a:rPr lang="cs-CZ" smtClean="0"/>
              <a:pPr/>
              <a:t>18</a:t>
            </a:fld>
            <a:endParaRPr lang="cs-CZ" dirty="0"/>
          </a:p>
        </p:txBody>
      </p:sp>
    </p:spTree>
    <p:extLst>
      <p:ext uri="{BB962C8B-B14F-4D97-AF65-F5344CB8AC3E}">
        <p14:creationId xmlns:p14="http://schemas.microsoft.com/office/powerpoint/2010/main" val="775338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bg>
      <p:bgPr>
        <a:blipFill dpi="0" rotWithShape="1">
          <a:blip r:embed="rId2">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ctrTitle"/>
          </p:nvPr>
        </p:nvSpPr>
        <p:spPr>
          <a:xfrm>
            <a:off x="222422" y="1371599"/>
            <a:ext cx="8612659" cy="1408777"/>
          </a:xfrm>
        </p:spPr>
        <p:txBody>
          <a:bodyPr anchor="ctr">
            <a:normAutofit/>
          </a:bodyPr>
          <a:lstStyle>
            <a:lvl1pPr algn="l">
              <a:defRPr sz="4400">
                <a:solidFill>
                  <a:schemeClr val="tx1"/>
                </a:solidFill>
                <a:latin typeface="+mn-lt"/>
              </a:defRPr>
            </a:lvl1pPr>
          </a:lstStyle>
          <a:p>
            <a:r>
              <a:rPr lang="cs-CZ"/>
              <a:t>Kliknutím lze upravit styl.</a:t>
            </a:r>
            <a:endParaRPr lang="cs-CZ" dirty="0"/>
          </a:p>
        </p:txBody>
      </p:sp>
      <p:sp>
        <p:nvSpPr>
          <p:cNvPr id="3" name="Podnadpis 2"/>
          <p:cNvSpPr>
            <a:spLocks noGrp="1"/>
          </p:cNvSpPr>
          <p:nvPr>
            <p:ph type="subTitle" idx="1"/>
          </p:nvPr>
        </p:nvSpPr>
        <p:spPr>
          <a:xfrm>
            <a:off x="3762631" y="2926214"/>
            <a:ext cx="5072449" cy="847606"/>
          </a:xfrm>
        </p:spPr>
        <p:txBody>
          <a:bodyPr/>
          <a:lstStyle>
            <a:lvl1pPr marL="0" indent="0" algn="r">
              <a:buNone/>
              <a:defRPr sz="2400">
                <a:solidFill>
                  <a:srgbClr val="74747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lze upravit styl předlohy.</a:t>
            </a:r>
            <a:endParaRPr lang="cs-CZ" dirty="0"/>
          </a:p>
        </p:txBody>
      </p:sp>
      <p:sp>
        <p:nvSpPr>
          <p:cNvPr id="4" name="Zástupný symbol pro datum 3"/>
          <p:cNvSpPr>
            <a:spLocks noGrp="1"/>
          </p:cNvSpPr>
          <p:nvPr>
            <p:ph type="dt" sz="half" idx="10"/>
          </p:nvPr>
        </p:nvSpPr>
        <p:spPr/>
        <p:txBody>
          <a:bodyPr/>
          <a:lstStyle/>
          <a:p>
            <a:fld id="{5E6784AC-797A-45F2-B2C8-8D7DEEADE390}" type="datetimeFigureOut">
              <a:rPr lang="cs-CZ" smtClean="0"/>
              <a:pPr/>
              <a:t>06.11.19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1376408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rázek 2"/>
          <p:cNvSpPr>
            <a:spLocks noGrp="1"/>
          </p:cNvSpPr>
          <p:nvPr>
            <p:ph type="pic" idx="1"/>
          </p:nvPr>
        </p:nvSpPr>
        <p:spPr>
          <a:xfrm>
            <a:off x="3887391" y="740571"/>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266963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4172638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6"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1" y="273844"/>
            <a:ext cx="5800725" cy="435887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2433021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4_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683568" y="1275607"/>
            <a:ext cx="7772400" cy="918102"/>
          </a:xfrm>
        </p:spPr>
        <p:txBody>
          <a:bodyPr/>
          <a:lstStyle>
            <a:lvl1pPr>
              <a:defRPr/>
            </a:lvl1pPr>
          </a:lstStyle>
          <a:p>
            <a:r>
              <a:rPr lang="cs-CZ" dirty="0"/>
              <a:t>Název</a:t>
            </a:r>
          </a:p>
        </p:txBody>
      </p:sp>
      <p:sp>
        <p:nvSpPr>
          <p:cNvPr id="3" name="Podnadpis 2"/>
          <p:cNvSpPr>
            <a:spLocks noGrp="1"/>
          </p:cNvSpPr>
          <p:nvPr>
            <p:ph type="subTitle" idx="1" hasCustomPrompt="1"/>
          </p:nvPr>
        </p:nvSpPr>
        <p:spPr>
          <a:xfrm>
            <a:off x="1403648" y="2517744"/>
            <a:ext cx="6400800" cy="432048"/>
          </a:xfrm>
        </p:spPr>
        <p:txBody>
          <a:bodyPr>
            <a:normAutofit/>
          </a:bodyPr>
          <a:lstStyle>
            <a:lvl1pPr marL="0" indent="0" algn="ctr">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dirty="0"/>
              <a:t>Datum</a:t>
            </a:r>
          </a:p>
        </p:txBody>
      </p:sp>
      <p:sp>
        <p:nvSpPr>
          <p:cNvPr id="13" name="Zástupný symbol pro text 12"/>
          <p:cNvSpPr>
            <a:spLocks noGrp="1"/>
          </p:cNvSpPr>
          <p:nvPr>
            <p:ph type="body" sz="quarter" idx="13" hasCustomPrompt="1"/>
          </p:nvPr>
        </p:nvSpPr>
        <p:spPr>
          <a:xfrm>
            <a:off x="1403649" y="3057525"/>
            <a:ext cx="6408712" cy="378321"/>
          </a:xfrm>
        </p:spPr>
        <p:txBody>
          <a:bodyPr>
            <a:normAutofit/>
          </a:bodyPr>
          <a:lstStyle>
            <a:lvl1pPr marL="0" indent="0" algn="ctr">
              <a:buNone/>
              <a:defRPr sz="2000">
                <a:solidFill>
                  <a:schemeClr val="tx2"/>
                </a:solidFill>
              </a:defRPr>
            </a:lvl1pPr>
          </a:lstStyle>
          <a:p>
            <a:pPr lvl="0"/>
            <a:r>
              <a:rPr lang="cs-CZ" dirty="0"/>
              <a:t>Hodina</a:t>
            </a:r>
            <a:endParaRPr lang="en-US" dirty="0"/>
          </a:p>
        </p:txBody>
      </p:sp>
      <p:sp>
        <p:nvSpPr>
          <p:cNvPr id="14" name="Zástupný symbol pro text 12"/>
          <p:cNvSpPr>
            <a:spLocks noGrp="1"/>
          </p:cNvSpPr>
          <p:nvPr>
            <p:ph type="body" sz="quarter" idx="14" hasCustomPrompt="1"/>
          </p:nvPr>
        </p:nvSpPr>
        <p:spPr>
          <a:xfrm>
            <a:off x="1475658" y="3975906"/>
            <a:ext cx="6408712" cy="378321"/>
          </a:xfrm>
        </p:spPr>
        <p:txBody>
          <a:bodyPr>
            <a:normAutofit/>
          </a:bodyPr>
          <a:lstStyle>
            <a:lvl1pPr marL="0" indent="0" algn="ctr">
              <a:buNone/>
              <a:defRPr sz="2000">
                <a:solidFill>
                  <a:schemeClr val="tx1"/>
                </a:solidFill>
              </a:defRPr>
            </a:lvl1pPr>
          </a:lstStyle>
          <a:p>
            <a:pPr lvl="0"/>
            <a:r>
              <a:rPr lang="cs-CZ" dirty="0"/>
              <a:t>Ing. Dita Dlabolová</a:t>
            </a:r>
            <a:endParaRPr lang="en-US" dirty="0"/>
          </a:p>
        </p:txBody>
      </p:sp>
      <p:sp>
        <p:nvSpPr>
          <p:cNvPr id="15" name="Zástupný symbol pro text 12"/>
          <p:cNvSpPr>
            <a:spLocks noGrp="1"/>
          </p:cNvSpPr>
          <p:nvPr>
            <p:ph type="body" sz="quarter" idx="15" hasCustomPrompt="1"/>
          </p:nvPr>
        </p:nvSpPr>
        <p:spPr>
          <a:xfrm>
            <a:off x="1403649" y="195486"/>
            <a:ext cx="6408712" cy="378321"/>
          </a:xfrm>
        </p:spPr>
        <p:txBody>
          <a:bodyPr>
            <a:normAutofit/>
          </a:bodyPr>
          <a:lstStyle>
            <a:lvl1pPr marL="0" indent="0" algn="ctr">
              <a:buNone/>
              <a:defRPr sz="2000">
                <a:solidFill>
                  <a:schemeClr val="tx2"/>
                </a:solidFill>
              </a:defRPr>
            </a:lvl1pPr>
          </a:lstStyle>
          <a:p>
            <a:pPr lvl="0"/>
            <a:r>
              <a:rPr lang="cs-CZ" dirty="0"/>
              <a:t>Předmět</a:t>
            </a:r>
            <a:endParaRPr lang="en-US" dirty="0"/>
          </a:p>
        </p:txBody>
      </p:sp>
    </p:spTree>
    <p:extLst>
      <p:ext uri="{BB962C8B-B14F-4D97-AF65-F5344CB8AC3E}">
        <p14:creationId xmlns:p14="http://schemas.microsoft.com/office/powerpoint/2010/main" val="14431251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10"/>
          </p:nvPr>
        </p:nvSpPr>
        <p:spPr/>
        <p:txBody>
          <a:bodyPr/>
          <a:lstStyle/>
          <a:p>
            <a:fld id="{5E6784AC-797A-45F2-B2C8-8D7DEEADE390}" type="datetimeFigureOut">
              <a:rPr lang="cs-CZ" smtClean="0"/>
              <a:pPr/>
              <a:t>06.11.19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2814148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nd Slide Layout">
    <p:bg>
      <p:bgPr>
        <a:solidFill>
          <a:schemeClr val="accent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3794744"/>
            <a:ext cx="9144000" cy="576063"/>
          </a:xfrm>
          <a:prstGeom prst="rect">
            <a:avLst/>
          </a:prstGeom>
        </p:spPr>
        <p:txBody>
          <a:bodyPr anchor="ctr"/>
          <a:lstStyle>
            <a:lvl1pPr marL="0" indent="0" algn="ctr">
              <a:buNone/>
              <a:defRPr sz="3600" b="1" baseline="0">
                <a:solidFill>
                  <a:schemeClr val="bg1"/>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148" y="4370808"/>
            <a:ext cx="9144000" cy="288032"/>
          </a:xfrm>
          <a:prstGeom prst="rect">
            <a:avLst/>
          </a:prstGeom>
        </p:spPr>
        <p:txBody>
          <a:bodyPr anchor="ctr"/>
          <a:lstStyle>
            <a:lvl1pPr marL="0" indent="0" algn="ctr">
              <a:buNone/>
              <a:defRPr sz="1400" b="0" baseline="0">
                <a:solidFill>
                  <a:schemeClr val="bg1"/>
                </a:solidFill>
                <a:latin typeface="+mn-lt"/>
                <a:cs typeface="Arial" pitchFamily="34" charset="0"/>
              </a:defRPr>
            </a:lvl1pPr>
          </a:lstStyle>
          <a:p>
            <a:pPr lvl="0"/>
            <a:r>
              <a:rPr lang="en-US" altLang="ko-KR" dirty="0"/>
              <a:t>Insert the title of your subtitle Here</a:t>
            </a:r>
          </a:p>
        </p:txBody>
      </p:sp>
      <p:pic>
        <p:nvPicPr>
          <p:cNvPr id="3074" name="Picture 2" descr="C:\Data\Dropbox\ENAI\Grafika\kousek enai pozadi.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3413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0710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Achor to the real cas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07F474-6549-7640-94C6-1F6056DBEFAD}"/>
              </a:ext>
            </a:extLst>
          </p:cNvPr>
          <p:cNvSpPr>
            <a:spLocks noGrp="1"/>
          </p:cNvSpPr>
          <p:nvPr>
            <p:ph type="title" hasCustomPrompt="1"/>
          </p:nvPr>
        </p:nvSpPr>
        <p:spPr>
          <a:xfrm>
            <a:off x="2479589" y="735164"/>
            <a:ext cx="5007061" cy="835537"/>
          </a:xfrm>
        </p:spPr>
        <p:txBody>
          <a:bodyPr/>
          <a:lstStyle>
            <a:lvl1pPr>
              <a:defRPr/>
            </a:lvl1pPr>
          </a:lstStyle>
          <a:p>
            <a:r>
              <a:rPr lang="en-GB" noProof="0" dirty="0"/>
              <a:t>Anchor to the real case</a:t>
            </a:r>
          </a:p>
        </p:txBody>
      </p:sp>
      <p:sp>
        <p:nvSpPr>
          <p:cNvPr id="3" name="Zástupný symbol pro datum 2">
            <a:extLst>
              <a:ext uri="{FF2B5EF4-FFF2-40B4-BE49-F238E27FC236}">
                <a16:creationId xmlns:a16="http://schemas.microsoft.com/office/drawing/2014/main" id="{593711F0-B791-864B-8D7F-FAB5F2EF16D2}"/>
              </a:ext>
            </a:extLst>
          </p:cNvPr>
          <p:cNvSpPr>
            <a:spLocks noGrp="1"/>
          </p:cNvSpPr>
          <p:nvPr>
            <p:ph type="dt" sz="half" idx="10"/>
          </p:nvPr>
        </p:nvSpPr>
        <p:spPr/>
        <p:txBody>
          <a:bodyPr/>
          <a:lstStyle/>
          <a:p>
            <a:fld id="{5E6784AC-797A-45F2-B2C8-8D7DEEADE390}" type="datetimeFigureOut">
              <a:rPr lang="en-US" smtClean="0"/>
              <a:pPr/>
              <a:t>11/6/19</a:t>
            </a:fld>
            <a:endParaRPr lang="en-US" dirty="0"/>
          </a:p>
        </p:txBody>
      </p:sp>
      <p:sp>
        <p:nvSpPr>
          <p:cNvPr id="4" name="Zástupný symbol pro zápatí 3">
            <a:extLst>
              <a:ext uri="{FF2B5EF4-FFF2-40B4-BE49-F238E27FC236}">
                <a16:creationId xmlns:a16="http://schemas.microsoft.com/office/drawing/2014/main" id="{2581D126-F01A-6349-94E3-D8B3E686E93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B2A93E5D-D6BA-D040-9E97-64E3AD7D8046}"/>
              </a:ext>
            </a:extLst>
          </p:cNvPr>
          <p:cNvSpPr>
            <a:spLocks noGrp="1"/>
          </p:cNvSpPr>
          <p:nvPr>
            <p:ph type="sldNum" sz="quarter" idx="12"/>
          </p:nvPr>
        </p:nvSpPr>
        <p:spPr/>
        <p:txBody>
          <a:bodyPr/>
          <a:lstStyle/>
          <a:p>
            <a:fld id="{788345F0-FA79-49AB-88A6-267CA573EFB8}" type="slidenum">
              <a:rPr lang="cs-CZ" smtClean="0"/>
              <a:pPr/>
              <a:t>‹#›</a:t>
            </a:fld>
            <a:endParaRPr lang="cs-CZ" dirty="0"/>
          </a:p>
        </p:txBody>
      </p:sp>
      <p:pic>
        <p:nvPicPr>
          <p:cNvPr id="6" name="Grafický objekt 5" descr="Kotva">
            <a:extLst>
              <a:ext uri="{FF2B5EF4-FFF2-40B4-BE49-F238E27FC236}">
                <a16:creationId xmlns:a16="http://schemas.microsoft.com/office/drawing/2014/main" id="{A2BCB751-09FB-8C4F-AECE-B3235C8926F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42353" y="993932"/>
            <a:ext cx="1955485" cy="1955485"/>
          </a:xfrm>
          <a:prstGeom prst="rect">
            <a:avLst/>
          </a:prstGeom>
        </p:spPr>
      </p:pic>
      <p:sp>
        <p:nvSpPr>
          <p:cNvPr id="8" name="Zástupný obsah 7">
            <a:extLst>
              <a:ext uri="{FF2B5EF4-FFF2-40B4-BE49-F238E27FC236}">
                <a16:creationId xmlns:a16="http://schemas.microsoft.com/office/drawing/2014/main" id="{B61E0DBE-E326-F141-B8D3-52F38CD540D1}"/>
              </a:ext>
            </a:extLst>
          </p:cNvPr>
          <p:cNvSpPr>
            <a:spLocks noGrp="1"/>
          </p:cNvSpPr>
          <p:nvPr>
            <p:ph sz="quarter" idx="13"/>
          </p:nvPr>
        </p:nvSpPr>
        <p:spPr>
          <a:xfrm>
            <a:off x="2479589" y="1631092"/>
            <a:ext cx="6222058" cy="2388459"/>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spTree>
    <p:extLst>
      <p:ext uri="{BB962C8B-B14F-4D97-AF65-F5344CB8AC3E}">
        <p14:creationId xmlns:p14="http://schemas.microsoft.com/office/powerpoint/2010/main" val="39551858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essage of the stor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07F474-6549-7640-94C6-1F6056DBEFAD}"/>
              </a:ext>
            </a:extLst>
          </p:cNvPr>
          <p:cNvSpPr>
            <a:spLocks noGrp="1"/>
          </p:cNvSpPr>
          <p:nvPr>
            <p:ph type="title" hasCustomPrompt="1"/>
          </p:nvPr>
        </p:nvSpPr>
        <p:spPr>
          <a:xfrm>
            <a:off x="2479589" y="735164"/>
            <a:ext cx="5007061" cy="835537"/>
          </a:xfrm>
        </p:spPr>
        <p:txBody>
          <a:bodyPr/>
          <a:lstStyle>
            <a:lvl1pPr>
              <a:defRPr/>
            </a:lvl1pPr>
          </a:lstStyle>
          <a:p>
            <a:r>
              <a:rPr lang="en-GB" noProof="0" dirty="0"/>
              <a:t>Message of the story</a:t>
            </a:r>
          </a:p>
        </p:txBody>
      </p:sp>
      <p:sp>
        <p:nvSpPr>
          <p:cNvPr id="3" name="Zástupný symbol pro datum 2">
            <a:extLst>
              <a:ext uri="{FF2B5EF4-FFF2-40B4-BE49-F238E27FC236}">
                <a16:creationId xmlns:a16="http://schemas.microsoft.com/office/drawing/2014/main" id="{593711F0-B791-864B-8D7F-FAB5F2EF16D2}"/>
              </a:ext>
            </a:extLst>
          </p:cNvPr>
          <p:cNvSpPr>
            <a:spLocks noGrp="1"/>
          </p:cNvSpPr>
          <p:nvPr>
            <p:ph type="dt" sz="half" idx="10"/>
          </p:nvPr>
        </p:nvSpPr>
        <p:spPr/>
        <p:txBody>
          <a:bodyPr/>
          <a:lstStyle/>
          <a:p>
            <a:fld id="{5E6784AC-797A-45F2-B2C8-8D7DEEADE390}" type="datetimeFigureOut">
              <a:rPr lang="en-US" smtClean="0"/>
              <a:pPr/>
              <a:t>11/6/19</a:t>
            </a:fld>
            <a:endParaRPr lang="en-US" dirty="0"/>
          </a:p>
        </p:txBody>
      </p:sp>
      <p:sp>
        <p:nvSpPr>
          <p:cNvPr id="4" name="Zástupný symbol pro zápatí 3">
            <a:extLst>
              <a:ext uri="{FF2B5EF4-FFF2-40B4-BE49-F238E27FC236}">
                <a16:creationId xmlns:a16="http://schemas.microsoft.com/office/drawing/2014/main" id="{2581D126-F01A-6349-94E3-D8B3E686E936}"/>
              </a:ext>
            </a:extLst>
          </p:cNvPr>
          <p:cNvSpPr>
            <a:spLocks noGrp="1"/>
          </p:cNvSpPr>
          <p:nvPr>
            <p:ph type="ftr" sz="quarter" idx="11"/>
          </p:nvPr>
        </p:nvSpPr>
        <p:spPr/>
        <p:txBody>
          <a:bodyPr/>
          <a:lstStyle/>
          <a:p>
            <a:endParaRPr lang="en-US" dirty="0"/>
          </a:p>
        </p:txBody>
      </p:sp>
      <p:sp>
        <p:nvSpPr>
          <p:cNvPr id="5" name="Zástupný symbol pro číslo snímku 4">
            <a:extLst>
              <a:ext uri="{FF2B5EF4-FFF2-40B4-BE49-F238E27FC236}">
                <a16:creationId xmlns:a16="http://schemas.microsoft.com/office/drawing/2014/main" id="{B2A93E5D-D6BA-D040-9E97-64E3AD7D8046}"/>
              </a:ext>
            </a:extLst>
          </p:cNvPr>
          <p:cNvSpPr>
            <a:spLocks noGrp="1"/>
          </p:cNvSpPr>
          <p:nvPr>
            <p:ph type="sldNum" sz="quarter" idx="12"/>
          </p:nvPr>
        </p:nvSpPr>
        <p:spPr/>
        <p:txBody>
          <a:bodyPr/>
          <a:lstStyle/>
          <a:p>
            <a:fld id="{788345F0-FA79-49AB-88A6-267CA573EFB8}" type="slidenum">
              <a:rPr lang="cs-CZ" smtClean="0"/>
              <a:pPr/>
              <a:t>‹#›</a:t>
            </a:fld>
            <a:endParaRPr lang="cs-CZ" dirty="0"/>
          </a:p>
        </p:txBody>
      </p:sp>
      <p:sp>
        <p:nvSpPr>
          <p:cNvPr id="8" name="Zástupný obsah 7">
            <a:extLst>
              <a:ext uri="{FF2B5EF4-FFF2-40B4-BE49-F238E27FC236}">
                <a16:creationId xmlns:a16="http://schemas.microsoft.com/office/drawing/2014/main" id="{B61E0DBE-E326-F141-B8D3-52F38CD540D1}"/>
              </a:ext>
            </a:extLst>
          </p:cNvPr>
          <p:cNvSpPr>
            <a:spLocks noGrp="1"/>
          </p:cNvSpPr>
          <p:nvPr>
            <p:ph sz="quarter" idx="13"/>
          </p:nvPr>
        </p:nvSpPr>
        <p:spPr>
          <a:xfrm>
            <a:off x="2479589" y="1631092"/>
            <a:ext cx="6222058" cy="2388459"/>
          </a:xfrm>
        </p:spPr>
        <p:txBody>
          <a:bodyPr/>
          <a:lstStyle/>
          <a:p>
            <a:pPr lvl="0"/>
            <a:r>
              <a:rPr lang="cs-CZ" dirty="0"/>
              <a:t>Po kliknutí můžete upravovat styly textu v předloze.</a:t>
            </a:r>
          </a:p>
          <a:p>
            <a:pPr lvl="1"/>
            <a:r>
              <a:rPr lang="cs-CZ" dirty="0"/>
              <a:t>Druhá úroveň</a:t>
            </a:r>
          </a:p>
          <a:p>
            <a:pPr lvl="2"/>
            <a:r>
              <a:rPr lang="cs-CZ" dirty="0"/>
              <a:t>Třetí úroveň</a:t>
            </a:r>
          </a:p>
          <a:p>
            <a:pPr lvl="3"/>
            <a:r>
              <a:rPr lang="cs-CZ" dirty="0"/>
              <a:t>Čtvrtá úroveň</a:t>
            </a:r>
          </a:p>
          <a:p>
            <a:pPr lvl="4"/>
            <a:r>
              <a:rPr lang="cs-CZ" dirty="0"/>
              <a:t>Pátá úroveň</a:t>
            </a:r>
          </a:p>
        </p:txBody>
      </p:sp>
      <p:pic>
        <p:nvPicPr>
          <p:cNvPr id="9" name="Picture 5" descr="C:\Data\Dropbox\ENAI\O2\ikonky\general\yes.emf">
            <a:extLst>
              <a:ext uri="{FF2B5EF4-FFF2-40B4-BE49-F238E27FC236}">
                <a16:creationId xmlns:a16="http://schemas.microsoft.com/office/drawing/2014/main" id="{69FEAC4F-E496-3644-A441-02F380286320}"/>
              </a:ext>
            </a:extLst>
          </p:cNvPr>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333906" y="1570701"/>
            <a:ext cx="1690926" cy="1075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6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endParaRPr lang="cs-CZ" dirty="0"/>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5E6784AC-797A-45F2-B2C8-8D7DEEADE390}" type="datetimeFigureOut">
              <a:rPr lang="cs-CZ" smtClean="0"/>
              <a:pPr/>
              <a:t>06.11.19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377250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ouze obsah">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273846"/>
            <a:ext cx="7886700" cy="4358878"/>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fld id="{5E6784AC-797A-45F2-B2C8-8D7DEEADE390}" type="datetimeFigureOut">
              <a:rPr lang="cs-CZ" smtClean="0"/>
              <a:pPr/>
              <a:t>06.11.19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189529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5"/>
            <a:ext cx="7886700" cy="2139553"/>
          </a:xfrm>
        </p:spPr>
        <p:txBody>
          <a:bodyPr anchor="b"/>
          <a:lstStyle>
            <a:lvl1pPr>
              <a:defRPr sz="6000"/>
            </a:lvl1pPr>
          </a:lstStyle>
          <a:p>
            <a:r>
              <a:rPr lang="cs-CZ"/>
              <a:t>Kliknutím lze upravit styl.</a:t>
            </a:r>
          </a:p>
        </p:txBody>
      </p:sp>
      <p:sp>
        <p:nvSpPr>
          <p:cNvPr id="3" name="Zástupný symbol pro text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4116031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338439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2" y="273846"/>
            <a:ext cx="7886700" cy="994172"/>
          </a:xfrm>
        </p:spPr>
        <p:txBody>
          <a:bodyPr/>
          <a:lstStyle/>
          <a:p>
            <a:r>
              <a:rPr lang="cs-CZ"/>
              <a:t>Kliknutím lze upravit styl.</a:t>
            </a:r>
          </a:p>
        </p:txBody>
      </p:sp>
      <p:sp>
        <p:nvSpPr>
          <p:cNvPr id="3" name="Zástupný symbol pro text 2"/>
          <p:cNvSpPr>
            <a:spLocks noGrp="1"/>
          </p:cNvSpPr>
          <p:nvPr>
            <p:ph type="body" idx="1"/>
          </p:nvPr>
        </p:nvSpPr>
        <p:spPr>
          <a:xfrm>
            <a:off x="629842" y="1260872"/>
            <a:ext cx="386834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29842" y="1878806"/>
            <a:ext cx="386834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2" y="1260872"/>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29152" y="1878806"/>
            <a:ext cx="388739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8" name="Zástupný symbol pro zápatí 7"/>
          <p:cNvSpPr>
            <a:spLocks noGrp="1"/>
          </p:cNvSpPr>
          <p:nvPr>
            <p:ph type="ftr" sz="quarter" idx="11"/>
          </p:nvPr>
        </p:nvSpPr>
        <p:spPr/>
        <p:txBody>
          <a:bodyPr/>
          <a:lstStyle/>
          <a:p>
            <a:endParaRPr lang="cs-CZ" dirty="0"/>
          </a:p>
        </p:txBody>
      </p:sp>
      <p:sp>
        <p:nvSpPr>
          <p:cNvPr id="9" name="Zástupný symbol pro číslo snímku 8"/>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4197942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4" name="Zástupný symbol pro zápatí 3"/>
          <p:cNvSpPr>
            <a:spLocks noGrp="1"/>
          </p:cNvSpPr>
          <p:nvPr>
            <p:ph type="ftr" sz="quarter" idx="11"/>
          </p:nvPr>
        </p:nvSpPr>
        <p:spPr/>
        <p:txBody>
          <a:bodyPr/>
          <a:lstStyle/>
          <a:p>
            <a:endParaRPr lang="cs-CZ" dirty="0"/>
          </a:p>
        </p:txBody>
      </p:sp>
      <p:sp>
        <p:nvSpPr>
          <p:cNvPr id="5" name="Zástupný symbol pro číslo snímku 4"/>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705044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3" name="Zástupný symbol pro zápatí 2"/>
          <p:cNvSpPr>
            <a:spLocks noGrp="1"/>
          </p:cNvSpPr>
          <p:nvPr>
            <p:ph type="ftr" sz="quarter" idx="11"/>
          </p:nvPr>
        </p:nvSpPr>
        <p:spPr/>
        <p:txBody>
          <a:bodyPr/>
          <a:lstStyle/>
          <a:p>
            <a:endParaRPr lang="cs-CZ" dirty="0"/>
          </a:p>
        </p:txBody>
      </p:sp>
      <p:sp>
        <p:nvSpPr>
          <p:cNvPr id="4" name="Zástupný symbol pro číslo snímku 3"/>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328732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3200"/>
            </a:lvl1pPr>
          </a:lstStyle>
          <a:p>
            <a:r>
              <a:rPr lang="cs-CZ"/>
              <a:t>Kliknutím lze upravit styl.</a:t>
            </a:r>
          </a:p>
        </p:txBody>
      </p:sp>
      <p:sp>
        <p:nvSpPr>
          <p:cNvPr id="3" name="Zástupný symbol pro obsah 2"/>
          <p:cNvSpPr>
            <a:spLocks noGrp="1"/>
          </p:cNvSpPr>
          <p:nvPr>
            <p:ph idx="1"/>
          </p:nvPr>
        </p:nvSpPr>
        <p:spPr>
          <a:xfrm>
            <a:off x="3887391" y="740571"/>
            <a:ext cx="4629150" cy="365521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2DE3EBCF-D751-4FE2-A91F-6D92418E3950}" type="datetimeFigureOut">
              <a:rPr lang="cs-CZ" smtClean="0"/>
              <a:pPr/>
              <a:t>06.11.19</a:t>
            </a:fld>
            <a:endParaRPr lang="cs-CZ" dirty="0"/>
          </a:p>
        </p:txBody>
      </p:sp>
      <p:sp>
        <p:nvSpPr>
          <p:cNvPr id="6" name="Zástupný symbol pro zápatí 5"/>
          <p:cNvSpPr>
            <a:spLocks noGrp="1"/>
          </p:cNvSpPr>
          <p:nvPr>
            <p:ph type="ftr" sz="quarter" idx="11"/>
          </p:nvPr>
        </p:nvSpPr>
        <p:spPr/>
        <p:txBody>
          <a:bodyPr/>
          <a:lstStyle/>
          <a:p>
            <a:endParaRPr lang="cs-CZ" dirty="0"/>
          </a:p>
        </p:txBody>
      </p:sp>
      <p:sp>
        <p:nvSpPr>
          <p:cNvPr id="7" name="Zástupný symbol pro číslo snímku 6"/>
          <p:cNvSpPr>
            <a:spLocks noGrp="1"/>
          </p:cNvSpPr>
          <p:nvPr>
            <p:ph type="sldNum" sz="quarter" idx="12"/>
          </p:nvPr>
        </p:nvSpPr>
        <p:spPr/>
        <p:txBody>
          <a:body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39752518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Obrázek 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437121" y="86723"/>
            <a:ext cx="1442720" cy="1230159"/>
          </a:xfrm>
          <a:prstGeom prst="rect">
            <a:avLst/>
          </a:prstGeom>
        </p:spPr>
      </p:pic>
      <p:sp>
        <p:nvSpPr>
          <p:cNvPr id="7" name="Obdélník 6"/>
          <p:cNvSpPr/>
          <p:nvPr/>
        </p:nvSpPr>
        <p:spPr>
          <a:xfrm>
            <a:off x="1" y="4766307"/>
            <a:ext cx="9141619" cy="274801"/>
          </a:xfrm>
          <a:prstGeom prst="rect">
            <a:avLst/>
          </a:prstGeom>
          <a:solidFill>
            <a:srgbClr val="0099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noProof="0" dirty="0">
              <a:solidFill>
                <a:schemeClr val="bg1"/>
              </a:solidFill>
              <a:latin typeface="Calibri" panose="020F0502020204030204" pitchFamily="34" charset="0"/>
            </a:endParaRPr>
          </a:p>
        </p:txBody>
      </p:sp>
      <p:sp>
        <p:nvSpPr>
          <p:cNvPr id="2" name="Zástupný symbol pro nadpis 1"/>
          <p:cNvSpPr>
            <a:spLocks noGrp="1"/>
          </p:cNvSpPr>
          <p:nvPr>
            <p:ph type="title"/>
          </p:nvPr>
        </p:nvSpPr>
        <p:spPr>
          <a:xfrm>
            <a:off x="628650" y="273845"/>
            <a:ext cx="6915150" cy="835537"/>
          </a:xfrm>
          <a:prstGeom prst="rect">
            <a:avLst/>
          </a:prstGeom>
        </p:spPr>
        <p:txBody>
          <a:bodyPr vert="horz" lIns="91440" tIns="45720" rIns="91440" bIns="45720" rtlCol="0" anchor="ctr">
            <a:normAutofit/>
          </a:bodyPr>
          <a:lstStyle/>
          <a:p>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a:t>
            </a:r>
            <a:r>
              <a:rPr lang="en-US" noProof="0" dirty="0"/>
              <a:t>.</a:t>
            </a:r>
          </a:p>
        </p:txBody>
      </p:sp>
      <p:sp>
        <p:nvSpPr>
          <p:cNvPr id="3" name="Zástupný symbol pro text 2"/>
          <p:cNvSpPr>
            <a:spLocks noGrp="1"/>
          </p:cNvSpPr>
          <p:nvPr>
            <p:ph type="body" idx="1"/>
          </p:nvPr>
        </p:nvSpPr>
        <p:spPr>
          <a:xfrm>
            <a:off x="628650" y="1149724"/>
            <a:ext cx="7886700" cy="3482999"/>
          </a:xfrm>
          <a:prstGeom prst="rect">
            <a:avLst/>
          </a:prstGeom>
        </p:spPr>
        <p:txBody>
          <a:bodyPr vert="horz" lIns="91440" tIns="45720" rIns="91440" bIns="45720" rtlCol="0">
            <a:normAutofit/>
          </a:bodyPr>
          <a:lstStyle/>
          <a:p>
            <a:pPr lvl="0"/>
            <a:r>
              <a:rPr lang="en-US" noProof="0" dirty="0" err="1"/>
              <a:t>Kliknutím</a:t>
            </a:r>
            <a:r>
              <a:rPr lang="en-US" noProof="0" dirty="0"/>
              <a:t> </a:t>
            </a:r>
            <a:r>
              <a:rPr lang="en-US" noProof="0" dirty="0" err="1"/>
              <a:t>lze</a:t>
            </a:r>
            <a:r>
              <a:rPr lang="en-US" noProof="0" dirty="0"/>
              <a:t> </a:t>
            </a:r>
            <a:r>
              <a:rPr lang="en-US" noProof="0" dirty="0" err="1"/>
              <a:t>upravit</a:t>
            </a:r>
            <a:r>
              <a:rPr lang="en-US" noProof="0" dirty="0"/>
              <a:t> </a:t>
            </a:r>
            <a:r>
              <a:rPr lang="en-US" noProof="0" dirty="0" err="1"/>
              <a:t>styly</a:t>
            </a:r>
            <a:r>
              <a:rPr lang="en-US" noProof="0" dirty="0"/>
              <a:t> </a:t>
            </a:r>
            <a:r>
              <a:rPr lang="en-US" noProof="0" dirty="0" err="1"/>
              <a:t>předlohy</a:t>
            </a:r>
            <a:r>
              <a:rPr lang="en-US" noProof="0" dirty="0"/>
              <a:t> </a:t>
            </a:r>
            <a:r>
              <a:rPr lang="en-US" noProof="0" dirty="0" err="1"/>
              <a:t>textu</a:t>
            </a:r>
            <a:r>
              <a:rPr lang="en-US" noProof="0" dirty="0"/>
              <a:t>.</a:t>
            </a:r>
          </a:p>
          <a:p>
            <a:pPr lvl="1"/>
            <a:r>
              <a:rPr lang="en-US" noProof="0" dirty="0" err="1"/>
              <a:t>Druhá</a:t>
            </a:r>
            <a:r>
              <a:rPr lang="en-US" noProof="0" dirty="0"/>
              <a:t> </a:t>
            </a:r>
            <a:r>
              <a:rPr lang="en-US" noProof="0" dirty="0" err="1"/>
              <a:t>úroveň</a:t>
            </a:r>
            <a:endParaRPr lang="en-US" noProof="0" dirty="0"/>
          </a:p>
          <a:p>
            <a:pPr lvl="2"/>
            <a:r>
              <a:rPr lang="en-US" noProof="0" dirty="0" err="1"/>
              <a:t>Třetí</a:t>
            </a:r>
            <a:r>
              <a:rPr lang="en-US" noProof="0" dirty="0"/>
              <a:t> </a:t>
            </a:r>
            <a:r>
              <a:rPr lang="en-US" noProof="0" dirty="0" err="1"/>
              <a:t>úroveň</a:t>
            </a:r>
            <a:endParaRPr lang="en-US" noProof="0" dirty="0"/>
          </a:p>
          <a:p>
            <a:pPr lvl="3"/>
            <a:r>
              <a:rPr lang="en-US" noProof="0" dirty="0" err="1"/>
              <a:t>Čtvrtá</a:t>
            </a:r>
            <a:r>
              <a:rPr lang="en-US" noProof="0" dirty="0"/>
              <a:t> </a:t>
            </a:r>
            <a:r>
              <a:rPr lang="en-US" noProof="0" dirty="0" err="1"/>
              <a:t>úroveň</a:t>
            </a:r>
            <a:endParaRPr lang="en-US" noProof="0" dirty="0"/>
          </a:p>
          <a:p>
            <a:pPr lvl="4"/>
            <a:r>
              <a:rPr lang="en-US" noProof="0" dirty="0" err="1"/>
              <a:t>Pátá</a:t>
            </a:r>
            <a:r>
              <a:rPr lang="en-US" noProof="0" dirty="0"/>
              <a:t> </a:t>
            </a:r>
            <a:r>
              <a:rPr lang="en-US" noProof="0" dirty="0" err="1"/>
              <a:t>úroveň</a:t>
            </a:r>
            <a:endParaRPr lang="en-US" noProof="0" dirty="0"/>
          </a:p>
        </p:txBody>
      </p:sp>
      <p:sp>
        <p:nvSpPr>
          <p:cNvPr id="4" name="Zástupný symbol pro datum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bg1"/>
                </a:solidFill>
              </a:defRPr>
            </a:lvl1pPr>
          </a:lstStyle>
          <a:p>
            <a:fld id="{5E6784AC-797A-45F2-B2C8-8D7DEEADE390}" type="datetimeFigureOut">
              <a:rPr lang="en-US" smtClean="0"/>
              <a:pPr/>
              <a:t>11/6/19</a:t>
            </a:fld>
            <a:endParaRPr lang="en-US" dirty="0"/>
          </a:p>
        </p:txBody>
      </p:sp>
      <p:sp>
        <p:nvSpPr>
          <p:cNvPr id="5" name="Zástupný symbol pro zápatí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Zástupný symbol pro číslo snímku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bg1"/>
                </a:solidFill>
              </a:defRPr>
            </a:lvl1pPr>
          </a:lstStyle>
          <a:p>
            <a:fld id="{788345F0-FA79-49AB-88A6-267CA573EFB8}" type="slidenum">
              <a:rPr lang="cs-CZ" smtClean="0"/>
              <a:pPr/>
              <a:t>‹#›</a:t>
            </a:fld>
            <a:endParaRPr lang="cs-CZ" dirty="0"/>
          </a:p>
        </p:txBody>
      </p:sp>
    </p:spTree>
    <p:extLst>
      <p:ext uri="{BB962C8B-B14F-4D97-AF65-F5344CB8AC3E}">
        <p14:creationId xmlns:p14="http://schemas.microsoft.com/office/powerpoint/2010/main" val="19271026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07" r:id="rId14"/>
    <p:sldLayoutId id="2147483722" r:id="rId15"/>
    <p:sldLayoutId id="2147483723" r:id="rId16"/>
    <p:sldLayoutId id="2147483724" r:id="rId17"/>
  </p:sldLayoutIdLst>
  <p:txStyles>
    <p:titleStyle>
      <a:lvl1pPr algn="l" defTabSz="914400" rtl="0" eaLnBrk="1" latinLnBrk="0" hangingPunct="1">
        <a:lnSpc>
          <a:spcPct val="90000"/>
        </a:lnSpc>
        <a:spcBef>
          <a:spcPct val="0"/>
        </a:spcBef>
        <a:buNone/>
        <a:defRPr sz="4000" kern="1200">
          <a:solidFill>
            <a:srgbClr val="009999"/>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OneCoin" TargetMode="External"/><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hyperlink" Target="https://en.wikipedia.org/w/index.php?title=Ponzi_scheme&amp;oldid=906329412"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kleanthous.s@unic.ac.cy" TargetMode="External"/><Relationship Id="rId2" Type="http://schemas.openxmlformats.org/officeDocument/2006/relationships/hyperlink" Target="mailto:kokkinaki.a@unic.ac.cy" TargetMode="External"/><Relationship Id="rId1" Type="http://schemas.openxmlformats.org/officeDocument/2006/relationships/slideLayout" Target="../slideLayouts/slideLayout2.xml"/><Relationship Id="rId4" Type="http://schemas.openxmlformats.org/officeDocument/2006/relationships/hyperlink" Target="mailto:georgiou.i@unic.ac.cy"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hyperlink" Target="https://creativecommons.org/licenses/by/4.0/" TargetMode="Externa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pPr algn="ctr"/>
            <a:r>
              <a:rPr lang="en-US" dirty="0"/>
              <a:t>The higher the risk, </a:t>
            </a:r>
            <a:br>
              <a:rPr lang="en-US" dirty="0"/>
            </a:br>
            <a:r>
              <a:rPr lang="en-US" dirty="0"/>
              <a:t>the higher the profit?</a:t>
            </a:r>
          </a:p>
        </p:txBody>
      </p:sp>
      <p:sp>
        <p:nvSpPr>
          <p:cNvPr id="3" name="Podnadpis 2"/>
          <p:cNvSpPr>
            <a:spLocks noGrp="1"/>
          </p:cNvSpPr>
          <p:nvPr>
            <p:ph type="subTitle" idx="1"/>
          </p:nvPr>
        </p:nvSpPr>
        <p:spPr>
          <a:xfrm>
            <a:off x="3210340" y="2926214"/>
            <a:ext cx="5277678" cy="847606"/>
          </a:xfrm>
        </p:spPr>
        <p:txBody>
          <a:bodyPr>
            <a:normAutofit lnSpcReduction="10000"/>
          </a:bodyPr>
          <a:lstStyle/>
          <a:p>
            <a:r>
              <a:rPr lang="cs-CZ" dirty="0"/>
              <a:t>Real-</a:t>
            </a:r>
            <a:r>
              <a:rPr lang="cs-CZ" dirty="0" err="1"/>
              <a:t>life</a:t>
            </a:r>
            <a:r>
              <a:rPr lang="cs-CZ" dirty="0"/>
              <a:t> </a:t>
            </a:r>
            <a:r>
              <a:rPr lang="cs-CZ" dirty="0" err="1"/>
              <a:t>example</a:t>
            </a:r>
            <a:r>
              <a:rPr lang="cs-CZ" dirty="0"/>
              <a:t> O2-B-9-en</a:t>
            </a:r>
          </a:p>
          <a:p>
            <a:r>
              <a:rPr lang="en-US" dirty="0"/>
              <a:t>PART B</a:t>
            </a:r>
          </a:p>
        </p:txBody>
      </p:sp>
    </p:spTree>
    <p:extLst>
      <p:ext uri="{BB962C8B-B14F-4D97-AF65-F5344CB8AC3E}">
        <p14:creationId xmlns:p14="http://schemas.microsoft.com/office/powerpoint/2010/main" val="634547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59999" y="206829"/>
            <a:ext cx="5311458" cy="4692049"/>
          </a:xfrm>
        </p:spPr>
        <p:txBody>
          <a:bodyPr>
            <a:noAutofit/>
          </a:bodyPr>
          <a:lstStyle/>
          <a:p>
            <a:pPr marL="0" indent="0">
              <a:buNone/>
            </a:pPr>
            <a:r>
              <a:rPr lang="en-US" sz="2000" dirty="0"/>
              <a:t>Initially, DOUBLECOIN was a huge success. Yu-</a:t>
            </a:r>
            <a:r>
              <a:rPr lang="en-US" sz="2000" dirty="0" err="1"/>
              <a:t>jin</a:t>
            </a:r>
            <a:r>
              <a:rPr lang="en-US" sz="2000" dirty="0"/>
              <a:t> was credited with very high returns. She followed the well advertised practice and re-invested her returns within DOUBLECOIN.</a:t>
            </a:r>
          </a:p>
          <a:p>
            <a:pPr marL="0" indent="0">
              <a:buNone/>
            </a:pPr>
            <a:r>
              <a:rPr lang="en-US" sz="2000" dirty="0"/>
              <a:t>The market of digital currencies underwent a major correction and BITCOIN valuation diminished substantially. This did not affect the returns of Yu-</a:t>
            </a:r>
            <a:r>
              <a:rPr lang="en-US" sz="2000" dirty="0" err="1"/>
              <a:t>jin</a:t>
            </a:r>
            <a:r>
              <a:rPr lang="en-US" sz="2000" dirty="0"/>
              <a:t> that continued to be impressive.</a:t>
            </a:r>
          </a:p>
          <a:p>
            <a:pPr marL="0" indent="0">
              <a:buNone/>
            </a:pPr>
            <a:r>
              <a:rPr lang="en-US" sz="2000" dirty="0"/>
              <a:t>This raised concerns to Yu-</a:t>
            </a:r>
            <a:r>
              <a:rPr lang="en-US" sz="2000" dirty="0" err="1"/>
              <a:t>jin</a:t>
            </a:r>
            <a:r>
              <a:rPr lang="en-US" sz="2000" dirty="0"/>
              <a:t> who decided to address them with the co-founder</a:t>
            </a:r>
            <a:r>
              <a:rPr lang="cs-CZ" sz="2000" dirty="0"/>
              <a:t> </a:t>
            </a:r>
            <a:r>
              <a:rPr lang="en-US" sz="2000" dirty="0"/>
              <a:t>of the company responsible for operations. He explained that Yu-</a:t>
            </a:r>
            <a:r>
              <a:rPr lang="en-US" sz="2000" dirty="0" err="1"/>
              <a:t>jin’s</a:t>
            </a:r>
            <a:r>
              <a:rPr lang="en-US" sz="2000" dirty="0"/>
              <a:t> returns were kept high because she kept bringing in new investors and the investors she had recruited enlisted a large number of new investors. </a:t>
            </a:r>
          </a:p>
        </p:txBody>
      </p:sp>
      <p:pic>
        <p:nvPicPr>
          <p:cNvPr id="12290" name="Picture 2" descr="Round Silver and Gold Coins"/>
          <p:cNvPicPr>
            <a:picLocks noChangeAspect="1" noChangeArrowheads="1"/>
          </p:cNvPicPr>
          <p:nvPr/>
        </p:nvPicPr>
        <p:blipFill>
          <a:blip r:embed="rId3"/>
          <a:srcRect/>
          <a:stretch>
            <a:fillRect/>
          </a:stretch>
        </p:blipFill>
        <p:spPr bwMode="auto">
          <a:xfrm>
            <a:off x="5484993" y="1392600"/>
            <a:ext cx="3659007" cy="2743200"/>
          </a:xfrm>
          <a:prstGeom prst="rect">
            <a:avLst/>
          </a:prstGeom>
          <a:noFill/>
        </p:spPr>
      </p:pic>
    </p:spTree>
    <p:extLst>
      <p:ext uri="{BB962C8B-B14F-4D97-AF65-F5344CB8AC3E}">
        <p14:creationId xmlns:p14="http://schemas.microsoft.com/office/powerpoint/2010/main" val="4844490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5057" y="1064914"/>
            <a:ext cx="8413886" cy="3855429"/>
          </a:xfrm>
        </p:spPr>
        <p:txBody>
          <a:bodyPr>
            <a:normAutofit fontScale="85000" lnSpcReduction="10000"/>
          </a:bodyPr>
          <a:lstStyle/>
          <a:p>
            <a:pPr marL="0" indent="0">
              <a:buNone/>
            </a:pPr>
            <a:r>
              <a:rPr lang="en-US" sz="2400" dirty="0"/>
              <a:t>Within six months of operations, Yu-</a:t>
            </a:r>
            <a:r>
              <a:rPr lang="en-US" sz="2400" dirty="0" err="1"/>
              <a:t>jin’s</a:t>
            </a:r>
            <a:r>
              <a:rPr lang="en-US" sz="2400" dirty="0"/>
              <a:t> account was raised tenfold. Yu-</a:t>
            </a:r>
            <a:r>
              <a:rPr lang="en-US" sz="2400" dirty="0" err="1"/>
              <a:t>jin</a:t>
            </a:r>
            <a:r>
              <a:rPr lang="en-US" sz="2400" dirty="0"/>
              <a:t> decided to withdraw funds to set up a new entrepreneurial initiative and become the  CEO. </a:t>
            </a:r>
            <a:br>
              <a:rPr lang="en-US" sz="2400" dirty="0"/>
            </a:br>
            <a:r>
              <a:rPr lang="en-US" sz="2400" dirty="0"/>
              <a:t>The aspiration was to set up a company  that would  help businesses set up their</a:t>
            </a:r>
            <a:r>
              <a:rPr lang="cs-CZ" sz="2400" dirty="0"/>
              <a:t> </a:t>
            </a:r>
            <a:r>
              <a:rPr lang="en-US" sz="2400" dirty="0"/>
              <a:t>Initial Coin Offerings. </a:t>
            </a:r>
          </a:p>
          <a:p>
            <a:pPr marL="0" indent="0">
              <a:buNone/>
            </a:pPr>
            <a:r>
              <a:rPr lang="en-US" sz="2400" dirty="0"/>
              <a:t>An Initial Coin Offering (ICO) is very similar to an IPO for conventional companies. ICOs act as fundraisers of sorts; a company looking to create a new coin, app, or service could launch an ICO. Next, interested investors buy into the offering, either with FIAT money or with preexisting digital tokens. </a:t>
            </a:r>
          </a:p>
          <a:p>
            <a:pPr marL="0" indent="0">
              <a:buNone/>
            </a:pPr>
            <a:r>
              <a:rPr lang="en-US" sz="2400" dirty="0"/>
              <a:t>In exchange for their support, investors receive a new </a:t>
            </a:r>
            <a:r>
              <a:rPr lang="en-US" sz="2400" dirty="0" err="1"/>
              <a:t>cryptocurrency</a:t>
            </a:r>
            <a:r>
              <a:rPr lang="en-US" sz="2400" dirty="0"/>
              <a:t> token specific to the ICO. The company holding the ICO uses the investor funds as a means of furthering its goals, launching its product, or starting its digital currency. ICOs are used by startups to bypass the rigorous and regulated capital-raising process required by venture capitalists or banks.   </a:t>
            </a:r>
          </a:p>
        </p:txBody>
      </p:sp>
    </p:spTree>
    <p:extLst>
      <p:ext uri="{BB962C8B-B14F-4D97-AF65-F5344CB8AC3E}">
        <p14:creationId xmlns:p14="http://schemas.microsoft.com/office/powerpoint/2010/main" val="27762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60000" y="409368"/>
            <a:ext cx="4885818" cy="4330931"/>
          </a:xfrm>
        </p:spPr>
        <p:txBody>
          <a:bodyPr>
            <a:normAutofit fontScale="70000" lnSpcReduction="20000"/>
          </a:bodyPr>
          <a:lstStyle/>
          <a:p>
            <a:pPr marL="0" indent="0">
              <a:buNone/>
            </a:pPr>
            <a:r>
              <a:rPr lang="en-US" dirty="0"/>
              <a:t>But when she tried to withdraw funds, Yu-</a:t>
            </a:r>
            <a:r>
              <a:rPr lang="en-US" dirty="0" err="1"/>
              <a:t>jin</a:t>
            </a:r>
            <a:r>
              <a:rPr lang="en-US" dirty="0"/>
              <a:t> faced various difficulties due to the imbedded restrictions of DOUBLECOIN exchange.</a:t>
            </a:r>
          </a:p>
          <a:p>
            <a:pPr marL="0" indent="0">
              <a:buNone/>
            </a:pPr>
            <a:r>
              <a:rPr lang="en-US" dirty="0"/>
              <a:t>Then, without a prior warning, DOUBLECOIN issued a notice that the market would be closed for two weeks for maintenance. The maintenance was necessary to scale up and offer  “better integration with the DOUBLECOIN </a:t>
            </a:r>
            <a:r>
              <a:rPr lang="en-US" dirty="0" err="1"/>
              <a:t>blockchain</a:t>
            </a:r>
            <a:r>
              <a:rPr lang="en-US" dirty="0"/>
              <a:t>”. </a:t>
            </a:r>
          </a:p>
          <a:p>
            <a:pPr marL="0" indent="0">
              <a:buNone/>
            </a:pPr>
            <a:r>
              <a:rPr lang="en-US" dirty="0"/>
              <a:t>After the two-week maintenance, the market opened again but no visible changes had been done; most of the transactions expired as before and daily limits stayed on. </a:t>
            </a:r>
          </a:p>
          <a:p>
            <a:pPr marL="0" indent="0">
              <a:buNone/>
            </a:pPr>
            <a:r>
              <a:rPr lang="en-US" dirty="0"/>
              <a:t>For over two months, she was not able to get her money back</a:t>
            </a:r>
            <a:r>
              <a:rPr lang="en-US" b="1" dirty="0"/>
              <a:t>.  </a:t>
            </a:r>
          </a:p>
        </p:txBody>
      </p:sp>
      <p:pic>
        <p:nvPicPr>
          <p:cNvPr id="8194" name="Picture 2" descr="Free stock photo of internet, technology, computer, display"/>
          <p:cNvPicPr>
            <a:picLocks noChangeAspect="1" noChangeArrowheads="1"/>
          </p:cNvPicPr>
          <p:nvPr/>
        </p:nvPicPr>
        <p:blipFill>
          <a:blip r:embed="rId2"/>
          <a:srcRect/>
          <a:stretch>
            <a:fillRect/>
          </a:stretch>
        </p:blipFill>
        <p:spPr bwMode="auto">
          <a:xfrm>
            <a:off x="5245818" y="1263000"/>
            <a:ext cx="3898182" cy="2921550"/>
          </a:xfrm>
          <a:prstGeom prst="rect">
            <a:avLst/>
          </a:prstGeom>
          <a:noFill/>
        </p:spPr>
      </p:pic>
    </p:spTree>
    <p:extLst>
      <p:ext uri="{BB962C8B-B14F-4D97-AF65-F5344CB8AC3E}">
        <p14:creationId xmlns:p14="http://schemas.microsoft.com/office/powerpoint/2010/main" val="199641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60000" y="392311"/>
            <a:ext cx="5323850" cy="4358878"/>
          </a:xfrm>
        </p:spPr>
        <p:txBody>
          <a:bodyPr>
            <a:normAutofit fontScale="77500" lnSpcReduction="20000"/>
          </a:bodyPr>
          <a:lstStyle/>
          <a:p>
            <a:pPr marL="0" indent="0">
              <a:buNone/>
            </a:pPr>
            <a:r>
              <a:rPr lang="en-US" dirty="0"/>
              <a:t>In the meantime, the value of Bitcoin has fallen to the third of its all time high exchange rate. </a:t>
            </a:r>
          </a:p>
          <a:p>
            <a:pPr marL="0" indent="0">
              <a:buNone/>
            </a:pPr>
            <a:r>
              <a:rPr lang="en-US" dirty="0"/>
              <a:t>As a result more and more DOUBLECOIN investors registered their intentions to cash out their investments. But they could not do it. </a:t>
            </a:r>
          </a:p>
          <a:p>
            <a:pPr marL="0" indent="0">
              <a:buNone/>
            </a:pPr>
            <a:r>
              <a:rPr lang="en-US" dirty="0"/>
              <a:t>Furthermore, any attempted cash-out transaction made the remaining more difficult to get through. Members complained to various national and international law enforcement authorities. </a:t>
            </a:r>
          </a:p>
          <a:p>
            <a:pPr marL="0" indent="0">
              <a:buNone/>
            </a:pPr>
            <a:r>
              <a:rPr lang="en-US" dirty="0"/>
              <a:t>In July 2018 Interpol raided the headquarters of DOUBLECOIN, arrested the founders and charged them with accusation for setting up a Ponzi scheme and duping investors.  </a:t>
            </a:r>
          </a:p>
        </p:txBody>
      </p:sp>
      <p:pic>
        <p:nvPicPr>
          <p:cNvPr id="7170" name="Picture 2" descr="banking, bills, british"/>
          <p:cNvPicPr>
            <a:picLocks noChangeAspect="1" noChangeArrowheads="1"/>
          </p:cNvPicPr>
          <p:nvPr/>
        </p:nvPicPr>
        <p:blipFill>
          <a:blip r:embed="rId2"/>
          <a:srcRect/>
          <a:stretch>
            <a:fillRect/>
          </a:stretch>
        </p:blipFill>
        <p:spPr bwMode="auto">
          <a:xfrm>
            <a:off x="5683850" y="1430686"/>
            <a:ext cx="3460150" cy="2594114"/>
          </a:xfrm>
          <a:prstGeom prst="rect">
            <a:avLst/>
          </a:prstGeom>
          <a:noFill/>
        </p:spPr>
      </p:pic>
    </p:spTree>
    <p:extLst>
      <p:ext uri="{BB962C8B-B14F-4D97-AF65-F5344CB8AC3E}">
        <p14:creationId xmlns:p14="http://schemas.microsoft.com/office/powerpoint/2010/main" val="2655635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Conclusion</a:t>
            </a:r>
          </a:p>
        </p:txBody>
      </p:sp>
      <p:sp>
        <p:nvSpPr>
          <p:cNvPr id="3" name="Zástupný symbol pro obsah 2"/>
          <p:cNvSpPr>
            <a:spLocks noGrp="1"/>
          </p:cNvSpPr>
          <p:nvPr>
            <p:ph idx="1"/>
          </p:nvPr>
        </p:nvSpPr>
        <p:spPr/>
        <p:txBody>
          <a:bodyPr>
            <a:normAutofit fontScale="70000" lnSpcReduction="20000"/>
          </a:bodyPr>
          <a:lstStyle/>
          <a:p>
            <a:r>
              <a:rPr lang="en-US" dirty="0"/>
              <a:t>Yu-</a:t>
            </a:r>
            <a:r>
              <a:rPr lang="en-US" dirty="0" err="1"/>
              <a:t>jin</a:t>
            </a:r>
            <a:r>
              <a:rPr lang="en-US" dirty="0"/>
              <a:t> has suffered some significant setbacks: she been interrogated, her assets were frozen and she was not allowed to leave the country until the case hearing.</a:t>
            </a:r>
          </a:p>
          <a:p>
            <a:r>
              <a:rPr lang="en-US" dirty="0"/>
              <a:t>Furthermore, many people from her social and professional entourage who had invested in DOUBLECOIN upon her recommendation reexamined their relationships with her. The recent developments her image and reputation were tarnished.</a:t>
            </a:r>
          </a:p>
          <a:p>
            <a:r>
              <a:rPr lang="en-US" dirty="0"/>
              <a:t>Although she maintain a positive outlook with regards to Digital Currencies and </a:t>
            </a:r>
            <a:r>
              <a:rPr lang="en-US" dirty="0" err="1"/>
              <a:t>Blockchain</a:t>
            </a:r>
            <a:r>
              <a:rPr lang="en-US" dirty="0"/>
              <a:t> technologies, Yu-</a:t>
            </a:r>
            <a:r>
              <a:rPr lang="en-US" dirty="0" err="1"/>
              <a:t>jin</a:t>
            </a:r>
            <a:r>
              <a:rPr lang="en-US" dirty="0"/>
              <a:t> felt she ought it to herself to readjust her practices and pay more attention to ethical and legislative considerations as they could easily wipe out profits and reputation. </a:t>
            </a:r>
          </a:p>
          <a:p>
            <a:r>
              <a:rPr lang="en-US" dirty="0"/>
              <a:t>Finally, she realized how important it is to maintain integrity in every aspect of one’s life be that personal or professional.</a:t>
            </a:r>
          </a:p>
        </p:txBody>
      </p:sp>
    </p:spTree>
    <p:extLst>
      <p:ext uri="{BB962C8B-B14F-4D97-AF65-F5344CB8AC3E}">
        <p14:creationId xmlns:p14="http://schemas.microsoft.com/office/powerpoint/2010/main" val="28082226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lnSpcReduction="10000"/>
          </a:bodyPr>
          <a:lstStyle/>
          <a:p>
            <a:r>
              <a:rPr lang="cs-CZ" dirty="0" err="1"/>
              <a:t>Discussion</a:t>
            </a:r>
            <a:endParaRPr lang="cs-CZ" dirty="0"/>
          </a:p>
        </p:txBody>
      </p:sp>
      <p:sp>
        <p:nvSpPr>
          <p:cNvPr id="3" name="Zástupný symbol pro text 2"/>
          <p:cNvSpPr>
            <a:spLocks noGrp="1"/>
          </p:cNvSpPr>
          <p:nvPr>
            <p:ph type="body" sz="quarter" idx="11"/>
          </p:nvPr>
        </p:nvSpPr>
        <p:spPr/>
        <p:txBody>
          <a:bodyPr/>
          <a:lstStyle/>
          <a:p>
            <a:endParaRPr lang="cs-CZ"/>
          </a:p>
        </p:txBody>
      </p:sp>
    </p:spTree>
    <p:extLst>
      <p:ext uri="{BB962C8B-B14F-4D97-AF65-F5344CB8AC3E}">
        <p14:creationId xmlns:p14="http://schemas.microsoft.com/office/powerpoint/2010/main" val="16350586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Questions</a:t>
            </a:r>
          </a:p>
        </p:txBody>
      </p:sp>
      <p:sp>
        <p:nvSpPr>
          <p:cNvPr id="3" name="Zástupný symbol pro obsah 2"/>
          <p:cNvSpPr>
            <a:spLocks noGrp="1"/>
          </p:cNvSpPr>
          <p:nvPr>
            <p:ph idx="1"/>
          </p:nvPr>
        </p:nvSpPr>
        <p:spPr>
          <a:xfrm>
            <a:off x="714894" y="1288473"/>
            <a:ext cx="7872153" cy="3009207"/>
          </a:xfrm>
        </p:spPr>
        <p:txBody>
          <a:bodyPr>
            <a:normAutofit/>
          </a:bodyPr>
          <a:lstStyle/>
          <a:p>
            <a:r>
              <a:rPr lang="en-US" dirty="0"/>
              <a:t>Do you find connection between Yu-</a:t>
            </a:r>
            <a:r>
              <a:rPr lang="en-US" dirty="0" err="1"/>
              <a:t>jin’s</a:t>
            </a:r>
            <a:r>
              <a:rPr lang="en-US" dirty="0"/>
              <a:t> </a:t>
            </a:r>
            <a:r>
              <a:rPr lang="en-US" dirty="0" err="1"/>
              <a:t>behaviour</a:t>
            </a:r>
            <a:r>
              <a:rPr lang="en-US" dirty="0"/>
              <a:t> (as described in PART A) and her professional decisions?</a:t>
            </a:r>
          </a:p>
          <a:p>
            <a:r>
              <a:rPr lang="en-US" dirty="0"/>
              <a:t>What could be a prevention for this case?</a:t>
            </a:r>
          </a:p>
          <a:p>
            <a:r>
              <a:rPr lang="en-US" dirty="0"/>
              <a:t>What would you do different if you were in her position? Why?</a:t>
            </a:r>
          </a:p>
        </p:txBody>
      </p:sp>
    </p:spTree>
    <p:extLst>
      <p:ext uri="{BB962C8B-B14F-4D97-AF65-F5344CB8AC3E}">
        <p14:creationId xmlns:p14="http://schemas.microsoft.com/office/powerpoint/2010/main" val="28082226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B26F1EB-A9A3-4C4C-BD7F-4FA86ECB4CD0}"/>
              </a:ext>
            </a:extLst>
          </p:cNvPr>
          <p:cNvSpPr>
            <a:spLocks noGrp="1"/>
          </p:cNvSpPr>
          <p:nvPr>
            <p:ph type="title"/>
          </p:nvPr>
        </p:nvSpPr>
        <p:spPr/>
        <p:txBody>
          <a:bodyPr/>
          <a:lstStyle/>
          <a:p>
            <a:endParaRPr lang="cs-CZ" dirty="0"/>
          </a:p>
        </p:txBody>
      </p:sp>
      <p:sp>
        <p:nvSpPr>
          <p:cNvPr id="3" name="Zástupný obsah 2">
            <a:extLst>
              <a:ext uri="{FF2B5EF4-FFF2-40B4-BE49-F238E27FC236}">
                <a16:creationId xmlns:a16="http://schemas.microsoft.com/office/drawing/2014/main" id="{9AA90BFF-A7AD-3440-9035-962DAF11FC8C}"/>
              </a:ext>
            </a:extLst>
          </p:cNvPr>
          <p:cNvSpPr>
            <a:spLocks noGrp="1"/>
          </p:cNvSpPr>
          <p:nvPr>
            <p:ph sz="quarter" idx="13"/>
          </p:nvPr>
        </p:nvSpPr>
        <p:spPr/>
        <p:txBody>
          <a:bodyPr>
            <a:normAutofit lnSpcReduction="10000"/>
          </a:bodyPr>
          <a:lstStyle/>
          <a:p>
            <a:r>
              <a:rPr lang="en-GB" dirty="0"/>
              <a:t>Social comparison might put pressure in one’s personal and professional life, however integrity and ethics should be followed.</a:t>
            </a:r>
          </a:p>
          <a:p>
            <a:r>
              <a:rPr lang="en-GB" dirty="0"/>
              <a:t>Integrity and ethical practices need to be maintained in every aspect of life.</a:t>
            </a:r>
          </a:p>
          <a:p>
            <a:endParaRPr lang="en-GB" dirty="0"/>
          </a:p>
        </p:txBody>
      </p:sp>
    </p:spTree>
    <p:extLst>
      <p:ext uri="{BB962C8B-B14F-4D97-AF65-F5344CB8AC3E}">
        <p14:creationId xmlns:p14="http://schemas.microsoft.com/office/powerpoint/2010/main" val="789045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chemeClr val="accent1"/>
                </a:solidFill>
              </a:rPr>
              <a:t>Anchor</a:t>
            </a:r>
            <a:r>
              <a:rPr lang="cs-CZ" dirty="0">
                <a:solidFill>
                  <a:schemeClr val="accent1"/>
                </a:solidFill>
              </a:rPr>
              <a:t> to </a:t>
            </a:r>
            <a:r>
              <a:rPr lang="cs-CZ" dirty="0" err="1">
                <a:solidFill>
                  <a:schemeClr val="accent1"/>
                </a:solidFill>
              </a:rPr>
              <a:t>the</a:t>
            </a:r>
            <a:r>
              <a:rPr lang="cs-CZ" dirty="0">
                <a:solidFill>
                  <a:schemeClr val="accent1"/>
                </a:solidFill>
              </a:rPr>
              <a:t> </a:t>
            </a:r>
            <a:r>
              <a:rPr lang="cs-CZ" dirty="0" err="1">
                <a:solidFill>
                  <a:schemeClr val="accent1"/>
                </a:solidFill>
              </a:rPr>
              <a:t>real</a:t>
            </a:r>
            <a:r>
              <a:rPr lang="cs-CZ" dirty="0">
                <a:solidFill>
                  <a:schemeClr val="accent1"/>
                </a:solidFill>
              </a:rPr>
              <a:t> case</a:t>
            </a:r>
          </a:p>
        </p:txBody>
      </p:sp>
      <p:sp>
        <p:nvSpPr>
          <p:cNvPr id="3" name="Zástupný symbol pro obsah 2"/>
          <p:cNvSpPr>
            <a:spLocks noGrp="1"/>
          </p:cNvSpPr>
          <p:nvPr>
            <p:ph sz="quarter" idx="13"/>
          </p:nvPr>
        </p:nvSpPr>
        <p:spPr/>
        <p:txBody>
          <a:bodyPr>
            <a:normAutofit fontScale="92500" lnSpcReduction="20000"/>
          </a:bodyPr>
          <a:lstStyle/>
          <a:p>
            <a:r>
              <a:rPr lang="en-US" dirty="0"/>
              <a:t>The case was heavily influenced by ONECOIN initiative (</a:t>
            </a:r>
            <a:r>
              <a:rPr lang="cs-CZ" dirty="0">
                <a:hlinkClick r:id="rId3"/>
              </a:rPr>
              <a:t>https://</a:t>
            </a:r>
            <a:r>
              <a:rPr lang="cs-CZ" dirty="0">
                <a:hlinkClick r:id="rId3"/>
              </a:rPr>
              <a:t>en.wikipedia.org/wiki/OneCoin</a:t>
            </a:r>
            <a:r>
              <a:rPr lang="cs-CZ" dirty="0"/>
              <a:t>)</a:t>
            </a:r>
            <a:endParaRPr lang="en-US" dirty="0"/>
          </a:p>
          <a:p>
            <a:r>
              <a:rPr lang="en-US" dirty="0"/>
              <a:t>The main character is fictitious </a:t>
            </a:r>
          </a:p>
          <a:p>
            <a:r>
              <a:rPr lang="en-US" dirty="0"/>
              <a:t>Customer experiences of DOUBLECOIN mirror the experiences of ONECOIN members</a:t>
            </a:r>
          </a:p>
          <a:p>
            <a:pPr marL="0" indent="0">
              <a:buNone/>
            </a:pPr>
            <a:endParaRPr lang="cs-CZ" dirty="0"/>
          </a:p>
        </p:txBody>
      </p:sp>
    </p:spTree>
    <p:extLst>
      <p:ext uri="{BB962C8B-B14F-4D97-AF65-F5344CB8AC3E}">
        <p14:creationId xmlns:p14="http://schemas.microsoft.com/office/powerpoint/2010/main" val="230355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dirty="0"/>
              <a:t>Acknowledgement – pictures source</a:t>
            </a:r>
          </a:p>
        </p:txBody>
      </p:sp>
      <p:sp>
        <p:nvSpPr>
          <p:cNvPr id="3" name="Zástupný symbol pro obsah 2"/>
          <p:cNvSpPr>
            <a:spLocks noGrp="1"/>
          </p:cNvSpPr>
          <p:nvPr>
            <p:ph idx="1"/>
          </p:nvPr>
        </p:nvSpPr>
        <p:spPr/>
        <p:txBody>
          <a:bodyPr>
            <a:normAutofit lnSpcReduction="10000"/>
          </a:bodyPr>
          <a:lstStyle/>
          <a:p>
            <a:r>
              <a:rPr lang="cs-CZ" dirty="0" err="1"/>
              <a:t>All</a:t>
            </a:r>
            <a:r>
              <a:rPr lang="cs-CZ" dirty="0"/>
              <a:t> </a:t>
            </a:r>
            <a:r>
              <a:rPr lang="cs-CZ" dirty="0" err="1"/>
              <a:t>photos</a:t>
            </a:r>
            <a:r>
              <a:rPr lang="cs-CZ" dirty="0"/>
              <a:t> </a:t>
            </a:r>
            <a:r>
              <a:rPr lang="cs-CZ" dirty="0" err="1"/>
              <a:t>used</a:t>
            </a:r>
            <a:r>
              <a:rPr lang="cs-CZ" dirty="0"/>
              <a:t> </a:t>
            </a:r>
            <a:r>
              <a:rPr lang="en-US" dirty="0"/>
              <a:t>are just illustrative</a:t>
            </a:r>
            <a:r>
              <a:rPr lang="cs-CZ" dirty="0"/>
              <a:t>, </a:t>
            </a:r>
            <a:r>
              <a:rPr lang="cs-CZ" dirty="0" err="1"/>
              <a:t>they</a:t>
            </a:r>
            <a:r>
              <a:rPr lang="cs-CZ" dirty="0"/>
              <a:t> are</a:t>
            </a:r>
            <a:r>
              <a:rPr lang="en-US" dirty="0"/>
              <a:t> downloaded from an online photo-bank and the people depicted have no connection with the presented story</a:t>
            </a:r>
            <a:r>
              <a:rPr lang="cs-CZ" dirty="0"/>
              <a:t>.</a:t>
            </a:r>
            <a:endParaRPr lang="en-US" dirty="0"/>
          </a:p>
          <a:p>
            <a:r>
              <a:rPr lang="en-US" dirty="0"/>
              <a:t>Author:  </a:t>
            </a:r>
            <a:r>
              <a:rPr lang="en-US" dirty="0" err="1"/>
              <a:t>Pexels</a:t>
            </a:r>
            <a:endParaRPr lang="en-US" dirty="0"/>
          </a:p>
          <a:p>
            <a:r>
              <a:rPr lang="en-US" dirty="0"/>
              <a:t>Licensed under https://www.pexels.com/photo-license/</a:t>
            </a:r>
          </a:p>
          <a:p>
            <a:r>
              <a:rPr lang="en-US" dirty="0"/>
              <a:t>Source: https://www.pexels.com</a:t>
            </a:r>
          </a:p>
        </p:txBody>
      </p:sp>
    </p:spTree>
    <p:extLst>
      <p:ext uri="{BB962C8B-B14F-4D97-AF65-F5344CB8AC3E}">
        <p14:creationId xmlns:p14="http://schemas.microsoft.com/office/powerpoint/2010/main" val="255321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0000" y="1152000"/>
            <a:ext cx="8468314" cy="3537857"/>
          </a:xfrm>
        </p:spPr>
        <p:txBody>
          <a:bodyPr>
            <a:normAutofit fontScale="85000" lnSpcReduction="10000"/>
          </a:bodyPr>
          <a:lstStyle/>
          <a:p>
            <a:pPr marL="0" indent="0" algn="just">
              <a:buNone/>
            </a:pPr>
            <a:r>
              <a:rPr lang="en-US" sz="2400" dirty="0"/>
              <a:t>As discussed in PART A, of this case study, Yu-</a:t>
            </a:r>
            <a:r>
              <a:rPr lang="en-US" sz="2400" dirty="0" err="1"/>
              <a:t>jin</a:t>
            </a:r>
            <a:r>
              <a:rPr lang="en-US" sz="2400" dirty="0"/>
              <a:t> employed unconventional ways to become President of the Student Charter at her University. Capitalizing on her connections through her new role, she invested in crypto-currencies that gave her a handsome return. </a:t>
            </a:r>
          </a:p>
          <a:p>
            <a:pPr marL="0" indent="0" algn="just">
              <a:buNone/>
            </a:pPr>
            <a:r>
              <a:rPr lang="en-US" sz="2400" dirty="0"/>
              <a:t>More than her nouveaux riches, however, it was Yu-</a:t>
            </a:r>
            <a:r>
              <a:rPr lang="en-US" sz="2400" dirty="0" err="1"/>
              <a:t>jin’s</a:t>
            </a:r>
            <a:r>
              <a:rPr lang="en-US" sz="2400" dirty="0"/>
              <a:t> prominent position in the </a:t>
            </a:r>
            <a:r>
              <a:rPr lang="cs-CZ" sz="2400" dirty="0"/>
              <a:t>d</a:t>
            </a:r>
            <a:r>
              <a:rPr lang="en-US" sz="2400" dirty="0"/>
              <a:t>digital currency</a:t>
            </a:r>
            <a:r>
              <a:rPr lang="cs-CZ" sz="2400" dirty="0"/>
              <a:t> </a:t>
            </a:r>
            <a:r>
              <a:rPr lang="en-US" sz="2400" dirty="0"/>
              <a:t>community that was instrumental towards her next entrepreneurial initiative. </a:t>
            </a:r>
          </a:p>
          <a:p>
            <a:pPr marL="0" indent="0" algn="just">
              <a:buNone/>
            </a:pPr>
            <a:r>
              <a:rPr lang="en-US" sz="2400" dirty="0"/>
              <a:t>She was invited to become one of the founders of a </a:t>
            </a:r>
            <a:r>
              <a:rPr lang="en-US" sz="2400" dirty="0" err="1"/>
              <a:t>cryptocurrency</a:t>
            </a:r>
            <a:r>
              <a:rPr lang="en-US" sz="2400" dirty="0"/>
              <a:t> initiative, called DOUBLECOIN. DOUBLECOIN would sell educational material for trading </a:t>
            </a:r>
            <a:r>
              <a:rPr lang="en-US" sz="2400" dirty="0" err="1"/>
              <a:t>cryptocurrencies</a:t>
            </a:r>
            <a:r>
              <a:rPr lang="en-US" sz="2400" dirty="0"/>
              <a:t>. Members could buy educational packages ranging from 100 </a:t>
            </a:r>
            <a:r>
              <a:rPr lang="cs-CZ" sz="2400" dirty="0"/>
              <a:t>EUR </a:t>
            </a:r>
            <a:r>
              <a:rPr lang="en-US" sz="2400" dirty="0"/>
              <a:t>to 118,000 </a:t>
            </a:r>
            <a:r>
              <a:rPr lang="cs-CZ" sz="2400" dirty="0"/>
              <a:t>EUR</a:t>
            </a:r>
            <a:r>
              <a:rPr lang="en-US" sz="2400" dirty="0"/>
              <a:t>. Yu-</a:t>
            </a:r>
            <a:r>
              <a:rPr lang="en-US" sz="2400" dirty="0" err="1"/>
              <a:t>jin</a:t>
            </a:r>
            <a:r>
              <a:rPr lang="en-US" sz="2400" dirty="0"/>
              <a:t> contribution to setting up DOUBLECOIN was focusing on developing the training material. Marketing and operations were undertaken by her two co-founders. </a:t>
            </a:r>
          </a:p>
        </p:txBody>
      </p:sp>
    </p:spTree>
    <p:extLst>
      <p:ext uri="{BB962C8B-B14F-4D97-AF65-F5344CB8AC3E}">
        <p14:creationId xmlns:p14="http://schemas.microsoft.com/office/powerpoint/2010/main" val="2607788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2FA955-6B4B-5A47-9D8A-3F504EED851D}"/>
              </a:ext>
            </a:extLst>
          </p:cNvPr>
          <p:cNvSpPr>
            <a:spLocks noGrp="1"/>
          </p:cNvSpPr>
          <p:nvPr>
            <p:ph type="title"/>
          </p:nvPr>
        </p:nvSpPr>
        <p:spPr/>
        <p:txBody>
          <a:bodyPr/>
          <a:lstStyle/>
          <a:p>
            <a:r>
              <a:rPr lang="cs-CZ" dirty="0" err="1"/>
              <a:t>References</a:t>
            </a:r>
            <a:endParaRPr lang="cs-CZ" dirty="0"/>
          </a:p>
        </p:txBody>
      </p:sp>
      <p:sp>
        <p:nvSpPr>
          <p:cNvPr id="3" name="Zástupný obsah 2">
            <a:extLst>
              <a:ext uri="{FF2B5EF4-FFF2-40B4-BE49-F238E27FC236}">
                <a16:creationId xmlns:a16="http://schemas.microsoft.com/office/drawing/2014/main" id="{68E49908-1B4C-EE46-A145-B36B2D1D47A5}"/>
              </a:ext>
            </a:extLst>
          </p:cNvPr>
          <p:cNvSpPr>
            <a:spLocks noGrp="1"/>
          </p:cNvSpPr>
          <p:nvPr>
            <p:ph idx="1"/>
          </p:nvPr>
        </p:nvSpPr>
        <p:spPr/>
        <p:txBody>
          <a:bodyPr/>
          <a:lstStyle/>
          <a:p>
            <a:r>
              <a:rPr lang="cs-CZ" dirty="0" err="1"/>
              <a:t>Wikipedia</a:t>
            </a:r>
            <a:r>
              <a:rPr lang="cs-CZ" dirty="0"/>
              <a:t> </a:t>
            </a:r>
            <a:r>
              <a:rPr lang="cs-CZ" dirty="0" err="1"/>
              <a:t>contributors</a:t>
            </a:r>
            <a:r>
              <a:rPr lang="cs-CZ" dirty="0"/>
              <a:t>. (2019, July 15). </a:t>
            </a:r>
            <a:r>
              <a:rPr lang="cs-CZ" dirty="0" err="1"/>
              <a:t>Ponzi</a:t>
            </a:r>
            <a:r>
              <a:rPr lang="cs-CZ" dirty="0"/>
              <a:t> </a:t>
            </a:r>
            <a:r>
              <a:rPr lang="cs-CZ" dirty="0" err="1"/>
              <a:t>scheme</a:t>
            </a:r>
            <a:r>
              <a:rPr lang="cs-CZ" dirty="0"/>
              <a:t>. In </a:t>
            </a:r>
            <a:r>
              <a:rPr lang="cs-CZ" i="1" dirty="0" err="1"/>
              <a:t>Wikipedia</a:t>
            </a:r>
            <a:r>
              <a:rPr lang="cs-CZ" i="1" dirty="0"/>
              <a:t>, </a:t>
            </a:r>
            <a:r>
              <a:rPr lang="cs-CZ" i="1" dirty="0" err="1"/>
              <a:t>The</a:t>
            </a:r>
            <a:r>
              <a:rPr lang="cs-CZ" i="1" dirty="0"/>
              <a:t> Free </a:t>
            </a:r>
            <a:r>
              <a:rPr lang="cs-CZ" i="1" dirty="0" err="1"/>
              <a:t>Encyclopedia</a:t>
            </a:r>
            <a:r>
              <a:rPr lang="cs-CZ" dirty="0"/>
              <a:t>. </a:t>
            </a:r>
            <a:r>
              <a:rPr lang="cs-CZ" dirty="0" err="1"/>
              <a:t>Retrieved</a:t>
            </a:r>
            <a:r>
              <a:rPr lang="cs-CZ" dirty="0"/>
              <a:t> 16:52, July 22, 2019, </a:t>
            </a:r>
            <a:r>
              <a:rPr lang="cs-CZ" dirty="0" err="1"/>
              <a:t>from</a:t>
            </a:r>
            <a:r>
              <a:rPr lang="cs-CZ" dirty="0"/>
              <a:t> </a:t>
            </a:r>
            <a:r>
              <a:rPr lang="cs-CZ" dirty="0">
                <a:hlinkClick r:id="rId2"/>
              </a:rPr>
              <a:t>https://en.wikipedia.org/w/index.php?title=Ponzi_scheme&amp;oldid=906329412</a:t>
            </a:r>
            <a:endParaRPr lang="cs-CZ" dirty="0"/>
          </a:p>
        </p:txBody>
      </p:sp>
    </p:spTree>
    <p:extLst>
      <p:ext uri="{BB962C8B-B14F-4D97-AF65-F5344CB8AC3E}">
        <p14:creationId xmlns:p14="http://schemas.microsoft.com/office/powerpoint/2010/main" val="2011863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a:t>A</a:t>
            </a:r>
            <a:r>
              <a:rPr lang="cs-CZ" dirty="0"/>
              <a:t>uthors</a:t>
            </a:r>
          </a:p>
        </p:txBody>
      </p:sp>
      <p:sp>
        <p:nvSpPr>
          <p:cNvPr id="3" name="Zástupný symbol pro obsah 2"/>
          <p:cNvSpPr>
            <a:spLocks noGrp="1"/>
          </p:cNvSpPr>
          <p:nvPr>
            <p:ph idx="1"/>
          </p:nvPr>
        </p:nvSpPr>
        <p:spPr/>
        <p:txBody>
          <a:bodyPr/>
          <a:lstStyle/>
          <a:p>
            <a:r>
              <a:rPr lang="en-US" dirty="0"/>
              <a:t>Prof. Angelika Kokkinaki</a:t>
            </a:r>
            <a:r>
              <a:rPr lang="cs-CZ" dirty="0"/>
              <a:t> (</a:t>
            </a:r>
            <a:r>
              <a:rPr lang="en-US" dirty="0">
                <a:hlinkClick r:id="rId2"/>
              </a:rPr>
              <a:t>kokkinaki.a@unic.ac.cy</a:t>
            </a:r>
            <a:r>
              <a:rPr lang="en-US" dirty="0"/>
              <a:t> </a:t>
            </a:r>
            <a:r>
              <a:rPr lang="cs-CZ" dirty="0"/>
              <a:t>)</a:t>
            </a:r>
            <a:endParaRPr lang="en-US" dirty="0"/>
          </a:p>
          <a:p>
            <a:r>
              <a:rPr lang="en-US" dirty="0"/>
              <a:t>Dr. Stella Kleanthous (</a:t>
            </a:r>
            <a:r>
              <a:rPr lang="en-US" dirty="0">
                <a:hlinkClick r:id="rId3"/>
              </a:rPr>
              <a:t>kleanthous.s@unic.ac.cy</a:t>
            </a:r>
            <a:r>
              <a:rPr lang="en-US" dirty="0"/>
              <a:t> )</a:t>
            </a:r>
            <a:endParaRPr lang="cs-CZ" dirty="0"/>
          </a:p>
          <a:p>
            <a:r>
              <a:rPr lang="cs-CZ" dirty="0"/>
              <a:t>With contribution </a:t>
            </a:r>
            <a:r>
              <a:rPr lang="en-US" dirty="0"/>
              <a:t>by Dr. Ifigenia Georgiou </a:t>
            </a:r>
            <a:r>
              <a:rPr lang="cs-CZ" dirty="0"/>
              <a:t>(</a:t>
            </a:r>
            <a:r>
              <a:rPr lang="en-US" dirty="0">
                <a:hlinkClick r:id="rId4"/>
              </a:rPr>
              <a:t>georgiou.i@unic.ac.cy</a:t>
            </a:r>
            <a:r>
              <a:rPr lang="en-US" dirty="0"/>
              <a:t> </a:t>
            </a:r>
            <a:r>
              <a:rPr lang="cs-CZ" dirty="0"/>
              <a:t>)</a:t>
            </a:r>
          </a:p>
          <a:p>
            <a:r>
              <a:rPr lang="en-US" dirty="0"/>
              <a:t>The case study was developed and pilot tested in </a:t>
            </a:r>
            <a:r>
              <a:rPr lang="cs-CZ" dirty="0"/>
              <a:t>2018</a:t>
            </a:r>
            <a:r>
              <a:rPr lang="en-US" dirty="0"/>
              <a:t> and updated in 2019</a:t>
            </a:r>
            <a:endParaRPr lang="cs-CZ" dirty="0"/>
          </a:p>
        </p:txBody>
      </p:sp>
    </p:spTree>
    <p:extLst>
      <p:ext uri="{BB962C8B-B14F-4D97-AF65-F5344CB8AC3E}">
        <p14:creationId xmlns:p14="http://schemas.microsoft.com/office/powerpoint/2010/main" val="2141087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err="1"/>
              <a:t>License</a:t>
            </a:r>
            <a:r>
              <a:rPr lang="cs-CZ" dirty="0"/>
              <a:t> </a:t>
            </a:r>
            <a:r>
              <a:rPr lang="cs-CZ" dirty="0" err="1"/>
              <a:t>Information</a:t>
            </a:r>
            <a:endParaRPr lang="cs-CZ" dirty="0"/>
          </a:p>
        </p:txBody>
      </p:sp>
      <p:sp>
        <p:nvSpPr>
          <p:cNvPr id="3" name="Zástupný symbol pro obsah 2"/>
          <p:cNvSpPr>
            <a:spLocks noGrp="1"/>
          </p:cNvSpPr>
          <p:nvPr>
            <p:ph idx="1"/>
          </p:nvPr>
        </p:nvSpPr>
        <p:spPr/>
        <p:txBody>
          <a:bodyPr>
            <a:normAutofit fontScale="92500" lnSpcReduction="20000"/>
          </a:bodyPr>
          <a:lstStyle/>
          <a:p>
            <a:pPr marL="0" indent="0">
              <a:buNone/>
            </a:pPr>
            <a:endParaRPr lang="cs-CZ" sz="2400" dirty="0"/>
          </a:p>
          <a:p>
            <a:pPr marL="0" indent="0" algn="ctr">
              <a:buNone/>
            </a:pPr>
            <a:endParaRPr lang="cs-CZ" sz="2400" dirty="0"/>
          </a:p>
          <a:p>
            <a:pPr marL="0" indent="0" algn="ctr">
              <a:buNone/>
            </a:pPr>
            <a:r>
              <a:rPr lang="cs-CZ" sz="2400" dirty="0" err="1"/>
              <a:t>Title</a:t>
            </a:r>
            <a:r>
              <a:rPr lang="cs-CZ" sz="2400" dirty="0"/>
              <a:t> </a:t>
            </a:r>
            <a:r>
              <a:rPr lang="cs-CZ" sz="2400" dirty="0" err="1"/>
              <a:t>of</a:t>
            </a:r>
            <a:r>
              <a:rPr lang="cs-CZ" sz="2400" dirty="0"/>
              <a:t> </a:t>
            </a:r>
            <a:r>
              <a:rPr lang="cs-CZ" sz="2400" dirty="0" err="1"/>
              <a:t>the</a:t>
            </a:r>
            <a:r>
              <a:rPr lang="cs-CZ" sz="2400" dirty="0"/>
              <a:t> </a:t>
            </a:r>
            <a:r>
              <a:rPr lang="cs-CZ" sz="2400" dirty="0" err="1"/>
              <a:t>work</a:t>
            </a:r>
            <a:r>
              <a:rPr lang="cs-CZ" sz="2400" dirty="0"/>
              <a:t>: </a:t>
            </a:r>
            <a:r>
              <a:rPr lang="en-US" sz="2400" dirty="0"/>
              <a:t>“The higher the risk, the higher the profit? Part B”</a:t>
            </a:r>
            <a:endParaRPr lang="cs-CZ" sz="2400" dirty="0"/>
          </a:p>
          <a:p>
            <a:r>
              <a:rPr lang="cs-CZ" sz="2400" dirty="0" err="1"/>
              <a:t>Attribute</a:t>
            </a:r>
            <a:r>
              <a:rPr lang="cs-CZ" sz="2400" dirty="0"/>
              <a:t> </a:t>
            </a:r>
            <a:r>
              <a:rPr lang="cs-CZ" sz="2400" dirty="0" err="1"/>
              <a:t>work</a:t>
            </a:r>
            <a:r>
              <a:rPr lang="cs-CZ" sz="2400" dirty="0"/>
              <a:t> to </a:t>
            </a:r>
            <a:r>
              <a:rPr lang="cs-CZ" sz="2400" dirty="0" err="1"/>
              <a:t>name</a:t>
            </a:r>
            <a:r>
              <a:rPr lang="cs-CZ" sz="2400" dirty="0"/>
              <a:t>: </a:t>
            </a:r>
            <a:r>
              <a:rPr lang="en-US" sz="2400" dirty="0"/>
              <a:t>Angelika </a:t>
            </a:r>
            <a:r>
              <a:rPr lang="en-US" sz="2400" dirty="0" err="1"/>
              <a:t>Kokkinaki</a:t>
            </a:r>
            <a:r>
              <a:rPr lang="cs-CZ" sz="2400" dirty="0"/>
              <a:t> and </a:t>
            </a:r>
            <a:r>
              <a:rPr lang="en-US" sz="2400" dirty="0"/>
              <a:t>Stella </a:t>
            </a:r>
            <a:r>
              <a:rPr lang="en-US" sz="2400" dirty="0" err="1"/>
              <a:t>Kleanthous</a:t>
            </a:r>
            <a:r>
              <a:rPr lang="en-US" sz="2400" dirty="0"/>
              <a:t> </a:t>
            </a:r>
            <a:r>
              <a:rPr lang="cs-CZ" sz="2400" dirty="0" err="1"/>
              <a:t>Licensed</a:t>
            </a:r>
            <a:r>
              <a:rPr lang="cs-CZ" sz="2400" dirty="0"/>
              <a:t> </a:t>
            </a:r>
            <a:r>
              <a:rPr lang="cs-CZ" sz="2400" dirty="0" err="1"/>
              <a:t>under</a:t>
            </a:r>
            <a:r>
              <a:rPr lang="cs-CZ" sz="2400" dirty="0"/>
              <a:t>: </a:t>
            </a:r>
            <a:r>
              <a:rPr lang="cs-CZ" sz="2400" dirty="0">
                <a:hlinkClick r:id="rId2"/>
              </a:rPr>
              <a:t>creativecommons.org/licenses/by/4.0</a:t>
            </a:r>
            <a:endParaRPr lang="cs-CZ" sz="2400" dirty="0"/>
          </a:p>
          <a:p>
            <a:pPr marL="0" indent="0" algn="ctr">
              <a:buNone/>
            </a:pPr>
            <a:endParaRPr lang="cs-CZ" sz="2400" dirty="0"/>
          </a:p>
          <a:p>
            <a:pPr marL="0" indent="0" algn="ctr">
              <a:buNone/>
            </a:pPr>
            <a:r>
              <a:rPr lang="cs-CZ" sz="2400" dirty="0" err="1"/>
              <a:t>Attribute</a:t>
            </a:r>
            <a:r>
              <a:rPr lang="cs-CZ" sz="2400" dirty="0"/>
              <a:t> </a:t>
            </a:r>
            <a:r>
              <a:rPr lang="cs-CZ" sz="2400" dirty="0" err="1"/>
              <a:t>using</a:t>
            </a:r>
            <a:r>
              <a:rPr lang="cs-CZ" sz="2400" dirty="0"/>
              <a:t> </a:t>
            </a:r>
            <a:r>
              <a:rPr lang="cs-CZ" sz="2400" dirty="0" err="1"/>
              <a:t>following</a:t>
            </a:r>
            <a:r>
              <a:rPr lang="cs-CZ" sz="2400" dirty="0"/>
              <a:t> text:</a:t>
            </a:r>
          </a:p>
          <a:p>
            <a:pPr marL="0" indent="0" algn="ctr">
              <a:buNone/>
            </a:pPr>
            <a:r>
              <a:rPr lang="en-US" sz="2400" dirty="0"/>
              <a:t>“The higher the risk, the higher the profit? Part B” by Angelika </a:t>
            </a:r>
            <a:r>
              <a:rPr lang="en-US" sz="2400" dirty="0" err="1"/>
              <a:t>Kokkinaki</a:t>
            </a:r>
            <a:r>
              <a:rPr lang="cs-CZ" sz="2400" dirty="0"/>
              <a:t> and </a:t>
            </a:r>
            <a:r>
              <a:rPr lang="en-US" sz="2400" dirty="0"/>
              <a:t>Stella </a:t>
            </a:r>
            <a:r>
              <a:rPr lang="en-US" sz="2400" dirty="0" err="1"/>
              <a:t>Kleanthous</a:t>
            </a:r>
            <a:r>
              <a:rPr lang="en-US" sz="2400" dirty="0"/>
              <a:t> is licensed under a </a:t>
            </a:r>
            <a:r>
              <a:rPr lang="en-US" sz="2400" dirty="0">
                <a:hlinkClick r:id="rId3"/>
              </a:rPr>
              <a:t>Creative Commons Attribution 4.0 International License</a:t>
            </a:r>
            <a:r>
              <a:rPr lang="en-US" sz="2400" dirty="0"/>
              <a:t>.</a:t>
            </a:r>
            <a:endParaRPr lang="cs-CZ" sz="2400" dirty="0"/>
          </a:p>
        </p:txBody>
      </p:sp>
      <p:pic>
        <p:nvPicPr>
          <p:cNvPr id="15" name="Picture 16" descr="VÃ½sledek obrÃ¡zku pro cc by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26720" y="1314208"/>
            <a:ext cx="1490559" cy="5254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888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0000" y="1152000"/>
            <a:ext cx="8403000" cy="2784765"/>
          </a:xfrm>
        </p:spPr>
        <p:txBody>
          <a:bodyPr>
            <a:noAutofit/>
          </a:bodyPr>
          <a:lstStyle/>
          <a:p>
            <a:pPr marL="0" indent="0" algn="just">
              <a:lnSpc>
                <a:spcPct val="100000"/>
              </a:lnSpc>
              <a:buNone/>
            </a:pPr>
            <a:r>
              <a:rPr lang="en-US" sz="2400" dirty="0"/>
              <a:t>Members of DOUBLECOIN could access packages that included “tokens” which could be assigned to “mine” DOUBLECOINs. Each package also provided educational content to spread the know-how with regards to advancing their members’ finances. Most DOUBLECOIN members exchanged ideas about investing in various cryptocurrencies while the educational material was barely even mentioned.</a:t>
            </a:r>
          </a:p>
          <a:p>
            <a:pPr marL="0" indent="0" algn="just">
              <a:lnSpc>
                <a:spcPct val="100000"/>
              </a:lnSpc>
              <a:buNone/>
            </a:pPr>
            <a:r>
              <a:rPr lang="en-US" sz="2400" dirty="0"/>
              <a:t>Members were given the “privilege” to recruit other members. </a:t>
            </a:r>
          </a:p>
        </p:txBody>
      </p:sp>
    </p:spTree>
    <p:extLst>
      <p:ext uri="{BB962C8B-B14F-4D97-AF65-F5344CB8AC3E}">
        <p14:creationId xmlns:p14="http://schemas.microsoft.com/office/powerpoint/2010/main" val="2607788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0000" y="1152000"/>
            <a:ext cx="8337686" cy="3360876"/>
          </a:xfrm>
        </p:spPr>
        <p:txBody>
          <a:bodyPr>
            <a:noAutofit/>
          </a:bodyPr>
          <a:lstStyle/>
          <a:p>
            <a:pPr marL="0" indent="0" algn="just">
              <a:lnSpc>
                <a:spcPct val="100000"/>
              </a:lnSpc>
              <a:buNone/>
            </a:pPr>
            <a:r>
              <a:rPr lang="en-US" sz="2400" dirty="0"/>
              <a:t>DOUBLECOIN Exchange was set up as an internal marketplace for members who had invested more than just a starter package. Through that exchange, DOUBLECOINS could only be exchanged for euros. </a:t>
            </a:r>
          </a:p>
          <a:p>
            <a:pPr marL="0" indent="0" algn="just">
              <a:lnSpc>
                <a:spcPct val="100000"/>
              </a:lnSpc>
              <a:buNone/>
            </a:pPr>
            <a:r>
              <a:rPr lang="en-US" sz="2400" dirty="0"/>
              <a:t>The marketplace had daily selling limits based on which packages the seller had invested in, which greatly limited the amount of DOUBLECOINS which could be exchanged.</a:t>
            </a:r>
            <a:endParaRPr lang="cs-CZ" sz="2400" dirty="0"/>
          </a:p>
          <a:p>
            <a:pPr marL="0" indent="0">
              <a:lnSpc>
                <a:spcPct val="100000"/>
              </a:lnSpc>
              <a:buNone/>
            </a:pPr>
            <a:endParaRPr lang="en-US" sz="2400" dirty="0"/>
          </a:p>
        </p:txBody>
      </p:sp>
    </p:spTree>
    <p:extLst>
      <p:ext uri="{BB962C8B-B14F-4D97-AF65-F5344CB8AC3E}">
        <p14:creationId xmlns:p14="http://schemas.microsoft.com/office/powerpoint/2010/main" val="2607788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p:cNvSpPr txBox="1">
            <a:spLocks/>
          </p:cNvSpPr>
          <p:nvPr/>
        </p:nvSpPr>
        <p:spPr>
          <a:xfrm>
            <a:off x="430823" y="1301262"/>
            <a:ext cx="8277748" cy="32271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80000"/>
              </a:lnSpc>
              <a:buNone/>
            </a:pPr>
            <a:endParaRPr lang="en-US" sz="1800" dirty="0"/>
          </a:p>
        </p:txBody>
      </p:sp>
      <p:sp>
        <p:nvSpPr>
          <p:cNvPr id="5" name="Zástupný symbol pro obsah 4"/>
          <p:cNvSpPr>
            <a:spLocks noGrp="1"/>
          </p:cNvSpPr>
          <p:nvPr>
            <p:ph idx="1"/>
          </p:nvPr>
        </p:nvSpPr>
        <p:spPr>
          <a:xfrm>
            <a:off x="360000" y="540000"/>
            <a:ext cx="8348571" cy="4358878"/>
          </a:xfrm>
        </p:spPr>
        <p:txBody>
          <a:bodyPr>
            <a:normAutofit/>
          </a:bodyPr>
          <a:lstStyle/>
          <a:p>
            <a:pPr marL="0" indent="0">
              <a:lnSpc>
                <a:spcPct val="80000"/>
              </a:lnSpc>
              <a:buNone/>
            </a:pPr>
            <a:r>
              <a:rPr lang="en-US" sz="2400" dirty="0"/>
              <a:t>The only dark spot in this prospect was her </a:t>
            </a:r>
            <a:br>
              <a:rPr lang="en-US" sz="2400" dirty="0"/>
            </a:br>
            <a:r>
              <a:rPr lang="en-US" sz="2400" dirty="0"/>
              <a:t>brother’s concerns. He insisted that DOUBLECOIN was </a:t>
            </a:r>
            <a:br>
              <a:rPr lang="en-US" sz="2400" dirty="0"/>
            </a:br>
            <a:r>
              <a:rPr lang="en-US" sz="2400" dirty="0"/>
              <a:t>a modern version of an age-old fraud scheme, that is, a Ponzi scheme or pyramid scheme. </a:t>
            </a:r>
          </a:p>
          <a:p>
            <a:pPr marL="0" indent="0" algn="just">
              <a:lnSpc>
                <a:spcPct val="80000"/>
              </a:lnSpc>
              <a:buNone/>
            </a:pPr>
            <a:r>
              <a:rPr lang="en-US" sz="2400" dirty="0"/>
              <a:t>Yu-</a:t>
            </a:r>
            <a:r>
              <a:rPr lang="en-US" sz="2400" dirty="0" err="1"/>
              <a:t>jin</a:t>
            </a:r>
            <a:r>
              <a:rPr lang="en-US" sz="2400" dirty="0"/>
              <a:t> brushed off these concerns. She overcame her brother’s objections by reminding herself that a few years back her brother had similar concerns with her initial investment in Bitcoin: the very same investment that paid her out so handsomely. </a:t>
            </a:r>
          </a:p>
          <a:p>
            <a:pPr marL="0" indent="0" algn="just">
              <a:lnSpc>
                <a:spcPct val="80000"/>
              </a:lnSpc>
              <a:buNone/>
            </a:pPr>
            <a:r>
              <a:rPr lang="en-US" sz="2400" dirty="0"/>
              <a:t>She decided to invest a substantial amount of money and she could capitalize on her extensive network of acquaintances. She was expecting that DOUBLECOIN would be </a:t>
            </a:r>
            <a:r>
              <a:rPr lang="cs-CZ" sz="2400" dirty="0"/>
              <a:t>as</a:t>
            </a:r>
            <a:r>
              <a:rPr lang="en-US" sz="2400" dirty="0"/>
              <a:t> rewarding as Bitcoin used to be several years back. </a:t>
            </a:r>
          </a:p>
          <a:p>
            <a:endParaRPr lang="cs-CZ" sz="2400" dirty="0"/>
          </a:p>
        </p:txBody>
      </p:sp>
    </p:spTree>
    <p:extLst>
      <p:ext uri="{BB962C8B-B14F-4D97-AF65-F5344CB8AC3E}">
        <p14:creationId xmlns:p14="http://schemas.microsoft.com/office/powerpoint/2010/main" val="822811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normAutofit/>
          </a:bodyPr>
          <a:lstStyle/>
          <a:p>
            <a:r>
              <a:rPr lang="en-US" dirty="0"/>
              <a:t>Questions </a:t>
            </a:r>
            <a:endParaRPr lang="cs-CZ" dirty="0"/>
          </a:p>
        </p:txBody>
      </p:sp>
      <p:sp>
        <p:nvSpPr>
          <p:cNvPr id="2" name="Content Placeholder 1"/>
          <p:cNvSpPr>
            <a:spLocks noGrp="1"/>
          </p:cNvSpPr>
          <p:nvPr>
            <p:ph idx="1"/>
          </p:nvPr>
        </p:nvSpPr>
        <p:spPr/>
        <p:txBody>
          <a:bodyPr/>
          <a:lstStyle/>
          <a:p>
            <a:endParaRPr lang="en-US" dirty="0"/>
          </a:p>
          <a:p>
            <a:r>
              <a:rPr lang="en-US" dirty="0"/>
              <a:t>Have you identified anything that raises concerns?</a:t>
            </a:r>
          </a:p>
          <a:p>
            <a:r>
              <a:rPr lang="en-US" dirty="0"/>
              <a:t>What is a </a:t>
            </a:r>
            <a:r>
              <a:rPr lang="en-US" dirty="0" err="1"/>
              <a:t>Ponzi</a:t>
            </a:r>
            <a:r>
              <a:rPr lang="en-US" dirty="0"/>
              <a:t> scheme or a pyramid scheme?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60000" y="540000"/>
            <a:ext cx="8326800" cy="4358878"/>
          </a:xfrm>
        </p:spPr>
        <p:txBody>
          <a:bodyPr>
            <a:normAutofit fontScale="92500" lnSpcReduction="10000"/>
          </a:bodyPr>
          <a:lstStyle/>
          <a:p>
            <a:r>
              <a:rPr lang="en-US" dirty="0"/>
              <a:t>What exactly is a </a:t>
            </a:r>
            <a:r>
              <a:rPr lang="en-US" b="1" dirty="0"/>
              <a:t>Ponzi scheme?</a:t>
            </a:r>
            <a:r>
              <a:rPr lang="en-US" dirty="0"/>
              <a:t> </a:t>
            </a:r>
            <a:br>
              <a:rPr lang="cs-CZ" dirty="0"/>
            </a:br>
            <a:r>
              <a:rPr lang="cs-CZ" i="1" dirty="0"/>
              <a:t>“</a:t>
            </a:r>
            <a:r>
              <a:rPr lang="en-US" i="1" dirty="0"/>
              <a:t>It is a form of fraud in which a purported </a:t>
            </a:r>
            <a:br>
              <a:rPr lang="en-US" i="1" dirty="0"/>
            </a:br>
            <a:r>
              <a:rPr lang="en-US" i="1" dirty="0"/>
              <a:t>businessman lures investors and pays profits </a:t>
            </a:r>
            <a:br>
              <a:rPr lang="en-US" i="1" dirty="0"/>
            </a:br>
            <a:r>
              <a:rPr lang="en-US" i="1" dirty="0"/>
              <a:t>to earlier investors using funds obtained from newer investors.” </a:t>
            </a:r>
            <a:r>
              <a:rPr lang="en-US" dirty="0"/>
              <a:t>(Wikipedia 2019).</a:t>
            </a:r>
          </a:p>
          <a:p>
            <a:pPr algn="just"/>
            <a:r>
              <a:rPr lang="en-US" dirty="0"/>
              <a:t>In conventional Ponzi schemes, investors trust that their returns result from sales of promoted products or services. </a:t>
            </a:r>
          </a:p>
          <a:p>
            <a:pPr algn="just"/>
            <a:r>
              <a:rPr lang="en-US" dirty="0"/>
              <a:t>In reality, however, new investors’ funds are masqueraded as profits. The whole scheme is sustainable for as long as new investors are willing to participate and most of existing investors do not require to cash their initial investment.</a:t>
            </a:r>
          </a:p>
          <a:p>
            <a:pPr>
              <a:buNone/>
            </a:pPr>
            <a:endParaRPr lang="cs-CZ" dirty="0"/>
          </a:p>
        </p:txBody>
      </p:sp>
    </p:spTree>
    <p:extLst>
      <p:ext uri="{BB962C8B-B14F-4D97-AF65-F5344CB8AC3E}">
        <p14:creationId xmlns:p14="http://schemas.microsoft.com/office/powerpoint/2010/main" val="2607788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idx="1"/>
          </p:nvPr>
        </p:nvSpPr>
        <p:spPr>
          <a:xfrm>
            <a:off x="351129" y="321869"/>
            <a:ext cx="4191609" cy="4140751"/>
          </a:xfrm>
        </p:spPr>
        <p:txBody>
          <a:bodyPr>
            <a:noAutofit/>
          </a:bodyPr>
          <a:lstStyle/>
          <a:p>
            <a:pPr marL="0" indent="0">
              <a:buNone/>
            </a:pPr>
            <a:r>
              <a:rPr lang="en-US" sz="1400" dirty="0"/>
              <a:t>According to the United States Securities and Exchange Commission (SEC), many Ponzi schemes share similar characteristics that should be “red flags” for investors (Wikipedia, 2019). Attention must be given to the following: </a:t>
            </a:r>
          </a:p>
          <a:p>
            <a:r>
              <a:rPr lang="en-US" sz="1400" b="1" dirty="0"/>
              <a:t>High investment returns with little or no risk</a:t>
            </a:r>
            <a:r>
              <a:rPr lang="en-US" sz="1400" dirty="0"/>
              <a:t>. Although each investment has risks </a:t>
            </a:r>
            <a:r>
              <a:rPr lang="en-US" sz="1400" dirty="0" err="1"/>
              <a:t>Ponzi</a:t>
            </a:r>
            <a:r>
              <a:rPr lang="en-US" sz="1400" dirty="0"/>
              <a:t> schemes usually promise risk free investment with guarantees returns.  </a:t>
            </a:r>
          </a:p>
          <a:p>
            <a:r>
              <a:rPr lang="en-US" sz="1400" b="1" dirty="0"/>
              <a:t>Overly consistent returns</a:t>
            </a:r>
            <a:r>
              <a:rPr lang="en-US" sz="1400" dirty="0"/>
              <a:t>. Investment values tend to fluctuate over a time period. Typically, a Ponzi Scheme  generates regular, positive returns regardless of overall market conditions.</a:t>
            </a:r>
          </a:p>
          <a:p>
            <a:r>
              <a:rPr lang="en-US" sz="1400" b="1" dirty="0"/>
              <a:t>Unregistered investments</a:t>
            </a:r>
            <a:r>
              <a:rPr lang="en-US" sz="1400" dirty="0"/>
              <a:t>. Ponzi schemes are not registered with the national authorities that oversee securities and exchanges and provide investors with access to key information about the company's management, products, services, and finances.</a:t>
            </a:r>
          </a:p>
          <a:p>
            <a:pPr marL="0" indent="0">
              <a:buNone/>
            </a:pPr>
            <a:endParaRPr lang="en-US" sz="1400" dirty="0"/>
          </a:p>
        </p:txBody>
      </p:sp>
      <p:sp>
        <p:nvSpPr>
          <p:cNvPr id="5" name="Rectangle 4"/>
          <p:cNvSpPr/>
          <p:nvPr/>
        </p:nvSpPr>
        <p:spPr>
          <a:xfrm>
            <a:off x="4703673" y="1382573"/>
            <a:ext cx="4140403" cy="3323987"/>
          </a:xfrm>
          <a:prstGeom prst="rect">
            <a:avLst/>
          </a:prstGeom>
        </p:spPr>
        <p:txBody>
          <a:bodyPr wrap="square">
            <a:spAutoFit/>
          </a:bodyPr>
          <a:lstStyle/>
          <a:p>
            <a:pPr marL="285750" indent="-285750">
              <a:buFont typeface="Arial" panose="020B0604020202020204" pitchFamily="34" charset="0"/>
              <a:buChar char="•"/>
            </a:pPr>
            <a:r>
              <a:rPr lang="en-US" sz="1400" b="1" dirty="0"/>
              <a:t>Unlicensed sellers. </a:t>
            </a:r>
            <a:r>
              <a:rPr lang="en-US" sz="1400" dirty="0"/>
              <a:t>Most </a:t>
            </a:r>
            <a:r>
              <a:rPr lang="en-US" sz="1400" dirty="0" err="1"/>
              <a:t>Ponzi</a:t>
            </a:r>
            <a:r>
              <a:rPr lang="en-US" sz="1400" dirty="0"/>
              <a:t> schemes involve unlicensed individuals to act as sellers.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Secretive and/or complex strategies. </a:t>
            </a:r>
            <a:r>
              <a:rPr lang="en-US" sz="1400" dirty="0"/>
              <a:t>Most </a:t>
            </a:r>
            <a:r>
              <a:rPr lang="en-US" sz="1400" dirty="0" err="1"/>
              <a:t>Ponzi</a:t>
            </a:r>
            <a:r>
              <a:rPr lang="en-US" sz="1400" dirty="0"/>
              <a:t> schemes have business models that are either illusive or to complex to understand.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Issues with paperwork. </a:t>
            </a:r>
            <a:r>
              <a:rPr lang="en-US" sz="1400" dirty="0"/>
              <a:t>Paperwork and administrative processes are often sketchy in </a:t>
            </a:r>
            <a:r>
              <a:rPr lang="en-US" sz="1400" dirty="0" err="1"/>
              <a:t>Ponzi</a:t>
            </a:r>
            <a:r>
              <a:rPr lang="en-US" sz="1400" dirty="0"/>
              <a:t> schemes.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400" b="1" dirty="0"/>
              <a:t>Difficulty receiving payments. </a:t>
            </a:r>
            <a:r>
              <a:rPr lang="en-US" sz="1400" dirty="0" err="1"/>
              <a:t>Ponzi</a:t>
            </a:r>
            <a:r>
              <a:rPr lang="en-US" sz="1400" dirty="0"/>
              <a:t> scheme representatives routinely encourage investors to re-invest their earnings back in the scheme to maximize their future returns.</a:t>
            </a:r>
          </a:p>
        </p:txBody>
      </p:sp>
    </p:spTree>
    <p:extLst>
      <p:ext uri="{BB962C8B-B14F-4D97-AF65-F5344CB8AC3E}">
        <p14:creationId xmlns:p14="http://schemas.microsoft.com/office/powerpoint/2010/main" val="36284195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0"/>
          </p:nvPr>
        </p:nvSpPr>
        <p:spPr/>
        <p:txBody>
          <a:bodyPr>
            <a:normAutofit lnSpcReduction="10000"/>
          </a:bodyPr>
          <a:lstStyle/>
          <a:p>
            <a:r>
              <a:rPr lang="cs-CZ" dirty="0" err="1"/>
              <a:t>Back</a:t>
            </a:r>
            <a:r>
              <a:rPr lang="cs-CZ" dirty="0"/>
              <a:t> to </a:t>
            </a:r>
            <a:r>
              <a:rPr lang="cs-CZ" dirty="0" err="1"/>
              <a:t>the</a:t>
            </a:r>
            <a:r>
              <a:rPr lang="cs-CZ" dirty="0"/>
              <a:t> story…</a:t>
            </a:r>
          </a:p>
        </p:txBody>
      </p:sp>
      <p:sp>
        <p:nvSpPr>
          <p:cNvPr id="3" name="Zástupný symbol pro text 2"/>
          <p:cNvSpPr>
            <a:spLocks noGrp="1"/>
          </p:cNvSpPr>
          <p:nvPr>
            <p:ph type="body" sz="quarter" idx="11"/>
          </p:nvPr>
        </p:nvSpPr>
        <p:spPr/>
        <p:txBody>
          <a:bodyPr/>
          <a:lstStyle/>
          <a:p>
            <a:endParaRPr lang="cs-CZ"/>
          </a:p>
        </p:txBody>
      </p:sp>
    </p:spTree>
    <p:extLst>
      <p:ext uri="{BB962C8B-B14F-4D97-AF65-F5344CB8AC3E}">
        <p14:creationId xmlns:p14="http://schemas.microsoft.com/office/powerpoint/2010/main" val="1265783610"/>
      </p:ext>
    </p:extLst>
  </p:cSld>
  <p:clrMapOvr>
    <a:masterClrMapping/>
  </p:clrMapOvr>
</p:sld>
</file>

<file path=ppt/theme/theme1.xml><?xml version="1.0" encoding="utf-8"?>
<a:theme xmlns:a="http://schemas.openxmlformats.org/drawingml/2006/main" name="enai">
  <a:themeElements>
    <a:clrScheme name="ENAI">
      <a:dk1>
        <a:srgbClr val="484749"/>
      </a:dk1>
      <a:lt1>
        <a:sysClr val="window" lastClr="FFFFFF"/>
      </a:lt1>
      <a:dk2>
        <a:srgbClr val="44546A"/>
      </a:dk2>
      <a:lt2>
        <a:srgbClr val="E7E6E6"/>
      </a:lt2>
      <a:accent1>
        <a:srgbClr val="009999"/>
      </a:accent1>
      <a:accent2>
        <a:srgbClr val="FFD242"/>
      </a:accent2>
      <a:accent3>
        <a:srgbClr val="EB5F9B"/>
      </a:accent3>
      <a:accent4>
        <a:srgbClr val="88868A"/>
      </a:accent4>
      <a:accent5>
        <a:srgbClr val="91C7B1"/>
      </a:accent5>
      <a:accent6>
        <a:srgbClr val="009999"/>
      </a:accent6>
      <a:hlink>
        <a:srgbClr val="009999"/>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ai" id="{2773F991-8094-431B-80E6-9F1002378145}" vid="{F61D288D-7609-4C5E-8645-03968233649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enai</Template>
  <TotalTime>9249</TotalTime>
  <Words>1299</Words>
  <Application>Microsoft Macintosh PowerPoint</Application>
  <PresentationFormat>Předvádění na obrazovce (16:9)</PresentationFormat>
  <Paragraphs>92</Paragraphs>
  <Slides>22</Slides>
  <Notes>9</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22</vt:i4>
      </vt:variant>
    </vt:vector>
  </HeadingPairs>
  <TitlesOfParts>
    <vt:vector size="26" baseType="lpstr">
      <vt:lpstr>Arial</vt:lpstr>
      <vt:lpstr>Calibri</vt:lpstr>
      <vt:lpstr>Calibri Light</vt:lpstr>
      <vt:lpstr>enai</vt:lpstr>
      <vt:lpstr>The higher the risk,  the higher the profit?</vt:lpstr>
      <vt:lpstr>Prezentace aplikace PowerPoint</vt:lpstr>
      <vt:lpstr>Prezentace aplikace PowerPoint</vt:lpstr>
      <vt:lpstr>Prezentace aplikace PowerPoint</vt:lpstr>
      <vt:lpstr>Prezentace aplikace PowerPoint</vt:lpstr>
      <vt:lpstr>Questions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Conclusion</vt:lpstr>
      <vt:lpstr>Prezentace aplikace PowerPoint</vt:lpstr>
      <vt:lpstr>Questions</vt:lpstr>
      <vt:lpstr>Prezentace aplikace PowerPoint</vt:lpstr>
      <vt:lpstr>Anchor to the real case</vt:lpstr>
      <vt:lpstr>Acknowledgement – pictures source</vt:lpstr>
      <vt:lpstr>References</vt:lpstr>
      <vt:lpstr>Authors</vt:lpstr>
      <vt:lpstr>License Information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didl</dc:creator>
  <cp:lastModifiedBy>Dita Dlabolová</cp:lastModifiedBy>
  <cp:revision>141</cp:revision>
  <cp:lastPrinted>2018-09-04T13:28:03Z</cp:lastPrinted>
  <dcterms:created xsi:type="dcterms:W3CDTF">2016-09-26T15:05:02Z</dcterms:created>
  <dcterms:modified xsi:type="dcterms:W3CDTF">2019-11-06T13:27:24Z</dcterms:modified>
</cp:coreProperties>
</file>