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18"/>
  </p:notesMasterIdLst>
  <p:sldIdLst>
    <p:sldId id="309" r:id="rId2"/>
    <p:sldId id="360" r:id="rId3"/>
    <p:sldId id="290" r:id="rId4"/>
    <p:sldId id="355" r:id="rId5"/>
    <p:sldId id="340" r:id="rId6"/>
    <p:sldId id="317" r:id="rId7"/>
    <p:sldId id="356" r:id="rId8"/>
    <p:sldId id="358" r:id="rId9"/>
    <p:sldId id="350" r:id="rId10"/>
    <p:sldId id="307" r:id="rId11"/>
    <p:sldId id="361" r:id="rId12"/>
    <p:sldId id="344" r:id="rId13"/>
    <p:sldId id="362" r:id="rId14"/>
    <p:sldId id="359" r:id="rId15"/>
    <p:sldId id="347" r:id="rId16"/>
    <p:sldId id="346" r:id="rId17"/>
  </p:sldIdLst>
  <p:sldSz cx="9144000" cy="5143500" type="screen16x9"/>
  <p:notesSz cx="7010400" cy="92964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8EFAF8DB-A969-4135-B19A-87D8D207BB21}">
          <p14:sldIdLst>
            <p14:sldId id="309"/>
            <p14:sldId id="360"/>
            <p14:sldId id="290"/>
            <p14:sldId id="355"/>
            <p14:sldId id="340"/>
            <p14:sldId id="317"/>
            <p14:sldId id="356"/>
            <p14:sldId id="358"/>
            <p14:sldId id="350"/>
            <p14:sldId id="307"/>
            <p14:sldId id="361"/>
            <p14:sldId id="344"/>
            <p14:sldId id="362"/>
            <p14:sldId id="359"/>
            <p14:sldId id="347"/>
            <p14:sldId id="34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pos="3840">
          <p15:clr>
            <a:srgbClr val="A4A3A4"/>
          </p15:clr>
        </p15:guide>
        <p15:guide id="4" orient="horz" pos="1620">
          <p15:clr>
            <a:srgbClr val="A4A3A4"/>
          </p15:clr>
        </p15:guide>
        <p15:guide id="5"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ita Dlabolova"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94" autoAdjust="0"/>
    <p:restoredTop sz="85347" autoAdjust="0"/>
  </p:normalViewPr>
  <p:slideViewPr>
    <p:cSldViewPr snapToGrid="0">
      <p:cViewPr varScale="1">
        <p:scale>
          <a:sx n="117" d="100"/>
          <a:sy n="117" d="100"/>
        </p:scale>
        <p:origin x="184" y="368"/>
      </p:cViewPr>
      <p:guideLst>
        <p:guide orient="horz" pos="2160"/>
        <p:guide pos="2880"/>
        <p:guide pos="3840"/>
        <p:guide orient="horz" pos="16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cs-CZ" dirty="0"/>
          </a:p>
        </p:txBody>
      </p:sp>
      <p:sp>
        <p:nvSpPr>
          <p:cNvPr id="3" name="Zástupný symbol pro datum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675130F-6DD1-4461-9104-A51571DA2431}" type="datetimeFigureOut">
              <a:rPr lang="cs-CZ" smtClean="0"/>
              <a:pPr/>
              <a:t>06.11.19</a:t>
            </a:fld>
            <a:endParaRPr lang="cs-CZ" dirty="0"/>
          </a:p>
        </p:txBody>
      </p:sp>
      <p:sp>
        <p:nvSpPr>
          <p:cNvPr id="4" name="Zástupný symbol pro obrázek snímku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cs-CZ" dirty="0"/>
          </a:p>
        </p:txBody>
      </p:sp>
      <p:sp>
        <p:nvSpPr>
          <p:cNvPr id="5" name="Zástupný symbol pro poznámky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1CBB758-5CCA-4FC4-A17D-E88687967B5F}" type="slidenum">
              <a:rPr lang="cs-CZ" smtClean="0"/>
              <a:pPr/>
              <a:t>‹#›</a:t>
            </a:fld>
            <a:endParaRPr lang="cs-CZ" dirty="0"/>
          </a:p>
        </p:txBody>
      </p:sp>
    </p:spTree>
    <p:extLst>
      <p:ext uri="{BB962C8B-B14F-4D97-AF65-F5344CB8AC3E}">
        <p14:creationId xmlns:p14="http://schemas.microsoft.com/office/powerpoint/2010/main" val="3397257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717550" y="1162050"/>
            <a:ext cx="5575300" cy="31369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pPr/>
              <a:t>3</a:t>
            </a:fld>
            <a:endParaRPr lang="cs-CZ" dirty="0"/>
          </a:p>
        </p:txBody>
      </p:sp>
    </p:spTree>
    <p:extLst>
      <p:ext uri="{BB962C8B-B14F-4D97-AF65-F5344CB8AC3E}">
        <p14:creationId xmlns:p14="http://schemas.microsoft.com/office/powerpoint/2010/main" val="1560998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717550" y="1162050"/>
            <a:ext cx="5575300" cy="31369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pPr/>
              <a:t>4</a:t>
            </a:fld>
            <a:endParaRPr lang="cs-CZ" dirty="0"/>
          </a:p>
        </p:txBody>
      </p:sp>
    </p:spTree>
    <p:extLst>
      <p:ext uri="{BB962C8B-B14F-4D97-AF65-F5344CB8AC3E}">
        <p14:creationId xmlns:p14="http://schemas.microsoft.com/office/powerpoint/2010/main" val="1560998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717550" y="1162050"/>
            <a:ext cx="5575300" cy="31369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pPr/>
              <a:t>5</a:t>
            </a:fld>
            <a:endParaRPr lang="cs-CZ" dirty="0"/>
          </a:p>
        </p:txBody>
      </p:sp>
    </p:spTree>
    <p:extLst>
      <p:ext uri="{BB962C8B-B14F-4D97-AF65-F5344CB8AC3E}">
        <p14:creationId xmlns:p14="http://schemas.microsoft.com/office/powerpoint/2010/main" val="4113299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717550" y="1162050"/>
            <a:ext cx="5575300" cy="31369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pPr/>
              <a:t>6</a:t>
            </a:fld>
            <a:endParaRPr lang="cs-CZ" dirty="0"/>
          </a:p>
        </p:txBody>
      </p:sp>
    </p:spTree>
    <p:extLst>
      <p:ext uri="{BB962C8B-B14F-4D97-AF65-F5344CB8AC3E}">
        <p14:creationId xmlns:p14="http://schemas.microsoft.com/office/powerpoint/2010/main" val="3605798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717550" y="1162050"/>
            <a:ext cx="5575300" cy="31369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pPr/>
              <a:t>7</a:t>
            </a:fld>
            <a:endParaRPr lang="cs-CZ" dirty="0"/>
          </a:p>
        </p:txBody>
      </p:sp>
    </p:spTree>
    <p:extLst>
      <p:ext uri="{BB962C8B-B14F-4D97-AF65-F5344CB8AC3E}">
        <p14:creationId xmlns:p14="http://schemas.microsoft.com/office/powerpoint/2010/main" val="3605798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717550" y="1162050"/>
            <a:ext cx="5575300" cy="31369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pPr/>
              <a:t>8</a:t>
            </a:fld>
            <a:endParaRPr lang="cs-CZ" dirty="0"/>
          </a:p>
        </p:txBody>
      </p:sp>
    </p:spTree>
    <p:extLst>
      <p:ext uri="{BB962C8B-B14F-4D97-AF65-F5344CB8AC3E}">
        <p14:creationId xmlns:p14="http://schemas.microsoft.com/office/powerpoint/2010/main" val="3605798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717550" y="1162050"/>
            <a:ext cx="5575300" cy="31369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pPr/>
              <a:t>9</a:t>
            </a:fld>
            <a:endParaRPr lang="cs-CZ" dirty="0"/>
          </a:p>
        </p:txBody>
      </p:sp>
    </p:spTree>
    <p:extLst>
      <p:ext uri="{BB962C8B-B14F-4D97-AF65-F5344CB8AC3E}">
        <p14:creationId xmlns:p14="http://schemas.microsoft.com/office/powerpoint/2010/main" val="3605798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CBB758-5CCA-4FC4-A17D-E88687967B5F}" type="slidenum">
              <a:rPr lang="cs-CZ" smtClean="0"/>
              <a:pPr/>
              <a:t>11</a:t>
            </a:fld>
            <a:endParaRPr lang="cs-CZ"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600439"/>
            <a:ext cx="6858000" cy="1790700"/>
          </a:xfrm>
        </p:spPr>
        <p:txBody>
          <a:bodyPr anchor="b">
            <a:normAutofit/>
          </a:bodyPr>
          <a:lstStyle>
            <a:lvl1pPr algn="ctr">
              <a:defRPr sz="4400">
                <a:solidFill>
                  <a:schemeClr val="tx1"/>
                </a:solidFill>
                <a:latin typeface="+mn-lt"/>
              </a:defRPr>
            </a:lvl1pPr>
          </a:lstStyle>
          <a:p>
            <a:r>
              <a:rPr lang="cs-CZ"/>
              <a:t>Kliknutím lze upravit styl.</a:t>
            </a:r>
            <a:endParaRPr lang="cs-CZ" dirty="0"/>
          </a:p>
        </p:txBody>
      </p:sp>
      <p:sp>
        <p:nvSpPr>
          <p:cNvPr id="3" name="Podnadpis 2"/>
          <p:cNvSpPr>
            <a:spLocks noGrp="1"/>
          </p:cNvSpPr>
          <p:nvPr>
            <p:ph type="subTitle" idx="1"/>
          </p:nvPr>
        </p:nvSpPr>
        <p:spPr>
          <a:xfrm>
            <a:off x="1143000" y="2460195"/>
            <a:ext cx="6858000" cy="1241822"/>
          </a:xfrm>
        </p:spPr>
        <p:txBody>
          <a:bodyPr/>
          <a:lstStyle>
            <a:lvl1pPr marL="0" indent="0" algn="ctr">
              <a:buNone/>
              <a:defRPr sz="2400">
                <a:solidFill>
                  <a:srgbClr val="74747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endParaRPr lang="cs-CZ" dirty="0"/>
          </a:p>
        </p:txBody>
      </p:sp>
      <p:sp>
        <p:nvSpPr>
          <p:cNvPr id="4" name="Zástupný symbol pro datum 3"/>
          <p:cNvSpPr>
            <a:spLocks noGrp="1"/>
          </p:cNvSpPr>
          <p:nvPr>
            <p:ph type="dt" sz="half" idx="10"/>
          </p:nvPr>
        </p:nvSpPr>
        <p:spPr/>
        <p:txBody>
          <a:bodyPr/>
          <a:lstStyle/>
          <a:p>
            <a:fld id="{5E6784AC-797A-45F2-B2C8-8D7DEEADE390}" type="datetimeFigureOut">
              <a:rPr lang="cs-CZ" smtClean="0"/>
              <a:pPr/>
              <a:t>06.11.19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711662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342900"/>
            <a:ext cx="2949178" cy="120015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391" y="740571"/>
            <a:ext cx="4629150" cy="36552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symbol pro text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2DE3EBCF-D751-4FE2-A91F-6D92418E3950}" type="datetimeFigureOut">
              <a:rPr lang="cs-CZ" smtClean="0"/>
              <a:pPr/>
              <a:t>06.11.19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3237184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DE3EBCF-D751-4FE2-A91F-6D92418E3950}" type="datetimeFigureOut">
              <a:rPr lang="cs-CZ" smtClean="0"/>
              <a:pPr/>
              <a:t>06.11.19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30069864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6" y="273844"/>
            <a:ext cx="1971675" cy="4358879"/>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1" y="273844"/>
            <a:ext cx="5800725" cy="4358879"/>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DE3EBCF-D751-4FE2-A91F-6D92418E3950}" type="datetimeFigureOut">
              <a:rPr lang="cs-CZ" smtClean="0"/>
              <a:pPr/>
              <a:t>06.11.19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1974822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4_Úvodní snímek">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683568" y="1275607"/>
            <a:ext cx="7772400" cy="918102"/>
          </a:xfrm>
        </p:spPr>
        <p:txBody>
          <a:bodyPr/>
          <a:lstStyle>
            <a:lvl1pPr>
              <a:defRPr/>
            </a:lvl1pPr>
          </a:lstStyle>
          <a:p>
            <a:r>
              <a:rPr lang="cs-CZ" dirty="0"/>
              <a:t>Název</a:t>
            </a:r>
          </a:p>
        </p:txBody>
      </p:sp>
      <p:sp>
        <p:nvSpPr>
          <p:cNvPr id="3" name="Podnadpis 2"/>
          <p:cNvSpPr>
            <a:spLocks noGrp="1"/>
          </p:cNvSpPr>
          <p:nvPr>
            <p:ph type="subTitle" idx="1" hasCustomPrompt="1"/>
          </p:nvPr>
        </p:nvSpPr>
        <p:spPr>
          <a:xfrm>
            <a:off x="1403648" y="2517744"/>
            <a:ext cx="6400800" cy="432048"/>
          </a:xfrm>
        </p:spPr>
        <p:txBody>
          <a:bodyPr>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Datum</a:t>
            </a:r>
          </a:p>
        </p:txBody>
      </p:sp>
      <p:sp>
        <p:nvSpPr>
          <p:cNvPr id="13" name="Zástupný symbol pro text 12"/>
          <p:cNvSpPr>
            <a:spLocks noGrp="1"/>
          </p:cNvSpPr>
          <p:nvPr>
            <p:ph type="body" sz="quarter" idx="13" hasCustomPrompt="1"/>
          </p:nvPr>
        </p:nvSpPr>
        <p:spPr>
          <a:xfrm>
            <a:off x="1403649" y="3057525"/>
            <a:ext cx="6408712" cy="378321"/>
          </a:xfrm>
        </p:spPr>
        <p:txBody>
          <a:bodyPr>
            <a:normAutofit/>
          </a:bodyPr>
          <a:lstStyle>
            <a:lvl1pPr marL="0" indent="0" algn="ctr">
              <a:buNone/>
              <a:defRPr sz="2000">
                <a:solidFill>
                  <a:schemeClr val="tx2"/>
                </a:solidFill>
              </a:defRPr>
            </a:lvl1pPr>
          </a:lstStyle>
          <a:p>
            <a:pPr lvl="0"/>
            <a:r>
              <a:rPr lang="cs-CZ" dirty="0"/>
              <a:t>Hodina</a:t>
            </a:r>
            <a:endParaRPr lang="en-US" dirty="0"/>
          </a:p>
        </p:txBody>
      </p:sp>
      <p:sp>
        <p:nvSpPr>
          <p:cNvPr id="14" name="Zástupný symbol pro text 12"/>
          <p:cNvSpPr>
            <a:spLocks noGrp="1"/>
          </p:cNvSpPr>
          <p:nvPr>
            <p:ph type="body" sz="quarter" idx="14" hasCustomPrompt="1"/>
          </p:nvPr>
        </p:nvSpPr>
        <p:spPr>
          <a:xfrm>
            <a:off x="1475658" y="3975906"/>
            <a:ext cx="6408712" cy="378321"/>
          </a:xfrm>
        </p:spPr>
        <p:txBody>
          <a:bodyPr>
            <a:normAutofit/>
          </a:bodyPr>
          <a:lstStyle>
            <a:lvl1pPr marL="0" indent="0" algn="ctr">
              <a:buNone/>
              <a:defRPr sz="2000">
                <a:solidFill>
                  <a:schemeClr val="tx1"/>
                </a:solidFill>
              </a:defRPr>
            </a:lvl1pPr>
          </a:lstStyle>
          <a:p>
            <a:pPr lvl="0"/>
            <a:r>
              <a:rPr lang="cs-CZ" dirty="0"/>
              <a:t>Ing. Dita Dlabolová</a:t>
            </a:r>
            <a:endParaRPr lang="en-US" dirty="0"/>
          </a:p>
        </p:txBody>
      </p:sp>
      <p:sp>
        <p:nvSpPr>
          <p:cNvPr id="15" name="Zástupný symbol pro text 12"/>
          <p:cNvSpPr>
            <a:spLocks noGrp="1"/>
          </p:cNvSpPr>
          <p:nvPr>
            <p:ph type="body" sz="quarter" idx="15" hasCustomPrompt="1"/>
          </p:nvPr>
        </p:nvSpPr>
        <p:spPr>
          <a:xfrm>
            <a:off x="1403649" y="195486"/>
            <a:ext cx="6408712" cy="378321"/>
          </a:xfrm>
        </p:spPr>
        <p:txBody>
          <a:bodyPr>
            <a:normAutofit/>
          </a:bodyPr>
          <a:lstStyle>
            <a:lvl1pPr marL="0" indent="0" algn="ctr">
              <a:buNone/>
              <a:defRPr sz="2000">
                <a:solidFill>
                  <a:schemeClr val="tx2"/>
                </a:solidFill>
              </a:defRPr>
            </a:lvl1pPr>
          </a:lstStyle>
          <a:p>
            <a:pPr lvl="0"/>
            <a:r>
              <a:rPr lang="cs-CZ" dirty="0"/>
              <a:t>Předmět</a:t>
            </a:r>
            <a:endParaRPr lang="en-US" dirty="0"/>
          </a:p>
        </p:txBody>
      </p:sp>
    </p:spTree>
    <p:extLst>
      <p:ext uri="{BB962C8B-B14F-4D97-AF65-F5344CB8AC3E}">
        <p14:creationId xmlns:p14="http://schemas.microsoft.com/office/powerpoint/2010/main" val="24345288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End Slide Layout">
    <p:bg>
      <p:bgPr>
        <a:solidFill>
          <a:schemeClr val="accent1"/>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3794744"/>
            <a:ext cx="9144000" cy="576063"/>
          </a:xfrm>
          <a:prstGeom prst="rect">
            <a:avLst/>
          </a:prstGeom>
        </p:spPr>
        <p:txBody>
          <a:bodyPr anchor="ctr"/>
          <a:lstStyle>
            <a:lvl1pPr marL="0" indent="0" algn="ctr">
              <a:buNone/>
              <a:defRPr sz="3600" b="1" baseline="0">
                <a:solidFill>
                  <a:schemeClr val="bg1"/>
                </a:solidFill>
                <a:latin typeface="+mj-lt"/>
                <a:cs typeface="Arial" pitchFamily="34" charset="0"/>
              </a:defRPr>
            </a:lvl1pPr>
          </a:lstStyle>
          <a:p>
            <a:pPr lvl="0"/>
            <a:r>
              <a:rPr lang="en-US" altLang="ko-KR" dirty="0"/>
              <a:t>Thank you</a:t>
            </a:r>
          </a:p>
        </p:txBody>
      </p:sp>
      <p:sp>
        <p:nvSpPr>
          <p:cNvPr id="11" name="Text Placeholder 9"/>
          <p:cNvSpPr>
            <a:spLocks noGrp="1"/>
          </p:cNvSpPr>
          <p:nvPr>
            <p:ph type="body" sz="quarter" idx="11" hasCustomPrompt="1"/>
          </p:nvPr>
        </p:nvSpPr>
        <p:spPr>
          <a:xfrm>
            <a:off x="-148" y="4370808"/>
            <a:ext cx="9144000" cy="288032"/>
          </a:xfrm>
          <a:prstGeom prst="rect">
            <a:avLst/>
          </a:prstGeom>
        </p:spPr>
        <p:txBody>
          <a:bodyPr anchor="ctr"/>
          <a:lstStyle>
            <a:lvl1pPr marL="0" indent="0" algn="ctr">
              <a:buNone/>
              <a:defRPr sz="1400" b="0" baseline="0">
                <a:solidFill>
                  <a:schemeClr val="bg1"/>
                </a:solidFill>
                <a:latin typeface="+mn-lt"/>
                <a:cs typeface="Arial" pitchFamily="34" charset="0"/>
              </a:defRPr>
            </a:lvl1pPr>
          </a:lstStyle>
          <a:p>
            <a:pPr lvl="0"/>
            <a:r>
              <a:rPr lang="en-US" altLang="ko-KR" dirty="0"/>
              <a:t>Insert the title of your subtitle Here</a:t>
            </a:r>
          </a:p>
        </p:txBody>
      </p:sp>
      <p:pic>
        <p:nvPicPr>
          <p:cNvPr id="3074" name="Picture 2" descr="C:\Data\Dropbox\ENAI\Grafika\kousek enai pozadi.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3413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91827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Message of the stor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07F474-6549-7640-94C6-1F6056DBEFAD}"/>
              </a:ext>
            </a:extLst>
          </p:cNvPr>
          <p:cNvSpPr>
            <a:spLocks noGrp="1"/>
          </p:cNvSpPr>
          <p:nvPr>
            <p:ph type="title" hasCustomPrompt="1"/>
          </p:nvPr>
        </p:nvSpPr>
        <p:spPr>
          <a:xfrm>
            <a:off x="2479589" y="735164"/>
            <a:ext cx="5007061" cy="835537"/>
          </a:xfrm>
        </p:spPr>
        <p:txBody>
          <a:bodyPr/>
          <a:lstStyle>
            <a:lvl1pPr>
              <a:defRPr/>
            </a:lvl1pPr>
          </a:lstStyle>
          <a:p>
            <a:r>
              <a:rPr lang="en-GB" noProof="0" dirty="0"/>
              <a:t>Message of the story</a:t>
            </a:r>
          </a:p>
        </p:txBody>
      </p:sp>
      <p:sp>
        <p:nvSpPr>
          <p:cNvPr id="3" name="Zástupný symbol pro datum 2">
            <a:extLst>
              <a:ext uri="{FF2B5EF4-FFF2-40B4-BE49-F238E27FC236}">
                <a16:creationId xmlns:a16="http://schemas.microsoft.com/office/drawing/2014/main" id="{593711F0-B791-864B-8D7F-FAB5F2EF16D2}"/>
              </a:ext>
            </a:extLst>
          </p:cNvPr>
          <p:cNvSpPr>
            <a:spLocks noGrp="1"/>
          </p:cNvSpPr>
          <p:nvPr>
            <p:ph type="dt" sz="half" idx="10"/>
          </p:nvPr>
        </p:nvSpPr>
        <p:spPr/>
        <p:txBody>
          <a:bodyPr/>
          <a:lstStyle/>
          <a:p>
            <a:fld id="{5E6784AC-797A-45F2-B2C8-8D7DEEADE390}" type="datetimeFigureOut">
              <a:rPr lang="en-US" smtClean="0"/>
              <a:pPr/>
              <a:t>11/6/19</a:t>
            </a:fld>
            <a:endParaRPr lang="en-US" dirty="0"/>
          </a:p>
        </p:txBody>
      </p:sp>
      <p:sp>
        <p:nvSpPr>
          <p:cNvPr id="4" name="Zástupný symbol pro zápatí 3">
            <a:extLst>
              <a:ext uri="{FF2B5EF4-FFF2-40B4-BE49-F238E27FC236}">
                <a16:creationId xmlns:a16="http://schemas.microsoft.com/office/drawing/2014/main" id="{2581D126-F01A-6349-94E3-D8B3E686E936}"/>
              </a:ext>
            </a:extLst>
          </p:cNvPr>
          <p:cNvSpPr>
            <a:spLocks noGrp="1"/>
          </p:cNvSpPr>
          <p:nvPr>
            <p:ph type="ftr" sz="quarter" idx="11"/>
          </p:nvPr>
        </p:nvSpPr>
        <p:spPr/>
        <p:txBody>
          <a:bodyPr/>
          <a:lstStyle/>
          <a:p>
            <a:endParaRPr lang="en-US" dirty="0"/>
          </a:p>
        </p:txBody>
      </p:sp>
      <p:sp>
        <p:nvSpPr>
          <p:cNvPr id="5" name="Zástupný symbol pro číslo snímku 4">
            <a:extLst>
              <a:ext uri="{FF2B5EF4-FFF2-40B4-BE49-F238E27FC236}">
                <a16:creationId xmlns:a16="http://schemas.microsoft.com/office/drawing/2014/main" id="{B2A93E5D-D6BA-D040-9E97-64E3AD7D8046}"/>
              </a:ext>
            </a:extLst>
          </p:cNvPr>
          <p:cNvSpPr>
            <a:spLocks noGrp="1"/>
          </p:cNvSpPr>
          <p:nvPr>
            <p:ph type="sldNum" sz="quarter" idx="12"/>
          </p:nvPr>
        </p:nvSpPr>
        <p:spPr/>
        <p:txBody>
          <a:bodyPr/>
          <a:lstStyle/>
          <a:p>
            <a:fld id="{788345F0-FA79-49AB-88A6-267CA573EFB8}" type="slidenum">
              <a:rPr lang="cs-CZ" smtClean="0"/>
              <a:pPr/>
              <a:t>‹#›</a:t>
            </a:fld>
            <a:endParaRPr lang="cs-CZ" dirty="0"/>
          </a:p>
        </p:txBody>
      </p:sp>
      <p:sp>
        <p:nvSpPr>
          <p:cNvPr id="8" name="Zástupný obsah 7">
            <a:extLst>
              <a:ext uri="{FF2B5EF4-FFF2-40B4-BE49-F238E27FC236}">
                <a16:creationId xmlns:a16="http://schemas.microsoft.com/office/drawing/2014/main" id="{B61E0DBE-E326-F141-B8D3-52F38CD540D1}"/>
              </a:ext>
            </a:extLst>
          </p:cNvPr>
          <p:cNvSpPr>
            <a:spLocks noGrp="1"/>
          </p:cNvSpPr>
          <p:nvPr>
            <p:ph sz="quarter" idx="13"/>
          </p:nvPr>
        </p:nvSpPr>
        <p:spPr>
          <a:xfrm>
            <a:off x="2479589" y="1631092"/>
            <a:ext cx="6222058" cy="2388459"/>
          </a:xfrm>
        </p:spPr>
        <p:txBody>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pic>
        <p:nvPicPr>
          <p:cNvPr id="9" name="Picture 5" descr="C:\Data\Dropbox\ENAI\O2\ikonky\general\yes.emf">
            <a:extLst>
              <a:ext uri="{FF2B5EF4-FFF2-40B4-BE49-F238E27FC236}">
                <a16:creationId xmlns:a16="http://schemas.microsoft.com/office/drawing/2014/main" id="{69FEAC4F-E496-3644-A441-02F380286320}"/>
              </a:ext>
            </a:extLst>
          </p:cNvPr>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333906" y="1570701"/>
            <a:ext cx="1690926" cy="1075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9265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Kliknutím lze upravit styl.</a:t>
            </a:r>
          </a:p>
        </p:txBody>
      </p:sp>
      <p:sp>
        <p:nvSpPr>
          <p:cNvPr id="3" name="Zástupný symbol pro obsah 2"/>
          <p:cNvSpPr>
            <a:spLocks noGrp="1"/>
          </p:cNvSpPr>
          <p:nvPr>
            <p:ph idx="1"/>
          </p:nvPr>
        </p:nvSpPr>
        <p:spPr/>
        <p:txBody>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10"/>
          </p:nvPr>
        </p:nvSpPr>
        <p:spPr/>
        <p:txBody>
          <a:bodyPr/>
          <a:lstStyle/>
          <a:p>
            <a:fld id="{5E6784AC-797A-45F2-B2C8-8D7DEEADE390}" type="datetimeFigureOut">
              <a:rPr lang="cs-CZ" smtClean="0"/>
              <a:pPr/>
              <a:t>06.11.19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3374189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28650" y="273846"/>
            <a:ext cx="7886700" cy="4358878"/>
          </a:xfrm>
        </p:spPr>
        <p:txBody>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10"/>
          </p:nvPr>
        </p:nvSpPr>
        <p:spPr/>
        <p:txBody>
          <a:bodyPr/>
          <a:lstStyle/>
          <a:p>
            <a:fld id="{5E6784AC-797A-45F2-B2C8-8D7DEEADE390}" type="datetimeFigureOut">
              <a:rPr lang="cs-CZ" smtClean="0"/>
              <a:pPr/>
              <a:t>06.11.19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2814148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282305"/>
            <a:ext cx="7886700" cy="2139553"/>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3442099"/>
            <a:ext cx="7886700" cy="112514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2DE3EBCF-D751-4FE2-A91F-6D92418E3950}" type="datetimeFigureOut">
              <a:rPr lang="cs-CZ" smtClean="0"/>
              <a:pPr/>
              <a:t>06.11.19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279159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369219"/>
            <a:ext cx="3886200" cy="3263504"/>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369219"/>
            <a:ext cx="3886200" cy="3263504"/>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2DE3EBCF-D751-4FE2-A91F-6D92418E3950}" type="datetimeFigureOut">
              <a:rPr lang="cs-CZ" smtClean="0"/>
              <a:pPr/>
              <a:t>06.11.19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4264293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2" y="273846"/>
            <a:ext cx="7886700" cy="994172"/>
          </a:xfrm>
        </p:spPr>
        <p:txBody>
          <a:bodyPr/>
          <a:lstStyle/>
          <a:p>
            <a:r>
              <a:rPr lang="cs-CZ"/>
              <a:t>Kliknutím lze upravit styl.</a:t>
            </a:r>
          </a:p>
        </p:txBody>
      </p:sp>
      <p:sp>
        <p:nvSpPr>
          <p:cNvPr id="3" name="Zástupný symbol pro text 2"/>
          <p:cNvSpPr>
            <a:spLocks noGrp="1"/>
          </p:cNvSpPr>
          <p:nvPr>
            <p:ph type="body" idx="1"/>
          </p:nvPr>
        </p:nvSpPr>
        <p:spPr>
          <a:xfrm>
            <a:off x="629842" y="1260872"/>
            <a:ext cx="3868341"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29842" y="1878806"/>
            <a:ext cx="3868341" cy="2763441"/>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2" y="1260872"/>
            <a:ext cx="3887391"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29152" y="1878806"/>
            <a:ext cx="3887391" cy="2763441"/>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2DE3EBCF-D751-4FE2-A91F-6D92418E3950}" type="datetimeFigureOut">
              <a:rPr lang="cs-CZ" smtClean="0"/>
              <a:pPr/>
              <a:t>06.11.19</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2105385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2DE3EBCF-D751-4FE2-A91F-6D92418E3950}" type="datetimeFigureOut">
              <a:rPr lang="cs-CZ" smtClean="0"/>
              <a:pPr/>
              <a:t>06.11.19</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3327337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DE3EBCF-D751-4FE2-A91F-6D92418E3950}" type="datetimeFigureOut">
              <a:rPr lang="cs-CZ" smtClean="0"/>
              <a:pPr/>
              <a:t>06.11.19</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4849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342900"/>
            <a:ext cx="2949178" cy="120015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391" y="740571"/>
            <a:ext cx="4629150" cy="36552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2DE3EBCF-D751-4FE2-A91F-6D92418E3950}" type="datetimeFigureOut">
              <a:rPr lang="cs-CZ" smtClean="0"/>
              <a:pPr/>
              <a:t>06.11.19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589258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Obrázek 9"/>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7437121" y="86723"/>
            <a:ext cx="1442720" cy="1230159"/>
          </a:xfrm>
          <a:prstGeom prst="rect">
            <a:avLst/>
          </a:prstGeom>
        </p:spPr>
      </p:pic>
      <p:sp>
        <p:nvSpPr>
          <p:cNvPr id="7" name="Obdélník 6"/>
          <p:cNvSpPr/>
          <p:nvPr/>
        </p:nvSpPr>
        <p:spPr>
          <a:xfrm>
            <a:off x="1" y="4766307"/>
            <a:ext cx="9141619" cy="274801"/>
          </a:xfrm>
          <a:prstGeom prst="rect">
            <a:avLst/>
          </a:prstGeom>
          <a:solidFill>
            <a:srgbClr val="00999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noProof="0" dirty="0">
              <a:solidFill>
                <a:schemeClr val="bg1"/>
              </a:solidFill>
              <a:latin typeface="Calibri" panose="020F0502020204030204" pitchFamily="34" charset="0"/>
            </a:endParaRPr>
          </a:p>
        </p:txBody>
      </p:sp>
      <p:sp>
        <p:nvSpPr>
          <p:cNvPr id="2" name="Zástupný symbol pro nadpis 1"/>
          <p:cNvSpPr>
            <a:spLocks noGrp="1"/>
          </p:cNvSpPr>
          <p:nvPr>
            <p:ph type="title"/>
          </p:nvPr>
        </p:nvSpPr>
        <p:spPr>
          <a:xfrm>
            <a:off x="628650" y="273845"/>
            <a:ext cx="6915150" cy="835537"/>
          </a:xfrm>
          <a:prstGeom prst="rect">
            <a:avLst/>
          </a:prstGeom>
        </p:spPr>
        <p:txBody>
          <a:bodyPr vert="horz" lIns="91440" tIns="45720" rIns="91440" bIns="45720" rtlCol="0" anchor="ctr">
            <a:normAutofit/>
          </a:bodyPr>
          <a:lstStyle/>
          <a:p>
            <a:r>
              <a:rPr lang="en-US" noProof="0" dirty="0" err="1"/>
              <a:t>Kliknutím</a:t>
            </a:r>
            <a:r>
              <a:rPr lang="en-US" noProof="0" dirty="0"/>
              <a:t> </a:t>
            </a:r>
            <a:r>
              <a:rPr lang="en-US" noProof="0" dirty="0" err="1"/>
              <a:t>lze</a:t>
            </a:r>
            <a:r>
              <a:rPr lang="en-US" noProof="0" dirty="0"/>
              <a:t> </a:t>
            </a:r>
            <a:r>
              <a:rPr lang="en-US" noProof="0" dirty="0" err="1"/>
              <a:t>upravit</a:t>
            </a:r>
            <a:r>
              <a:rPr lang="en-US" noProof="0" dirty="0"/>
              <a:t> </a:t>
            </a:r>
            <a:r>
              <a:rPr lang="en-US" noProof="0" dirty="0" err="1"/>
              <a:t>styl</a:t>
            </a:r>
            <a:r>
              <a:rPr lang="en-US" noProof="0" dirty="0"/>
              <a:t>.</a:t>
            </a:r>
          </a:p>
        </p:txBody>
      </p:sp>
      <p:sp>
        <p:nvSpPr>
          <p:cNvPr id="3" name="Zástupný symbol pro text 2"/>
          <p:cNvSpPr>
            <a:spLocks noGrp="1"/>
          </p:cNvSpPr>
          <p:nvPr>
            <p:ph type="body" idx="1"/>
          </p:nvPr>
        </p:nvSpPr>
        <p:spPr>
          <a:xfrm>
            <a:off x="628650" y="1149724"/>
            <a:ext cx="7886700" cy="3482999"/>
          </a:xfrm>
          <a:prstGeom prst="rect">
            <a:avLst/>
          </a:prstGeom>
        </p:spPr>
        <p:txBody>
          <a:bodyPr vert="horz" lIns="91440" tIns="45720" rIns="91440" bIns="45720" rtlCol="0">
            <a:normAutofit/>
          </a:bodyPr>
          <a:lstStyle/>
          <a:p>
            <a:pPr lvl="0"/>
            <a:r>
              <a:rPr lang="en-US" noProof="0" dirty="0" err="1"/>
              <a:t>Kliknutím</a:t>
            </a:r>
            <a:r>
              <a:rPr lang="en-US" noProof="0" dirty="0"/>
              <a:t> </a:t>
            </a:r>
            <a:r>
              <a:rPr lang="en-US" noProof="0" dirty="0" err="1"/>
              <a:t>lze</a:t>
            </a:r>
            <a:r>
              <a:rPr lang="en-US" noProof="0" dirty="0"/>
              <a:t> </a:t>
            </a:r>
            <a:r>
              <a:rPr lang="en-US" noProof="0" dirty="0" err="1"/>
              <a:t>upravit</a:t>
            </a:r>
            <a:r>
              <a:rPr lang="en-US" noProof="0" dirty="0"/>
              <a:t> </a:t>
            </a:r>
            <a:r>
              <a:rPr lang="en-US" noProof="0" dirty="0" err="1"/>
              <a:t>styly</a:t>
            </a:r>
            <a:r>
              <a:rPr lang="en-US" noProof="0" dirty="0"/>
              <a:t> </a:t>
            </a:r>
            <a:r>
              <a:rPr lang="en-US" noProof="0" dirty="0" err="1"/>
              <a:t>předlohy</a:t>
            </a:r>
            <a:r>
              <a:rPr lang="en-US" noProof="0" dirty="0"/>
              <a:t> </a:t>
            </a:r>
            <a:r>
              <a:rPr lang="en-US" noProof="0" dirty="0" err="1"/>
              <a:t>textu</a:t>
            </a:r>
            <a:r>
              <a:rPr lang="en-US" noProof="0" dirty="0"/>
              <a:t>.</a:t>
            </a:r>
          </a:p>
          <a:p>
            <a:pPr lvl="1"/>
            <a:r>
              <a:rPr lang="en-US" noProof="0" dirty="0" err="1"/>
              <a:t>Druhá</a:t>
            </a:r>
            <a:r>
              <a:rPr lang="en-US" noProof="0" dirty="0"/>
              <a:t> </a:t>
            </a:r>
            <a:r>
              <a:rPr lang="en-US" noProof="0" dirty="0" err="1"/>
              <a:t>úroveň</a:t>
            </a:r>
            <a:endParaRPr lang="en-US" noProof="0" dirty="0"/>
          </a:p>
          <a:p>
            <a:pPr lvl="2"/>
            <a:r>
              <a:rPr lang="en-US" noProof="0" dirty="0" err="1"/>
              <a:t>Třetí</a:t>
            </a:r>
            <a:r>
              <a:rPr lang="en-US" noProof="0" dirty="0"/>
              <a:t> </a:t>
            </a:r>
            <a:r>
              <a:rPr lang="en-US" noProof="0" dirty="0" err="1"/>
              <a:t>úroveň</a:t>
            </a:r>
            <a:endParaRPr lang="en-US" noProof="0" dirty="0"/>
          </a:p>
          <a:p>
            <a:pPr lvl="3"/>
            <a:r>
              <a:rPr lang="en-US" noProof="0" dirty="0" err="1"/>
              <a:t>Čtvrtá</a:t>
            </a:r>
            <a:r>
              <a:rPr lang="en-US" noProof="0" dirty="0"/>
              <a:t> </a:t>
            </a:r>
            <a:r>
              <a:rPr lang="en-US" noProof="0" dirty="0" err="1"/>
              <a:t>úroveň</a:t>
            </a:r>
            <a:endParaRPr lang="en-US" noProof="0" dirty="0"/>
          </a:p>
          <a:p>
            <a:pPr lvl="4"/>
            <a:r>
              <a:rPr lang="en-US" noProof="0" dirty="0" err="1"/>
              <a:t>Pátá</a:t>
            </a:r>
            <a:r>
              <a:rPr lang="en-US" noProof="0" dirty="0"/>
              <a:t> </a:t>
            </a:r>
            <a:r>
              <a:rPr lang="en-US" noProof="0" dirty="0" err="1"/>
              <a:t>úroveň</a:t>
            </a:r>
            <a:endParaRPr lang="en-US" noProof="0" dirty="0"/>
          </a:p>
        </p:txBody>
      </p:sp>
      <p:sp>
        <p:nvSpPr>
          <p:cNvPr id="4" name="Zástupný symbol pro datum 3"/>
          <p:cNvSpPr>
            <a:spLocks noGrp="1"/>
          </p:cNvSpPr>
          <p:nvPr>
            <p:ph type="dt" sz="half" idx="2"/>
          </p:nvPr>
        </p:nvSpPr>
        <p:spPr>
          <a:xfrm>
            <a:off x="628650" y="4767264"/>
            <a:ext cx="2057400" cy="273844"/>
          </a:xfrm>
          <a:prstGeom prst="rect">
            <a:avLst/>
          </a:prstGeom>
        </p:spPr>
        <p:txBody>
          <a:bodyPr vert="horz" lIns="91440" tIns="45720" rIns="91440" bIns="45720" rtlCol="0" anchor="ctr"/>
          <a:lstStyle>
            <a:lvl1pPr algn="l">
              <a:defRPr sz="1200">
                <a:solidFill>
                  <a:schemeClr val="bg1"/>
                </a:solidFill>
              </a:defRPr>
            </a:lvl1pPr>
          </a:lstStyle>
          <a:p>
            <a:fld id="{5E6784AC-797A-45F2-B2C8-8D7DEEADE390}" type="datetimeFigureOut">
              <a:rPr lang="en-US" smtClean="0"/>
              <a:pPr/>
              <a:t>11/6/19</a:t>
            </a:fld>
            <a:endParaRPr lang="en-US" dirty="0"/>
          </a:p>
        </p:txBody>
      </p:sp>
      <p:sp>
        <p:nvSpPr>
          <p:cNvPr id="5" name="Zástupný symbol pro zápatí 4"/>
          <p:cNvSpPr>
            <a:spLocks noGrp="1"/>
          </p:cNvSpPr>
          <p:nvPr>
            <p:ph type="ftr" sz="quarter" idx="3"/>
          </p:nvPr>
        </p:nvSpPr>
        <p:spPr>
          <a:xfrm>
            <a:off x="3028950" y="4767264"/>
            <a:ext cx="3086100" cy="273844"/>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Zástupný symbol pro číslo snímku 5"/>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1200">
                <a:solidFill>
                  <a:schemeClr val="bg1"/>
                </a:solidFill>
              </a:defRPr>
            </a:lvl1p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261340593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707"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8" r:id="rId14"/>
    <p:sldLayoutId id="2147483709" r:id="rId15"/>
  </p:sldLayoutIdLst>
  <p:txStyles>
    <p:titleStyle>
      <a:lvl1pPr algn="l" defTabSz="914400" rtl="0" eaLnBrk="1" latinLnBrk="0" hangingPunct="1">
        <a:lnSpc>
          <a:spcPct val="90000"/>
        </a:lnSpc>
        <a:spcBef>
          <a:spcPct val="0"/>
        </a:spcBef>
        <a:buNone/>
        <a:defRPr sz="4000" kern="1200">
          <a:solidFill>
            <a:srgbClr val="009999"/>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kleanthous.s@unic.ac.cy" TargetMode="External"/><Relationship Id="rId2" Type="http://schemas.openxmlformats.org/officeDocument/2006/relationships/hyperlink" Target="mailto:kokkinaki.a@unic.ac.cy" TargetMode="External"/><Relationship Id="rId1" Type="http://schemas.openxmlformats.org/officeDocument/2006/relationships/slideLayout" Target="../slideLayouts/slideLayout2.xml"/><Relationship Id="rId4" Type="http://schemas.openxmlformats.org/officeDocument/2006/relationships/hyperlink" Target="mailto:georgiou.i@unic.ac.cy"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hyperlink" Target="http://www.academicintegrity.eu/" TargetMode="Externa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hyperlink" Target="http://creativecommons.org/licenses/by/4.0/"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www.academicintegrity.eu/wp/all-materials/?key-words%5b%5d=real-life-exampl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el-GR" dirty="0"/>
              <a:t>Μεγαλύτερο το ρίσκο</a:t>
            </a:r>
            <a:r>
              <a:rPr lang="en-US" dirty="0"/>
              <a:t>, </a:t>
            </a:r>
            <a:br>
              <a:rPr lang="en-US" dirty="0"/>
            </a:br>
            <a:r>
              <a:rPr lang="el-GR" dirty="0"/>
              <a:t>Μεγαλύτερο το κέρδος;</a:t>
            </a:r>
            <a:endParaRPr lang="en-US" dirty="0"/>
          </a:p>
        </p:txBody>
      </p:sp>
      <p:sp>
        <p:nvSpPr>
          <p:cNvPr id="3" name="Podnadpis 2"/>
          <p:cNvSpPr>
            <a:spLocks noGrp="1"/>
          </p:cNvSpPr>
          <p:nvPr>
            <p:ph type="subTitle" idx="1"/>
          </p:nvPr>
        </p:nvSpPr>
        <p:spPr>
          <a:xfrm>
            <a:off x="1828800" y="2429715"/>
            <a:ext cx="6858000" cy="1241822"/>
          </a:xfrm>
        </p:spPr>
        <p:txBody>
          <a:bodyPr>
            <a:normAutofit/>
          </a:bodyPr>
          <a:lstStyle/>
          <a:p>
            <a:pPr algn="r"/>
            <a:r>
              <a:rPr lang="el-GR" dirty="0"/>
              <a:t>Πραγματικό Περιστατικό</a:t>
            </a:r>
            <a:r>
              <a:rPr lang="cs-CZ" dirty="0"/>
              <a:t> O2-B-9</a:t>
            </a:r>
            <a:r>
              <a:rPr lang="en-US"/>
              <a:t>a</a:t>
            </a:r>
            <a:r>
              <a:rPr lang="cs-CZ"/>
              <a:t>-</a:t>
            </a:r>
            <a:r>
              <a:rPr lang="en-US" dirty="0" err="1"/>
              <a:t>gr</a:t>
            </a:r>
            <a:endParaRPr lang="cs-CZ" dirty="0"/>
          </a:p>
          <a:p>
            <a:pPr algn="r"/>
            <a:r>
              <a:rPr lang="el-GR" dirty="0"/>
              <a:t>ΜΕΡΟΣ</a:t>
            </a:r>
            <a:r>
              <a:rPr lang="en-US" dirty="0"/>
              <a:t> A</a:t>
            </a:r>
          </a:p>
        </p:txBody>
      </p:sp>
    </p:spTree>
    <p:extLst>
      <p:ext uri="{BB962C8B-B14F-4D97-AF65-F5344CB8AC3E}">
        <p14:creationId xmlns:p14="http://schemas.microsoft.com/office/powerpoint/2010/main" val="634547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l-GR" dirty="0"/>
              <a:t>Συμπεράσματα</a:t>
            </a:r>
            <a:endParaRPr lang="en-US" dirty="0"/>
          </a:p>
        </p:txBody>
      </p:sp>
      <p:sp>
        <p:nvSpPr>
          <p:cNvPr id="3" name="Zástupný symbol pro obsah 2"/>
          <p:cNvSpPr>
            <a:spLocks noGrp="1"/>
          </p:cNvSpPr>
          <p:nvPr>
            <p:ph idx="1"/>
          </p:nvPr>
        </p:nvSpPr>
        <p:spPr/>
        <p:txBody>
          <a:bodyPr>
            <a:normAutofit/>
          </a:bodyPr>
          <a:lstStyle/>
          <a:p>
            <a:r>
              <a:rPr lang="el-GR" dirty="0"/>
              <a:t>Η </a:t>
            </a:r>
            <a:r>
              <a:rPr lang="en-US" dirty="0"/>
              <a:t>Yu-</a:t>
            </a:r>
            <a:r>
              <a:rPr lang="en-US" dirty="0" err="1"/>
              <a:t>jin</a:t>
            </a:r>
            <a:r>
              <a:rPr lang="el-GR" dirty="0"/>
              <a:t> είναι διατιθεμένη να διευρύνει τους ορίζοντές της και να εξερευνήσει νέες ιδέες, τεχνολογίες και εφαρμογές. </a:t>
            </a:r>
            <a:endParaRPr lang="en-US" dirty="0"/>
          </a:p>
          <a:p>
            <a:r>
              <a:rPr lang="el-GR" dirty="0"/>
              <a:t>Η στάση της αυτή της προσφέρει προσωπική ευχαρίστηση. Παράλληλα, της προσφέρει και ικανοποιητικές αποδόσεις στις επενδύσεις της.</a:t>
            </a:r>
            <a:endParaRPr lang="en-US" dirty="0"/>
          </a:p>
          <a:p>
            <a:r>
              <a:rPr lang="el-GR" dirty="0"/>
              <a:t>Φαίνεται ότι της ταιριάζει γάντι η παροιμία</a:t>
            </a:r>
            <a:r>
              <a:rPr lang="en-US" dirty="0"/>
              <a:t> </a:t>
            </a:r>
            <a:r>
              <a:rPr lang="el-GR" dirty="0"/>
              <a:t>«Μεγαλύτερο το ρίσκο, μεγαλύτερο το κέρδος».</a:t>
            </a:r>
            <a:endParaRPr lang="en-US" dirty="0"/>
          </a:p>
        </p:txBody>
      </p:sp>
    </p:spTree>
    <p:extLst>
      <p:ext uri="{BB962C8B-B14F-4D97-AF65-F5344CB8AC3E}">
        <p14:creationId xmlns:p14="http://schemas.microsoft.com/office/powerpoint/2010/main" val="2808222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9999"/>
        </a:solidFill>
        <a:effectLst/>
      </p:bgPr>
    </p:bg>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p:txBody>
          <a:bodyPr>
            <a:normAutofit lnSpcReduction="10000"/>
          </a:bodyPr>
          <a:lstStyle/>
          <a:p>
            <a:r>
              <a:rPr lang="el-GR" dirty="0"/>
              <a:t>Συζήτηση</a:t>
            </a:r>
            <a:endParaRPr lang="cs-CZ" dirty="0"/>
          </a:p>
        </p:txBody>
      </p:sp>
      <p:sp>
        <p:nvSpPr>
          <p:cNvPr id="3" name="Zástupný symbol pro text 2"/>
          <p:cNvSpPr>
            <a:spLocks noGrp="1"/>
          </p:cNvSpPr>
          <p:nvPr>
            <p:ph type="body" sz="quarter" idx="11"/>
          </p:nvPr>
        </p:nvSpPr>
        <p:spPr>
          <a:xfrm>
            <a:off x="-148" y="4214553"/>
            <a:ext cx="9144000" cy="444287"/>
          </a:xfrm>
        </p:spPr>
        <p:txBody>
          <a:bodyPr/>
          <a:lstStyle/>
          <a:p>
            <a:endParaRPr lang="cs-CZ" dirty="0"/>
          </a:p>
        </p:txBody>
      </p:sp>
    </p:spTree>
    <p:extLst>
      <p:ext uri="{BB962C8B-B14F-4D97-AF65-F5344CB8AC3E}">
        <p14:creationId xmlns:p14="http://schemas.microsoft.com/office/powerpoint/2010/main" val="2272486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l-GR" dirty="0"/>
              <a:t>Ερωτήσεις - Δραστηριότητες</a:t>
            </a:r>
            <a:endParaRPr lang="en-US" dirty="0"/>
          </a:p>
        </p:txBody>
      </p:sp>
      <p:sp>
        <p:nvSpPr>
          <p:cNvPr id="3" name="Zástupný symbol pro obsah 2"/>
          <p:cNvSpPr>
            <a:spLocks noGrp="1"/>
          </p:cNvSpPr>
          <p:nvPr>
            <p:ph idx="1"/>
          </p:nvPr>
        </p:nvSpPr>
        <p:spPr>
          <a:xfrm>
            <a:off x="701040" y="1211581"/>
            <a:ext cx="7917180" cy="2857500"/>
          </a:xfrm>
        </p:spPr>
        <p:txBody>
          <a:bodyPr>
            <a:normAutofit/>
          </a:bodyPr>
          <a:lstStyle/>
          <a:p>
            <a:r>
              <a:rPr lang="el-GR" dirty="0"/>
              <a:t>Αναγνωρίσατε κάτι παράνομο μέχρι τώρα </a:t>
            </a:r>
            <a:r>
              <a:rPr lang="en-US" dirty="0"/>
              <a:t>; </a:t>
            </a:r>
            <a:r>
              <a:rPr lang="el-GR" dirty="0"/>
              <a:t>Αν ναι</a:t>
            </a:r>
            <a:r>
              <a:rPr lang="en-US" dirty="0"/>
              <a:t>, </a:t>
            </a:r>
            <a:r>
              <a:rPr lang="el-GR" dirty="0"/>
              <a:t>παρακαλούμε εξηγείστε</a:t>
            </a:r>
            <a:r>
              <a:rPr lang="en-US" dirty="0"/>
              <a:t>.</a:t>
            </a:r>
          </a:p>
          <a:p>
            <a:r>
              <a:rPr lang="el-GR" dirty="0"/>
              <a:t>Εντοπίσατε κάτι ανήθικο </a:t>
            </a:r>
            <a:r>
              <a:rPr lang="en-US" dirty="0"/>
              <a:t>; </a:t>
            </a:r>
            <a:r>
              <a:rPr lang="el-GR" dirty="0"/>
              <a:t>Αν ναι</a:t>
            </a:r>
            <a:r>
              <a:rPr lang="en-US" dirty="0"/>
              <a:t>, </a:t>
            </a:r>
            <a:r>
              <a:rPr lang="el-GR" dirty="0"/>
              <a:t>παρακαλούμε εξηγείστε</a:t>
            </a:r>
            <a:r>
              <a:rPr lang="en-US" dirty="0"/>
              <a:t>.</a:t>
            </a:r>
          </a:p>
          <a:p>
            <a:r>
              <a:rPr lang="el-GR" dirty="0"/>
              <a:t>Τι διαφορετικό θα κάνατε αν ήσασταν στην θέση της </a:t>
            </a:r>
            <a:r>
              <a:rPr lang="en-US" dirty="0"/>
              <a:t>;</a:t>
            </a:r>
          </a:p>
        </p:txBody>
      </p:sp>
    </p:spTree>
    <p:extLst>
      <p:ext uri="{BB962C8B-B14F-4D97-AF65-F5344CB8AC3E}">
        <p14:creationId xmlns:p14="http://schemas.microsoft.com/office/powerpoint/2010/main" val="2553218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26F1EB-A9A3-4C4C-BD7F-4FA86ECB4CD0}"/>
              </a:ext>
            </a:extLst>
          </p:cNvPr>
          <p:cNvSpPr>
            <a:spLocks noGrp="1"/>
          </p:cNvSpPr>
          <p:nvPr>
            <p:ph type="title"/>
          </p:nvPr>
        </p:nvSpPr>
        <p:spPr/>
        <p:txBody>
          <a:bodyPr>
            <a:normAutofit fontScale="90000"/>
          </a:bodyPr>
          <a:lstStyle/>
          <a:p>
            <a:r>
              <a:rPr lang="el-GR" dirty="0"/>
              <a:t>Το μήνυμα της ιστορίας</a:t>
            </a:r>
            <a:endParaRPr lang="cs-CZ" dirty="0"/>
          </a:p>
        </p:txBody>
      </p:sp>
      <p:sp>
        <p:nvSpPr>
          <p:cNvPr id="3" name="Zástupný obsah 2">
            <a:extLst>
              <a:ext uri="{FF2B5EF4-FFF2-40B4-BE49-F238E27FC236}">
                <a16:creationId xmlns:a16="http://schemas.microsoft.com/office/drawing/2014/main" id="{9AA90BFF-A7AD-3440-9035-962DAF11FC8C}"/>
              </a:ext>
            </a:extLst>
          </p:cNvPr>
          <p:cNvSpPr>
            <a:spLocks noGrp="1"/>
          </p:cNvSpPr>
          <p:nvPr>
            <p:ph sz="quarter" idx="13"/>
          </p:nvPr>
        </p:nvSpPr>
        <p:spPr/>
        <p:txBody>
          <a:bodyPr>
            <a:normAutofit fontScale="85000" lnSpcReduction="10000"/>
          </a:bodyPr>
          <a:lstStyle/>
          <a:p>
            <a:r>
              <a:rPr lang="el-GR" dirty="0"/>
              <a:t>Η κοινωνική σύγκριση μπορεί να δημιουργήσει επιπτώσεις στην προσωπική και στην επαγγελματική ζωή. Η ακεραιότητα και η ηθική πρέπει να καθοδηγούν τις δράσεις μας. </a:t>
            </a:r>
            <a:endParaRPr lang="en-GB" dirty="0"/>
          </a:p>
          <a:p>
            <a:r>
              <a:rPr lang="el-GR" dirty="0"/>
              <a:t>Η ακεραιότητα και οι ηθικές πρακτικές πρέπει να τηρούνται σε κάθε πτυχή της ζωής. </a:t>
            </a:r>
            <a:endParaRPr lang="en-GB" dirty="0"/>
          </a:p>
          <a:p>
            <a:endParaRPr lang="en-GB" dirty="0"/>
          </a:p>
        </p:txBody>
      </p:sp>
    </p:spTree>
    <p:extLst>
      <p:ext uri="{BB962C8B-B14F-4D97-AF65-F5344CB8AC3E}">
        <p14:creationId xmlns:p14="http://schemas.microsoft.com/office/powerpoint/2010/main" val="789045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l-GR" dirty="0"/>
              <a:t>Αναγνώριση </a:t>
            </a:r>
            <a:r>
              <a:rPr lang="en-US" dirty="0"/>
              <a:t>– </a:t>
            </a:r>
            <a:r>
              <a:rPr lang="el-GR" dirty="0"/>
              <a:t>πηγή εικόνων</a:t>
            </a:r>
            <a:endParaRPr lang="en-US" dirty="0"/>
          </a:p>
        </p:txBody>
      </p:sp>
      <p:sp>
        <p:nvSpPr>
          <p:cNvPr id="3" name="Zástupný symbol pro obsah 2"/>
          <p:cNvSpPr>
            <a:spLocks noGrp="1"/>
          </p:cNvSpPr>
          <p:nvPr>
            <p:ph idx="1"/>
          </p:nvPr>
        </p:nvSpPr>
        <p:spPr>
          <a:xfrm>
            <a:off x="655320" y="1409701"/>
            <a:ext cx="8031480" cy="2918460"/>
          </a:xfrm>
        </p:spPr>
        <p:txBody>
          <a:bodyPr>
            <a:normAutofit fontScale="85000" lnSpcReduction="10000"/>
          </a:bodyPr>
          <a:lstStyle/>
          <a:p>
            <a:r>
              <a:rPr lang="el-GR" dirty="0"/>
              <a:t>Όλες οι φωτογραφίες που χρησιμοποιήθηκαν είναι απλά ενδεικτικές, λαμβάνονται από μια διαδικτυακό αποθετήριο-φωτογραφιών και τα άτομα που απεικονίζονται δεν έχουν καμία σχέση με την παρουσίαση της ιστορίας.</a:t>
            </a:r>
            <a:endParaRPr lang="en-US" dirty="0"/>
          </a:p>
          <a:p>
            <a:r>
              <a:rPr lang="el-GR" dirty="0"/>
              <a:t>Συγγραφέας</a:t>
            </a:r>
            <a:r>
              <a:rPr lang="en-US" dirty="0"/>
              <a:t>:  </a:t>
            </a:r>
            <a:r>
              <a:rPr lang="en-US" dirty="0" err="1"/>
              <a:t>Pexels</a:t>
            </a:r>
            <a:endParaRPr lang="en-US" dirty="0"/>
          </a:p>
          <a:p>
            <a:r>
              <a:rPr lang="el-GR" dirty="0" err="1"/>
              <a:t>Αδειοδότηση</a:t>
            </a:r>
            <a:r>
              <a:rPr lang="el-GR" dirty="0"/>
              <a:t> απο</a:t>
            </a:r>
            <a:r>
              <a:rPr lang="en-US" dirty="0"/>
              <a:t> https://www.pexels.com/photo-license/</a:t>
            </a:r>
          </a:p>
          <a:p>
            <a:r>
              <a:rPr lang="el-GR" dirty="0"/>
              <a:t>Πηγή</a:t>
            </a:r>
            <a:r>
              <a:rPr lang="en-US" dirty="0"/>
              <a:t>: https://www.pexels.com</a:t>
            </a:r>
          </a:p>
        </p:txBody>
      </p:sp>
    </p:spTree>
    <p:extLst>
      <p:ext uri="{BB962C8B-B14F-4D97-AF65-F5344CB8AC3E}">
        <p14:creationId xmlns:p14="http://schemas.microsoft.com/office/powerpoint/2010/main" val="2553218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l-GR" dirty="0"/>
              <a:t>Συγγραφείς</a:t>
            </a:r>
            <a:endParaRPr lang="cs-CZ" dirty="0"/>
          </a:p>
        </p:txBody>
      </p:sp>
      <p:sp>
        <p:nvSpPr>
          <p:cNvPr id="3" name="Zástupný symbol pro obsah 2"/>
          <p:cNvSpPr>
            <a:spLocks noGrp="1"/>
          </p:cNvSpPr>
          <p:nvPr>
            <p:ph idx="1"/>
          </p:nvPr>
        </p:nvSpPr>
        <p:spPr/>
        <p:txBody>
          <a:bodyPr/>
          <a:lstStyle/>
          <a:p>
            <a:r>
              <a:rPr lang="en-US" dirty="0"/>
              <a:t>Prof. Angelika Kokkinaki</a:t>
            </a:r>
            <a:r>
              <a:rPr lang="cs-CZ" dirty="0"/>
              <a:t> (</a:t>
            </a:r>
            <a:r>
              <a:rPr lang="en-US" dirty="0">
                <a:hlinkClick r:id="rId2"/>
              </a:rPr>
              <a:t>kokkinaki.a@unic.ac.cy</a:t>
            </a:r>
            <a:r>
              <a:rPr lang="en-US" dirty="0"/>
              <a:t> </a:t>
            </a:r>
            <a:r>
              <a:rPr lang="cs-CZ" dirty="0"/>
              <a:t>)</a:t>
            </a:r>
            <a:endParaRPr lang="en-US" dirty="0"/>
          </a:p>
          <a:p>
            <a:r>
              <a:rPr lang="en-US" dirty="0"/>
              <a:t>Dr. Stella Kleanthous (</a:t>
            </a:r>
            <a:r>
              <a:rPr lang="en-US" dirty="0">
                <a:hlinkClick r:id="rId3"/>
              </a:rPr>
              <a:t>kleanthous.s@unic.ac.cy</a:t>
            </a:r>
            <a:r>
              <a:rPr lang="en-US" dirty="0"/>
              <a:t> )</a:t>
            </a:r>
            <a:endParaRPr lang="cs-CZ" dirty="0"/>
          </a:p>
          <a:p>
            <a:r>
              <a:rPr lang="el-GR" dirty="0"/>
              <a:t>Με την συμβολή της </a:t>
            </a:r>
            <a:r>
              <a:rPr lang="en-US" dirty="0"/>
              <a:t>Dr. Ifigenia Georgiou </a:t>
            </a:r>
            <a:r>
              <a:rPr lang="cs-CZ" dirty="0"/>
              <a:t>(</a:t>
            </a:r>
            <a:r>
              <a:rPr lang="en-US" dirty="0"/>
              <a:t> </a:t>
            </a:r>
            <a:r>
              <a:rPr lang="en-US" dirty="0">
                <a:hlinkClick r:id="rId4"/>
              </a:rPr>
              <a:t>georgiou.i@unic.ac.cy</a:t>
            </a:r>
            <a:r>
              <a:rPr lang="en-US" dirty="0"/>
              <a:t> </a:t>
            </a:r>
            <a:r>
              <a:rPr lang="cs-CZ" dirty="0"/>
              <a:t>)</a:t>
            </a:r>
          </a:p>
          <a:p>
            <a:r>
              <a:rPr lang="el-GR" dirty="0"/>
              <a:t>Η Μελέτη Περίπτωσης συντάχθηκε και δοκιμάστηκε πιλοτικά το </a:t>
            </a:r>
            <a:r>
              <a:rPr lang="cs-CZ" dirty="0"/>
              <a:t>2018</a:t>
            </a:r>
            <a:r>
              <a:rPr lang="el-GR" dirty="0"/>
              <a:t> </a:t>
            </a:r>
            <a:r>
              <a:rPr lang="el-GR"/>
              <a:t>και αναδιαμορφώθηκε το 2019.</a:t>
            </a:r>
            <a:endParaRPr lang="cs-CZ" dirty="0"/>
          </a:p>
        </p:txBody>
      </p:sp>
    </p:spTree>
    <p:extLst>
      <p:ext uri="{BB962C8B-B14F-4D97-AF65-F5344CB8AC3E}">
        <p14:creationId xmlns:p14="http://schemas.microsoft.com/office/powerpoint/2010/main" val="2141087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l-GR"/>
              <a:t>Πληροφορίες </a:t>
            </a:r>
            <a:r>
              <a:rPr lang="el-GR" dirty="0" err="1"/>
              <a:t>Ά</a:t>
            </a:r>
            <a:r>
              <a:rPr lang="el-GR"/>
              <a:t>δειας</a:t>
            </a:r>
            <a:endParaRPr lang="cs-CZ" dirty="0"/>
          </a:p>
        </p:txBody>
      </p:sp>
      <p:sp>
        <p:nvSpPr>
          <p:cNvPr id="3" name="Zástupný symbol pro obsah 2"/>
          <p:cNvSpPr>
            <a:spLocks noGrp="1"/>
          </p:cNvSpPr>
          <p:nvPr>
            <p:ph idx="1"/>
          </p:nvPr>
        </p:nvSpPr>
        <p:spPr/>
        <p:txBody>
          <a:bodyPr>
            <a:normAutofit fontScale="85000" lnSpcReduction="20000"/>
          </a:bodyPr>
          <a:lstStyle/>
          <a:p>
            <a:pPr marL="0" indent="0">
              <a:buNone/>
            </a:pPr>
            <a:endParaRPr lang="cs-CZ" sz="2400" dirty="0"/>
          </a:p>
          <a:p>
            <a:pPr marL="0" indent="0" algn="ctr">
              <a:buNone/>
            </a:pPr>
            <a:endParaRPr lang="cs-CZ" sz="2400" dirty="0"/>
          </a:p>
          <a:p>
            <a:pPr marL="0" indent="0" algn="ctr">
              <a:buNone/>
            </a:pPr>
            <a:r>
              <a:rPr lang="el-GR" sz="2400" dirty="0"/>
              <a:t>Τίτλος Εργασίας</a:t>
            </a:r>
            <a:r>
              <a:rPr lang="cs-CZ" sz="2400" dirty="0"/>
              <a:t>: </a:t>
            </a:r>
            <a:r>
              <a:rPr lang="en-US" sz="2400" dirty="0"/>
              <a:t>“</a:t>
            </a:r>
            <a:r>
              <a:rPr lang="el-GR" sz="2400" dirty="0"/>
              <a:t>Μεγαλύτερο το ρίσκο</a:t>
            </a:r>
            <a:r>
              <a:rPr lang="en-US" sz="2400" dirty="0"/>
              <a:t>, </a:t>
            </a:r>
            <a:r>
              <a:rPr lang="el-GR" sz="2400" dirty="0"/>
              <a:t>Μεγαλύτερο το Κέρδος</a:t>
            </a:r>
            <a:r>
              <a:rPr lang="en-US" sz="2400" dirty="0"/>
              <a:t>?”</a:t>
            </a:r>
            <a:endParaRPr lang="cs-CZ" sz="2400" dirty="0"/>
          </a:p>
          <a:p>
            <a:pPr marL="0" indent="0" algn="ctr">
              <a:buNone/>
            </a:pPr>
            <a:r>
              <a:rPr lang="el-GR" sz="2400" dirty="0"/>
              <a:t>Απόδοση Εργασίας</a:t>
            </a:r>
            <a:r>
              <a:rPr lang="cs-CZ" sz="2400" dirty="0"/>
              <a:t>: </a:t>
            </a:r>
            <a:r>
              <a:rPr lang="el-GR" sz="2400" dirty="0"/>
              <a:t>Αγγελική </a:t>
            </a:r>
            <a:r>
              <a:rPr lang="el-GR" sz="2400" dirty="0" err="1"/>
              <a:t>Κοκκινάκη</a:t>
            </a:r>
            <a:r>
              <a:rPr lang="cs-CZ" sz="2400" dirty="0"/>
              <a:t>, </a:t>
            </a:r>
            <a:r>
              <a:rPr lang="el-GR" sz="2400" dirty="0"/>
              <a:t>Στέλλα </a:t>
            </a:r>
            <a:r>
              <a:rPr lang="el-GR" sz="2400" dirty="0" err="1"/>
              <a:t>Κλεάνθους</a:t>
            </a:r>
            <a:r>
              <a:rPr lang="cs-CZ" sz="2400" dirty="0"/>
              <a:t> (</a:t>
            </a:r>
            <a:r>
              <a:rPr lang="cs-CZ" sz="2400" dirty="0">
                <a:hlinkClick r:id="rId2"/>
              </a:rPr>
              <a:t>www.academicintegrity.eu</a:t>
            </a:r>
            <a:r>
              <a:rPr lang="cs-CZ" sz="2400" dirty="0"/>
              <a:t>)</a:t>
            </a:r>
          </a:p>
          <a:p>
            <a:pPr marL="0" indent="0" algn="ctr">
              <a:buNone/>
            </a:pPr>
            <a:r>
              <a:rPr lang="el-GR" sz="2400" dirty="0" err="1"/>
              <a:t>Αδειοδοτημένο</a:t>
            </a:r>
            <a:r>
              <a:rPr lang="el-GR" sz="2400" dirty="0"/>
              <a:t> από</a:t>
            </a:r>
            <a:r>
              <a:rPr lang="cs-CZ" sz="2400" dirty="0"/>
              <a:t>: </a:t>
            </a:r>
            <a:r>
              <a:rPr lang="cs-CZ" sz="2400" dirty="0">
                <a:hlinkClick r:id="rId3"/>
              </a:rPr>
              <a:t>creativecommons.org/licenses/by/4.0</a:t>
            </a:r>
            <a:endParaRPr lang="cs-CZ" sz="2400" dirty="0"/>
          </a:p>
          <a:p>
            <a:pPr marL="0" indent="0" algn="ctr">
              <a:buNone/>
            </a:pPr>
            <a:endParaRPr lang="cs-CZ" sz="2400" dirty="0"/>
          </a:p>
          <a:p>
            <a:pPr marL="0" indent="0" algn="ctr">
              <a:buNone/>
            </a:pPr>
            <a:r>
              <a:rPr lang="el-GR" sz="2400" dirty="0"/>
              <a:t>Απόδοση χρησιμοποιώντας το ακόλουθο κείμενο</a:t>
            </a:r>
            <a:r>
              <a:rPr lang="cs-CZ" sz="2400" dirty="0"/>
              <a:t>:</a:t>
            </a:r>
          </a:p>
          <a:p>
            <a:pPr marL="0" indent="0" algn="ctr">
              <a:buNone/>
            </a:pPr>
            <a:r>
              <a:rPr lang="en-US" sz="2400" dirty="0"/>
              <a:t>“</a:t>
            </a:r>
            <a:r>
              <a:rPr lang="el-GR" sz="2400" dirty="0"/>
              <a:t>Μεγαλύτερο το ρίσκο</a:t>
            </a:r>
            <a:r>
              <a:rPr lang="en-US" sz="2400" dirty="0"/>
              <a:t>, </a:t>
            </a:r>
            <a:r>
              <a:rPr lang="el-GR" sz="2400" dirty="0"/>
              <a:t>Μεγαλύτερο το Κέρδος;</a:t>
            </a:r>
            <a:r>
              <a:rPr lang="en-US" sz="2400" dirty="0"/>
              <a:t>” </a:t>
            </a:r>
            <a:r>
              <a:rPr lang="el-GR" sz="2400" dirty="0"/>
              <a:t>από το</a:t>
            </a:r>
            <a:r>
              <a:rPr lang="en-US" sz="2400" dirty="0"/>
              <a:t> </a:t>
            </a:r>
            <a:r>
              <a:rPr lang="el-GR" sz="2400" dirty="0"/>
              <a:t>Αγγελική </a:t>
            </a:r>
            <a:r>
              <a:rPr lang="el-GR" sz="2400" dirty="0" err="1"/>
              <a:t>Κοκκινάκη</a:t>
            </a:r>
            <a:r>
              <a:rPr lang="cs-CZ" sz="2400" dirty="0"/>
              <a:t>, </a:t>
            </a:r>
            <a:r>
              <a:rPr lang="el-GR" sz="2400" dirty="0"/>
              <a:t>Στέλλα </a:t>
            </a:r>
            <a:r>
              <a:rPr lang="el-GR" sz="2400" dirty="0" err="1"/>
              <a:t>Κλεάνθους</a:t>
            </a:r>
            <a:r>
              <a:rPr lang="el-GR" sz="2400" dirty="0"/>
              <a:t> </a:t>
            </a:r>
            <a:r>
              <a:rPr lang="en-US" sz="2400" dirty="0"/>
              <a:t> </a:t>
            </a:r>
            <a:r>
              <a:rPr lang="el-GR" sz="2400" dirty="0"/>
              <a:t>είναι </a:t>
            </a:r>
            <a:r>
              <a:rPr lang="en-US" sz="2400" dirty="0"/>
              <a:t> </a:t>
            </a:r>
            <a:r>
              <a:rPr lang="el-GR" sz="2400" dirty="0" err="1"/>
              <a:t>αδειοδοτημένο</a:t>
            </a:r>
            <a:r>
              <a:rPr lang="el-GR" sz="2400" dirty="0"/>
              <a:t> από την</a:t>
            </a:r>
            <a:r>
              <a:rPr lang="en-US" sz="2400" dirty="0"/>
              <a:t> </a:t>
            </a:r>
            <a:r>
              <a:rPr lang="en-US" sz="2400" dirty="0">
                <a:hlinkClick r:id="rId4"/>
              </a:rPr>
              <a:t>Creative Commons Attribution 4.0 International License</a:t>
            </a:r>
            <a:r>
              <a:rPr lang="en-US" sz="2400" dirty="0"/>
              <a:t>.</a:t>
            </a:r>
            <a:endParaRPr lang="cs-CZ" sz="2400" dirty="0"/>
          </a:p>
        </p:txBody>
      </p:sp>
      <p:pic>
        <p:nvPicPr>
          <p:cNvPr id="15" name="Picture 16" descr="VÃ½sledek obrÃ¡zku pro cc by ico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26720" y="1314208"/>
            <a:ext cx="1490559" cy="525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079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B32721-E116-D144-8DD0-8490169A269D}"/>
              </a:ext>
            </a:extLst>
          </p:cNvPr>
          <p:cNvSpPr>
            <a:spLocks noGrp="1"/>
          </p:cNvSpPr>
          <p:nvPr>
            <p:ph type="title"/>
          </p:nvPr>
        </p:nvSpPr>
        <p:spPr/>
        <p:txBody>
          <a:bodyPr/>
          <a:lstStyle/>
          <a:p>
            <a:r>
              <a:rPr lang="el-GR" dirty="0"/>
              <a:t>Σχετικά με το κείμενο αυτό</a:t>
            </a:r>
            <a:endParaRPr lang="cs-CZ" dirty="0"/>
          </a:p>
        </p:txBody>
      </p:sp>
      <p:sp>
        <p:nvSpPr>
          <p:cNvPr id="3" name="Zástupný obsah 2">
            <a:extLst>
              <a:ext uri="{FF2B5EF4-FFF2-40B4-BE49-F238E27FC236}">
                <a16:creationId xmlns:a16="http://schemas.microsoft.com/office/drawing/2014/main" id="{2F124659-B4C4-2C40-BC2A-4B5B047D7EA9}"/>
              </a:ext>
            </a:extLst>
          </p:cNvPr>
          <p:cNvSpPr>
            <a:spLocks noGrp="1"/>
          </p:cNvSpPr>
          <p:nvPr>
            <p:ph idx="1"/>
          </p:nvPr>
        </p:nvSpPr>
        <p:spPr/>
        <p:txBody>
          <a:bodyPr>
            <a:normAutofit fontScale="77500" lnSpcReduction="20000"/>
          </a:bodyPr>
          <a:lstStyle/>
          <a:p>
            <a:pPr marL="0" indent="0">
              <a:buNone/>
            </a:pPr>
            <a:r>
              <a:rPr lang="el-GR" dirty="0"/>
              <a:t>Το κείμενο αυτό βασίζεται σε πραγματικό περιστατικό και αναδεικνύει την σπουδαιότητα της αξίας της ακαδημαϊκής ακεραιότητας στον επαγγελματικό χώρο.</a:t>
            </a:r>
            <a:endParaRPr lang="en-US" dirty="0"/>
          </a:p>
          <a:p>
            <a:pPr marL="0" indent="0">
              <a:buNone/>
            </a:pPr>
            <a:r>
              <a:rPr lang="el-GR" dirty="0"/>
              <a:t>Δημιουργήθηκε ως μέρος της συλλογής εργαλείων για τη δια-θεματική συνεργασία αναφορικά με την ακαδημαϊκή ακεραιότητα στο πλαίσιο</a:t>
            </a:r>
            <a:r>
              <a:rPr lang="en-US" dirty="0"/>
              <a:t> </a:t>
            </a:r>
            <a:r>
              <a:rPr lang="el-GR" dirty="0"/>
              <a:t>του παρόντος </a:t>
            </a:r>
            <a:r>
              <a:rPr lang="en-US" dirty="0"/>
              <a:t>Erasmus+ </a:t>
            </a:r>
            <a:r>
              <a:rPr lang="el-GR" dirty="0"/>
              <a:t>έργου</a:t>
            </a:r>
            <a:r>
              <a:rPr lang="en-US" dirty="0"/>
              <a:t>.</a:t>
            </a:r>
          </a:p>
          <a:p>
            <a:pPr marL="0" indent="0">
              <a:buNone/>
            </a:pPr>
            <a:r>
              <a:rPr lang="el-GR" dirty="0"/>
              <a:t>Η Μελέτη Περίπτωσης μπορεί να χρησιμοποιηθεί άμεσα, καθώς συνοδεύεται από διδακτικές σημειώσεις και εναρκτήριες ερωτήσεις που αποτελούν έναυσμα για διάλογο ή/και άλλες δραστηριότητες για το κοινό. </a:t>
            </a:r>
            <a:r>
              <a:rPr lang="en-US" dirty="0"/>
              <a:t> </a:t>
            </a:r>
          </a:p>
          <a:p>
            <a:pPr marL="0" indent="0">
              <a:buNone/>
            </a:pPr>
            <a:r>
              <a:rPr lang="el-GR" dirty="0"/>
              <a:t>Μπορείτε να βρείτε και άλλες Μελέτες Περιπτώσεων στη</a:t>
            </a:r>
            <a:r>
              <a:rPr lang="en-US" dirty="0"/>
              <a:t> </a:t>
            </a:r>
            <a:r>
              <a:rPr lang="el-GR" dirty="0">
                <a:hlinkClick r:id="rId2"/>
              </a:rPr>
              <a:t>Βάση Δεδομένων Εκπαιδευτικού Υλικού του ΕΝΑΙ</a:t>
            </a:r>
            <a:r>
              <a:rPr lang="en-US" dirty="0"/>
              <a:t>.</a:t>
            </a:r>
            <a:endParaRPr lang="cs-CZ" dirty="0"/>
          </a:p>
        </p:txBody>
      </p:sp>
    </p:spTree>
    <p:extLst>
      <p:ext uri="{BB962C8B-B14F-4D97-AF65-F5344CB8AC3E}">
        <p14:creationId xmlns:p14="http://schemas.microsoft.com/office/powerpoint/2010/main" val="94371826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15686" y="370114"/>
            <a:ext cx="3913414" cy="4285706"/>
          </a:xfrm>
        </p:spPr>
        <p:txBody>
          <a:bodyPr>
            <a:normAutofit fontScale="70000" lnSpcReduction="20000"/>
          </a:bodyPr>
          <a:lstStyle/>
          <a:p>
            <a:pPr marL="0" indent="0">
              <a:buNone/>
            </a:pPr>
            <a:r>
              <a:rPr lang="el-GR" dirty="0"/>
              <a:t>Η </a:t>
            </a:r>
            <a:r>
              <a:rPr lang="en-US" dirty="0"/>
              <a:t>Yu-</a:t>
            </a:r>
            <a:r>
              <a:rPr lang="en-US" dirty="0" err="1"/>
              <a:t>jin</a:t>
            </a:r>
            <a:r>
              <a:rPr lang="el-GR" dirty="0"/>
              <a:t> ζούσε πάντα στη σκιά του αδερφού της, ο οποίος αναγνωρίστηκε από νωρίς ως παιδί-θαύμα στα μαθηματικά</a:t>
            </a:r>
            <a:r>
              <a:rPr lang="en-US" dirty="0"/>
              <a:t>.  </a:t>
            </a:r>
            <a:r>
              <a:rPr lang="el-GR" dirty="0"/>
              <a:t>Στο σχολείο</a:t>
            </a:r>
            <a:r>
              <a:rPr lang="en-US" dirty="0"/>
              <a:t>, </a:t>
            </a:r>
            <a:r>
              <a:rPr lang="el-GR" dirty="0"/>
              <a:t>αν και δεν υστερούσε σε σχέση με τα επιτεύγματά του,</a:t>
            </a:r>
            <a:r>
              <a:rPr lang="en-US" dirty="0"/>
              <a:t> </a:t>
            </a:r>
            <a:r>
              <a:rPr lang="el-GR" dirty="0"/>
              <a:t>δεν έπαιρνε πάντα την ίδια αναγνώριση ούτε τόσους επαίνους όπως εκείνος</a:t>
            </a:r>
            <a:r>
              <a:rPr lang="en-US" dirty="0"/>
              <a:t>. </a:t>
            </a:r>
            <a:r>
              <a:rPr lang="el-GR" dirty="0"/>
              <a:t>Αυτό το γεγονός την έκανε να προσπαθεί περισσότερο για να τον ξεπεράσει.</a:t>
            </a:r>
            <a:endParaRPr lang="en-US" dirty="0"/>
          </a:p>
          <a:p>
            <a:pPr marL="0" indent="0">
              <a:buNone/>
            </a:pPr>
            <a:r>
              <a:rPr lang="el-GR" dirty="0"/>
              <a:t>Όταν, λοιπόν, έπρεπε να διαλέξει κλάδο σπουδών στο Πανεπιστήμιο</a:t>
            </a:r>
            <a:r>
              <a:rPr lang="en-US" dirty="0"/>
              <a:t>, </a:t>
            </a:r>
            <a:r>
              <a:rPr lang="el-GR" dirty="0"/>
              <a:t>επέλεξε Χρηματοοικονομικά ακολουθώντας τα χνάρια του αδελφού της</a:t>
            </a:r>
            <a:r>
              <a:rPr lang="en-US" dirty="0"/>
              <a:t>. </a:t>
            </a:r>
          </a:p>
        </p:txBody>
      </p:sp>
      <p:pic>
        <p:nvPicPr>
          <p:cNvPr id="29698" name="Picture 2" descr="Man Reading Book Beside Woman Reading Book"/>
          <p:cNvPicPr>
            <a:picLocks noChangeAspect="1" noChangeArrowheads="1"/>
          </p:cNvPicPr>
          <p:nvPr/>
        </p:nvPicPr>
        <p:blipFill>
          <a:blip r:embed="rId3"/>
          <a:srcRect/>
          <a:stretch>
            <a:fillRect/>
          </a:stretch>
        </p:blipFill>
        <p:spPr bwMode="auto">
          <a:xfrm>
            <a:off x="4223723" y="1341349"/>
            <a:ext cx="4781855" cy="3189600"/>
          </a:xfrm>
          <a:prstGeom prst="rect">
            <a:avLst/>
          </a:prstGeom>
          <a:noFill/>
        </p:spPr>
      </p:pic>
    </p:spTree>
    <p:extLst>
      <p:ext uri="{BB962C8B-B14F-4D97-AF65-F5344CB8AC3E}">
        <p14:creationId xmlns:p14="http://schemas.microsoft.com/office/powerpoint/2010/main" val="409442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93914" y="261257"/>
            <a:ext cx="4300946" cy="4394563"/>
          </a:xfrm>
        </p:spPr>
        <p:txBody>
          <a:bodyPr>
            <a:normAutofit fontScale="77500" lnSpcReduction="20000"/>
          </a:bodyPr>
          <a:lstStyle/>
          <a:p>
            <a:pPr marL="0" indent="0">
              <a:buNone/>
            </a:pPr>
            <a:r>
              <a:rPr lang="el-GR" dirty="0"/>
              <a:t>Ενώ η </a:t>
            </a:r>
            <a:r>
              <a:rPr lang="en-US" dirty="0"/>
              <a:t>Yu-</a:t>
            </a:r>
            <a:r>
              <a:rPr lang="en-US" dirty="0" err="1"/>
              <a:t>jin</a:t>
            </a:r>
            <a:r>
              <a:rPr lang="el-GR" dirty="0"/>
              <a:t> σπούδαζε, ο αδελφός της βρήκε δουλειά σε Διεθνή Τράπεζα. Με περηφάνια αναφερόταν στο έργο του που απαιτούσε πρόσβαση σε χρηματοοικονομικές βάσεις δεδομένων και εφαρμογή πολύπλοκων οικονομικών μοντέλων σε σειρές δεδομένων. </a:t>
            </a:r>
            <a:r>
              <a:rPr lang="en-US" dirty="0"/>
              <a:t> </a:t>
            </a:r>
          </a:p>
          <a:p>
            <a:pPr marL="0" indent="0">
              <a:buNone/>
            </a:pPr>
            <a:r>
              <a:rPr lang="el-GR" dirty="0"/>
              <a:t>Αυτές οι περιγραφές ήταν πρόκληση για τη </a:t>
            </a:r>
            <a:r>
              <a:rPr lang="en-US" dirty="0"/>
              <a:t>Yu-</a:t>
            </a:r>
            <a:r>
              <a:rPr lang="en-US" dirty="0" err="1"/>
              <a:t>jin</a:t>
            </a:r>
            <a:r>
              <a:rPr lang="en-US" dirty="0"/>
              <a:t> </a:t>
            </a:r>
            <a:r>
              <a:rPr lang="el-GR" dirty="0"/>
              <a:t>και ξεκίνησε και εκείνη  να πειραματίζεται με τα οικονομικά μοντέλα και την ανάλυση τους στα πρώτα χρόνια των σπουδών της</a:t>
            </a:r>
            <a:r>
              <a:rPr lang="en-US" dirty="0"/>
              <a:t>, </a:t>
            </a:r>
            <a:r>
              <a:rPr lang="el-GR" dirty="0"/>
              <a:t>πολύ νωρίτερα από τους συμφοιτητές της</a:t>
            </a:r>
            <a:r>
              <a:rPr lang="en-US" dirty="0"/>
              <a:t>. </a:t>
            </a:r>
            <a:r>
              <a:rPr lang="el-GR" dirty="0"/>
              <a:t>Έγινε ειδική σε χρόνο ρεκόρ</a:t>
            </a:r>
            <a:r>
              <a:rPr lang="en-US" dirty="0"/>
              <a:t>. </a:t>
            </a:r>
          </a:p>
        </p:txBody>
      </p:sp>
      <p:pic>
        <p:nvPicPr>
          <p:cNvPr id="2050" name="Picture 2" descr="Black Laptop Computer Showing Stock Graph"/>
          <p:cNvPicPr>
            <a:picLocks noChangeAspect="1" noChangeArrowheads="1"/>
          </p:cNvPicPr>
          <p:nvPr/>
        </p:nvPicPr>
        <p:blipFill>
          <a:blip r:embed="rId3"/>
          <a:srcRect/>
          <a:stretch>
            <a:fillRect/>
          </a:stretch>
        </p:blipFill>
        <p:spPr bwMode="auto">
          <a:xfrm>
            <a:off x="4586400" y="1388014"/>
            <a:ext cx="4471200" cy="2982386"/>
          </a:xfrm>
          <a:prstGeom prst="rect">
            <a:avLst/>
          </a:prstGeom>
          <a:noFill/>
        </p:spPr>
      </p:pic>
    </p:spTree>
    <p:extLst>
      <p:ext uri="{BB962C8B-B14F-4D97-AF65-F5344CB8AC3E}">
        <p14:creationId xmlns:p14="http://schemas.microsoft.com/office/powerpoint/2010/main" val="409442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12420" y="121920"/>
            <a:ext cx="4968240" cy="4632960"/>
          </a:xfrm>
        </p:spPr>
        <p:txBody>
          <a:bodyPr>
            <a:noAutofit/>
          </a:bodyPr>
          <a:lstStyle/>
          <a:p>
            <a:pPr marL="0" indent="0">
              <a:buNone/>
            </a:pPr>
            <a:r>
              <a:rPr lang="el-GR" sz="1800" dirty="0"/>
              <a:t>Μέσω του λογαριασμού του αδερφού της, η </a:t>
            </a:r>
            <a:r>
              <a:rPr lang="el-GR" sz="1800" dirty="0" err="1"/>
              <a:t>Yu</a:t>
            </a:r>
            <a:r>
              <a:rPr lang="el-GR" sz="1800" dirty="0"/>
              <a:t>-</a:t>
            </a:r>
            <a:r>
              <a:rPr lang="el-GR" sz="1800" dirty="0" err="1"/>
              <a:t>Jin</a:t>
            </a:r>
            <a:r>
              <a:rPr lang="el-GR" sz="1800" dirty="0"/>
              <a:t> μπορούσε να έχει πρόσβαση στα οικονομικά δεδομένα εταιρειών καθώς και σε οικονομικές αναλύσεις για εταιρείες ή οικονομικούς τομείς. Συχνά, τέτοια ήταν και τα θέματα των εργασιών των μαθημάτων της</a:t>
            </a:r>
            <a:r>
              <a:rPr lang="en-US" sz="1800" dirty="0"/>
              <a:t>. </a:t>
            </a:r>
          </a:p>
          <a:p>
            <a:pPr marL="0" indent="0">
              <a:buNone/>
            </a:pPr>
            <a:r>
              <a:rPr lang="el-GR" sz="1800" dirty="0"/>
              <a:t>Μπορούσε να συντάσσει εξαιρετικές αναφορές σε λίγα λεπτά, ενώ, ο τυπικός φοιτητής έπρεπε να αφιερώσει πολλές ώρες, για το ίδιο αποτέλεσμα.</a:t>
            </a:r>
            <a:endParaRPr lang="en-US" sz="1800" dirty="0"/>
          </a:p>
          <a:p>
            <a:pPr marL="0" indent="0">
              <a:buNone/>
            </a:pPr>
            <a:r>
              <a:rPr lang="el-GR" sz="1800" dirty="0"/>
              <a:t>Η φήμη της εξαπλώθηκε και δέχτηκε πολλά αιτήματα για βοήθεια. Συμφώνησε να τους βοηθήσει όλους υπό έναν όρο: να την ψηφίσουν για τη θέση του Προέδρου του Συνδέσμου Φοιτητών του Πανεπιστημίου. </a:t>
            </a:r>
          </a:p>
          <a:p>
            <a:pPr marL="0" indent="0">
              <a:buNone/>
            </a:pPr>
            <a:r>
              <a:rPr lang="el-GR" sz="1800" dirty="0"/>
              <a:t>Όταν εξελέγη, το επίτευγμα της Γιού-Τζιν επισκίασε αυτά του αδερφού της</a:t>
            </a:r>
            <a:r>
              <a:rPr lang="en-US" sz="1800" dirty="0"/>
              <a:t>. </a:t>
            </a:r>
            <a:r>
              <a:rPr lang="el-GR" sz="1800" dirty="0"/>
              <a:t>Ήταν μια ιστορική στιγμή.</a:t>
            </a:r>
            <a:endParaRPr lang="en-US" sz="1800" dirty="0"/>
          </a:p>
        </p:txBody>
      </p:sp>
      <p:pic>
        <p:nvPicPr>
          <p:cNvPr id="27654" name="Picture 6" descr="Man In White Dress Shirt And Maroon Neck Tie Shaking Hands With Girl In White Dress"/>
          <p:cNvPicPr>
            <a:picLocks noChangeAspect="1" noChangeArrowheads="1"/>
          </p:cNvPicPr>
          <p:nvPr/>
        </p:nvPicPr>
        <p:blipFill>
          <a:blip r:embed="rId3"/>
          <a:srcRect/>
          <a:stretch>
            <a:fillRect/>
          </a:stretch>
        </p:blipFill>
        <p:spPr bwMode="auto">
          <a:xfrm>
            <a:off x="5297594" y="1785600"/>
            <a:ext cx="3745606" cy="2498399"/>
          </a:xfrm>
          <a:prstGeom prst="rect">
            <a:avLst/>
          </a:prstGeom>
          <a:noFill/>
        </p:spPr>
      </p:pic>
    </p:spTree>
    <p:extLst>
      <p:ext uri="{BB962C8B-B14F-4D97-AF65-F5344CB8AC3E}">
        <p14:creationId xmlns:p14="http://schemas.microsoft.com/office/powerpoint/2010/main" val="3171395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41960" y="411480"/>
            <a:ext cx="4419600" cy="4351020"/>
          </a:xfrm>
        </p:spPr>
        <p:txBody>
          <a:bodyPr>
            <a:normAutofit fontScale="70000" lnSpcReduction="20000"/>
          </a:bodyPr>
          <a:lstStyle/>
          <a:p>
            <a:pPr marL="0" indent="0">
              <a:lnSpc>
                <a:spcPct val="120000"/>
              </a:lnSpc>
              <a:buNone/>
            </a:pPr>
            <a:r>
              <a:rPr lang="el-GR" dirty="0"/>
              <a:t>Με την ιδιότητά της ως Προέδρου του Συνδέσμου Φοιτητών, η </a:t>
            </a:r>
            <a:r>
              <a:rPr lang="el-GR" dirty="0" err="1"/>
              <a:t>Yu</a:t>
            </a:r>
            <a:r>
              <a:rPr lang="el-GR" dirty="0"/>
              <a:t>-</a:t>
            </a:r>
            <a:r>
              <a:rPr lang="el-GR" dirty="0" err="1"/>
              <a:t>Jin</a:t>
            </a:r>
            <a:r>
              <a:rPr lang="el-GR" dirty="0"/>
              <a:t> προσκλήθηκε να συμμετάσχει σε ακαδημαϊκά όργανα και συνάντησε πολλούς εκπροσώπους της βιομηχανίας. Γνώρισε πολλές εξελίξεις αιχμής και ανέπτυξε ένα ευρύ δίκτυο επαφών με σχεδόν όλες τις εταιρείες που είχαν διασύνδεση με το Πανεπιστήμιο. Από τις πρώτες μέρες, συνειδητοποίησε ότι αυτό το κοινωνικό κεφάλαιο θα συμβάλει στην επαγγελματική της πρόοδο και θα έχει θετικές επιπτώσεις.</a:t>
            </a:r>
            <a:r>
              <a:rPr lang="en-US" dirty="0"/>
              <a:t>  </a:t>
            </a:r>
          </a:p>
        </p:txBody>
      </p:sp>
      <p:pic>
        <p:nvPicPr>
          <p:cNvPr id="25602" name="Picture 2" descr="People Gathering Inside White Building"/>
          <p:cNvPicPr>
            <a:picLocks noChangeAspect="1" noChangeArrowheads="1"/>
          </p:cNvPicPr>
          <p:nvPr/>
        </p:nvPicPr>
        <p:blipFill>
          <a:blip r:embed="rId3"/>
          <a:srcRect/>
          <a:stretch>
            <a:fillRect/>
          </a:stretch>
        </p:blipFill>
        <p:spPr bwMode="auto">
          <a:xfrm>
            <a:off x="4896000" y="1477501"/>
            <a:ext cx="4017599" cy="2684099"/>
          </a:xfrm>
          <a:prstGeom prst="rect">
            <a:avLst/>
          </a:prstGeom>
          <a:noFill/>
        </p:spPr>
      </p:pic>
    </p:spTree>
    <p:extLst>
      <p:ext uri="{BB962C8B-B14F-4D97-AF65-F5344CB8AC3E}">
        <p14:creationId xmlns:p14="http://schemas.microsoft.com/office/powerpoint/2010/main" val="2607788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510540" y="548640"/>
            <a:ext cx="4701540" cy="4046220"/>
          </a:xfrm>
        </p:spPr>
        <p:txBody>
          <a:bodyPr>
            <a:normAutofit/>
          </a:bodyPr>
          <a:lstStyle/>
          <a:p>
            <a:pPr marL="0" indent="0">
              <a:lnSpc>
                <a:spcPct val="120000"/>
              </a:lnSpc>
              <a:buNone/>
            </a:pPr>
            <a:r>
              <a:rPr lang="el-GR" sz="2000" dirty="0"/>
              <a:t>Το 2013, ήταν η πρώτη φοιτήτρια στο Πανεπιστήμιο που ενημερώθηκε για την τεχνολογία </a:t>
            </a:r>
            <a:r>
              <a:rPr lang="en-US" sz="2000" dirty="0"/>
              <a:t>blockchain </a:t>
            </a:r>
            <a:r>
              <a:rPr lang="el-GR" sz="2000" dirty="0"/>
              <a:t>και για τα </a:t>
            </a:r>
            <a:r>
              <a:rPr lang="el-GR" sz="2000" dirty="0" err="1"/>
              <a:t>κρυπτονομίσματα</a:t>
            </a:r>
            <a:r>
              <a:rPr lang="en-US" sz="2000" dirty="0"/>
              <a:t>. </a:t>
            </a:r>
            <a:r>
              <a:rPr lang="el-GR" sz="2000" dirty="0"/>
              <a:t>Άμεσα, εντόπισε θετικές προοπτικές των </a:t>
            </a:r>
            <a:r>
              <a:rPr lang="el-GR" sz="2000" dirty="0" err="1"/>
              <a:t>κρυπτονομισμάτων</a:t>
            </a:r>
            <a:r>
              <a:rPr lang="el-GR" sz="2000" dirty="0"/>
              <a:t> και πιο συγκεκριμένα του </a:t>
            </a:r>
            <a:r>
              <a:rPr lang="en-US" sz="2000" dirty="0"/>
              <a:t>Bitcoin. </a:t>
            </a:r>
            <a:r>
              <a:rPr lang="el-GR" sz="2000" dirty="0"/>
              <a:t>Με το χαρτζιλίκι της, γύρω στα $1100</a:t>
            </a:r>
            <a:r>
              <a:rPr lang="en-US" sz="2000" dirty="0"/>
              <a:t>, </a:t>
            </a:r>
            <a:r>
              <a:rPr lang="el-GR" sz="2000" dirty="0"/>
              <a:t>μπορούσε να αγοράσει περίπου 100 </a:t>
            </a:r>
            <a:r>
              <a:rPr lang="en-US" sz="2000" dirty="0"/>
              <a:t>Bitcoins </a:t>
            </a:r>
            <a:r>
              <a:rPr lang="el-GR" sz="2000" dirty="0"/>
              <a:t>την εποχή εκείνη</a:t>
            </a:r>
            <a:r>
              <a:rPr lang="en-US" sz="2000" dirty="0"/>
              <a:t>. </a:t>
            </a:r>
            <a:r>
              <a:rPr lang="el-GR" sz="2000" dirty="0"/>
              <a:t>Αμφιταλαντευόταν αν θα έπρεπε να επενδύσει, ή όχι</a:t>
            </a:r>
            <a:r>
              <a:rPr lang="en-US" sz="2000" dirty="0"/>
              <a:t>. </a:t>
            </a:r>
          </a:p>
        </p:txBody>
      </p:sp>
      <p:pic>
        <p:nvPicPr>
          <p:cNvPr id="49154" name="Picture 2" descr="Round Gold-colored Bitcoin"/>
          <p:cNvPicPr>
            <a:picLocks noChangeAspect="1" noChangeArrowheads="1"/>
          </p:cNvPicPr>
          <p:nvPr/>
        </p:nvPicPr>
        <p:blipFill>
          <a:blip r:embed="rId3"/>
          <a:srcRect/>
          <a:stretch>
            <a:fillRect/>
          </a:stretch>
        </p:blipFill>
        <p:spPr bwMode="auto">
          <a:xfrm>
            <a:off x="5184000" y="1470562"/>
            <a:ext cx="3787200" cy="2316638"/>
          </a:xfrm>
          <a:prstGeom prst="rect">
            <a:avLst/>
          </a:prstGeom>
          <a:noFill/>
        </p:spPr>
      </p:pic>
    </p:spTree>
    <p:extLst>
      <p:ext uri="{BB962C8B-B14F-4D97-AF65-F5344CB8AC3E}">
        <p14:creationId xmlns:p14="http://schemas.microsoft.com/office/powerpoint/2010/main" val="2607788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87680" y="548640"/>
            <a:ext cx="4892040" cy="4175760"/>
          </a:xfrm>
        </p:spPr>
        <p:txBody>
          <a:bodyPr>
            <a:normAutofit/>
          </a:bodyPr>
          <a:lstStyle/>
          <a:p>
            <a:pPr marL="0" indent="0">
              <a:lnSpc>
                <a:spcPct val="120000"/>
              </a:lnSpc>
              <a:buNone/>
            </a:pPr>
            <a:r>
              <a:rPr lang="el-GR" sz="2000" dirty="0"/>
              <a:t>Ο αδελφός της είχε αναπτύξει στάση αποφυγής κινδύνου εν μέρει λόγω του συντηρητικού περιβάλλοντος στη δουλειά του. Για αυτό, ήταν εναντίον μιας τέτοιας επένδυσης. Εκείνη ανταπάντησε ότι τα χρήματα που λογάριαζε να επενδύσει ήταν τόσο λίγα που θα μπορούσε να τα χάσει χωρίς σοβαρές επιπτώσεις. Επιπλέον, επεσήμανε, ότι αν πετύχαινε, θα είχε τεράστιες αποδόσεις. Έγινε η πρώτη από την τάξη της που επένδυσε σε </a:t>
            </a:r>
            <a:r>
              <a:rPr lang="el-GR" sz="2000" dirty="0" err="1"/>
              <a:t>Bitcoin</a:t>
            </a:r>
            <a:r>
              <a:rPr lang="el-GR" sz="2000" dirty="0"/>
              <a:t>.</a:t>
            </a:r>
          </a:p>
        </p:txBody>
      </p:sp>
      <p:pic>
        <p:nvPicPr>
          <p:cNvPr id="2050" name="Picture 2" descr="Image result for bitcoin"/>
          <p:cNvPicPr>
            <a:picLocks noChangeAspect="1" noChangeArrowheads="1"/>
          </p:cNvPicPr>
          <p:nvPr/>
        </p:nvPicPr>
        <p:blipFill>
          <a:blip r:embed="rId3"/>
          <a:srcRect/>
          <a:stretch>
            <a:fillRect/>
          </a:stretch>
        </p:blipFill>
        <p:spPr bwMode="auto">
          <a:xfrm>
            <a:off x="5413375" y="1524855"/>
            <a:ext cx="2466975" cy="1847851"/>
          </a:xfrm>
          <a:prstGeom prst="rect">
            <a:avLst/>
          </a:prstGeom>
          <a:noFill/>
        </p:spPr>
      </p:pic>
    </p:spTree>
    <p:extLst>
      <p:ext uri="{BB962C8B-B14F-4D97-AF65-F5344CB8AC3E}">
        <p14:creationId xmlns:p14="http://schemas.microsoft.com/office/powerpoint/2010/main" val="2607788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26571" y="1158239"/>
            <a:ext cx="8414657" cy="3581401"/>
          </a:xfrm>
        </p:spPr>
        <p:txBody>
          <a:bodyPr>
            <a:normAutofit fontScale="85000" lnSpcReduction="10000"/>
          </a:bodyPr>
          <a:lstStyle/>
          <a:p>
            <a:pPr marL="0" indent="0" algn="just">
              <a:buNone/>
            </a:pPr>
            <a:r>
              <a:rPr lang="el-GR" dirty="0"/>
              <a:t>Για τα επόμενα χρόνια, το </a:t>
            </a:r>
            <a:r>
              <a:rPr lang="el-GR" dirty="0" err="1"/>
              <a:t>Bitcoin</a:t>
            </a:r>
            <a:r>
              <a:rPr lang="el-GR" dirty="0"/>
              <a:t> διαπραγματευόταν στην περιοχή των 200 ευρώ. Στην περίοδο αυτή, η </a:t>
            </a:r>
            <a:r>
              <a:rPr lang="el-GR" dirty="0" err="1"/>
              <a:t>Yu</a:t>
            </a:r>
            <a:r>
              <a:rPr lang="el-GR" dirty="0"/>
              <a:t>-</a:t>
            </a:r>
            <a:r>
              <a:rPr lang="el-GR" dirty="0" err="1"/>
              <a:t>Jin</a:t>
            </a:r>
            <a:r>
              <a:rPr lang="el-GR" dirty="0"/>
              <a:t> υποστήριζε όλο και πιο ένθερμα τα </a:t>
            </a:r>
            <a:r>
              <a:rPr lang="el-GR" dirty="0" err="1"/>
              <a:t>κρυπτονομίσματα</a:t>
            </a:r>
            <a:r>
              <a:rPr lang="el-GR" dirty="0"/>
              <a:t> και το μελλοντικό ρόλο τους στην </a:t>
            </a:r>
            <a:r>
              <a:rPr lang="el-GR" dirty="0" err="1"/>
              <a:t>Οικονομίακαι</a:t>
            </a:r>
            <a:r>
              <a:rPr lang="el-GR" dirty="0"/>
              <a:t> σε άλλους παραγωγικούς τομείς.  </a:t>
            </a:r>
          </a:p>
          <a:p>
            <a:pPr marL="0" indent="0" algn="just">
              <a:buNone/>
            </a:pPr>
            <a:r>
              <a:rPr lang="el-GR" dirty="0"/>
              <a:t>Η </a:t>
            </a:r>
            <a:r>
              <a:rPr lang="el-GR" dirty="0" err="1"/>
              <a:t>Yu</a:t>
            </a:r>
            <a:r>
              <a:rPr lang="el-GR" dirty="0"/>
              <a:t>-</a:t>
            </a:r>
            <a:r>
              <a:rPr lang="el-GR" dirty="0" err="1"/>
              <a:t>Jin</a:t>
            </a:r>
            <a:r>
              <a:rPr lang="el-GR" dirty="0"/>
              <a:t> απολάμβανε την αναγνώριση και μια ιδιότυπη δημοτικότητα στην κοινότητα των επενδυτών </a:t>
            </a:r>
            <a:r>
              <a:rPr lang="el-GR" dirty="0" err="1"/>
              <a:t>κρυπτονομισμάτων</a:t>
            </a:r>
            <a:r>
              <a:rPr lang="el-GR" dirty="0"/>
              <a:t>. Τον Ιούνιο του 2017, η </a:t>
            </a:r>
            <a:r>
              <a:rPr lang="el-GR" dirty="0" err="1"/>
              <a:t>Yu</a:t>
            </a:r>
            <a:r>
              <a:rPr lang="el-GR" dirty="0"/>
              <a:t>-</a:t>
            </a:r>
            <a:r>
              <a:rPr lang="el-GR" dirty="0" err="1"/>
              <a:t>Jin</a:t>
            </a:r>
            <a:r>
              <a:rPr lang="el-GR" dirty="0"/>
              <a:t> αποφοίτησε. Πήρε το ΜΒΑ της με την υψηλότερη διάκριση, ενώ μέχρι το τέλος του ίδιου έτους το </a:t>
            </a:r>
            <a:r>
              <a:rPr lang="el-GR" dirty="0" err="1"/>
              <a:t>Bitcoin</a:t>
            </a:r>
            <a:r>
              <a:rPr lang="el-GR" dirty="0"/>
              <a:t> εκτοξεύτηκε σε 19000+ ευρώ. Η </a:t>
            </a:r>
            <a:r>
              <a:rPr lang="el-GR" dirty="0" err="1"/>
              <a:t>Yu</a:t>
            </a:r>
            <a:r>
              <a:rPr lang="el-GR" dirty="0"/>
              <a:t>-</a:t>
            </a:r>
            <a:r>
              <a:rPr lang="el-GR" dirty="0" err="1"/>
              <a:t>Jin</a:t>
            </a:r>
            <a:r>
              <a:rPr lang="el-GR" dirty="0"/>
              <a:t> και αρίστευσε ακαδημαϊκά και αναδείχτηκε ως νεότευκτη εκατομμυριούχος. Ακόμα μία πρωτιά!</a:t>
            </a:r>
          </a:p>
          <a:p>
            <a:pPr marL="0" indent="0" algn="just">
              <a:buNone/>
            </a:pPr>
            <a:endParaRPr lang="en-US" dirty="0"/>
          </a:p>
        </p:txBody>
      </p:sp>
    </p:spTree>
    <p:extLst>
      <p:ext uri="{BB962C8B-B14F-4D97-AF65-F5344CB8AC3E}">
        <p14:creationId xmlns:p14="http://schemas.microsoft.com/office/powerpoint/2010/main" val="2607788700"/>
      </p:ext>
    </p:extLst>
  </p:cSld>
  <p:clrMapOvr>
    <a:masterClrMapping/>
  </p:clrMapOvr>
</p:sld>
</file>

<file path=ppt/theme/theme1.xml><?xml version="1.0" encoding="utf-8"?>
<a:theme xmlns:a="http://schemas.openxmlformats.org/drawingml/2006/main" name="enai">
  <a:themeElements>
    <a:clrScheme name="Vlastní 8">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09999"/>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enai</Template>
  <TotalTime>10974</TotalTime>
  <Words>991</Words>
  <Application>Microsoft Macintosh PowerPoint</Application>
  <PresentationFormat>Předvádění na obrazovce (16:9)</PresentationFormat>
  <Paragraphs>60</Paragraphs>
  <Slides>16</Slides>
  <Notes>8</Notes>
  <HiddenSlides>1</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16</vt:i4>
      </vt:variant>
    </vt:vector>
  </HeadingPairs>
  <TitlesOfParts>
    <vt:vector size="20" baseType="lpstr">
      <vt:lpstr>Arial</vt:lpstr>
      <vt:lpstr>Calibri</vt:lpstr>
      <vt:lpstr>Calibri Light</vt:lpstr>
      <vt:lpstr>enai</vt:lpstr>
      <vt:lpstr>Μεγαλύτερο το ρίσκο,  Μεγαλύτερο το κέρδος;</vt:lpstr>
      <vt:lpstr>Σχετικά με το κείμενο αυτό</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Συμπεράσματα</vt:lpstr>
      <vt:lpstr>Prezentace aplikace PowerPoint</vt:lpstr>
      <vt:lpstr>Ερωτήσεις - Δραστηριότητες</vt:lpstr>
      <vt:lpstr>Το μήνυμα της ιστορίας</vt:lpstr>
      <vt:lpstr>Αναγνώριση – πηγή εικόνων</vt:lpstr>
      <vt:lpstr>Συγγραφείς</vt:lpstr>
      <vt:lpstr>Πληροφορίες Άδειας</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didl</dc:creator>
  <cp:lastModifiedBy>Dita Dlabolová</cp:lastModifiedBy>
  <cp:revision>156</cp:revision>
  <cp:lastPrinted>2018-09-04T13:28:03Z</cp:lastPrinted>
  <dcterms:created xsi:type="dcterms:W3CDTF">2016-09-26T15:05:02Z</dcterms:created>
  <dcterms:modified xsi:type="dcterms:W3CDTF">2019-11-06T14:34:23Z</dcterms:modified>
</cp:coreProperties>
</file>