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3"/>
  </p:notesMasterIdLst>
  <p:sldIdLst>
    <p:sldId id="309" r:id="rId2"/>
    <p:sldId id="363" r:id="rId3"/>
    <p:sldId id="350" r:id="rId4"/>
    <p:sldId id="349" r:id="rId5"/>
    <p:sldId id="362" r:id="rId6"/>
    <p:sldId id="353" r:id="rId7"/>
    <p:sldId id="358" r:id="rId8"/>
    <p:sldId id="348" r:id="rId9"/>
    <p:sldId id="319" r:id="rId10"/>
    <p:sldId id="322" r:id="rId11"/>
    <p:sldId id="323" r:id="rId12"/>
    <p:sldId id="304" r:id="rId13"/>
    <p:sldId id="354" r:id="rId14"/>
    <p:sldId id="307" r:id="rId15"/>
    <p:sldId id="364" r:id="rId16"/>
    <p:sldId id="361" r:id="rId17"/>
    <p:sldId id="365" r:id="rId18"/>
    <p:sldId id="366" r:id="rId19"/>
    <p:sldId id="360" r:id="rId20"/>
    <p:sldId id="347" r:id="rId21"/>
    <p:sldId id="346" r:id="rId22"/>
  </p:sldIdLst>
  <p:sldSz cx="9144000" cy="5143500" type="screen16x9"/>
  <p:notesSz cx="7010400" cy="9296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EFAF8DB-A969-4135-B19A-87D8D207BB21}">
          <p14:sldIdLst>
            <p14:sldId id="309"/>
            <p14:sldId id="363"/>
            <p14:sldId id="350"/>
            <p14:sldId id="349"/>
            <p14:sldId id="362"/>
            <p14:sldId id="353"/>
            <p14:sldId id="358"/>
            <p14:sldId id="348"/>
            <p14:sldId id="319"/>
            <p14:sldId id="322"/>
            <p14:sldId id="323"/>
            <p14:sldId id="304"/>
            <p14:sldId id="354"/>
            <p14:sldId id="307"/>
            <p14:sldId id="364"/>
            <p14:sldId id="361"/>
            <p14:sldId id="365"/>
            <p14:sldId id="366"/>
            <p14:sldId id="360"/>
            <p14:sldId id="347"/>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guide id="4" orient="horz" pos="1620">
          <p15:clr>
            <a:srgbClr val="A4A3A4"/>
          </p15:clr>
        </p15:guide>
        <p15:guide id="5"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ta Dlabolova"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85347" autoAdjust="0"/>
  </p:normalViewPr>
  <p:slideViewPr>
    <p:cSldViewPr snapToGrid="0">
      <p:cViewPr varScale="1">
        <p:scale>
          <a:sx n="117" d="100"/>
          <a:sy n="117" d="100"/>
        </p:scale>
        <p:origin x="184" y="368"/>
      </p:cViewPr>
      <p:guideLst>
        <p:guide orient="horz" pos="2160"/>
        <p:guide pos="2880"/>
        <p:guide pos="3840"/>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cs-CZ" dirty="0"/>
          </a:p>
        </p:txBody>
      </p:sp>
      <p:sp>
        <p:nvSpPr>
          <p:cNvPr id="3" name="Zástupný symbol pro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675130F-6DD1-4461-9104-A51571DA2431}" type="datetimeFigureOut">
              <a:rPr lang="cs-CZ" smtClean="0"/>
              <a:pPr/>
              <a:t>06.11.19</a:t>
            </a:fld>
            <a:endParaRPr lang="cs-CZ" dirty="0"/>
          </a:p>
        </p:txBody>
      </p:sp>
      <p:sp>
        <p:nvSpPr>
          <p:cNvPr id="4" name="Zástupný symbol pro obrázek snímku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cs-CZ" dirty="0"/>
          </a:p>
        </p:txBody>
      </p:sp>
      <p:sp>
        <p:nvSpPr>
          <p:cNvPr id="5" name="Zástupný symbol pro poznámky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CBB758-5CCA-4FC4-A17D-E88687967B5F}" type="slidenum">
              <a:rPr lang="cs-CZ" smtClean="0"/>
              <a:pPr/>
              <a:t>‹#›</a:t>
            </a:fld>
            <a:endParaRPr lang="cs-CZ" dirty="0"/>
          </a:p>
        </p:txBody>
      </p:sp>
    </p:spTree>
    <p:extLst>
      <p:ext uri="{BB962C8B-B14F-4D97-AF65-F5344CB8AC3E}">
        <p14:creationId xmlns:p14="http://schemas.microsoft.com/office/powerpoint/2010/main" val="339725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3</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4</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5</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8</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9</a:t>
            </a:fld>
            <a:endParaRPr lang="cs-CZ" dirty="0"/>
          </a:p>
        </p:txBody>
      </p:sp>
    </p:spTree>
    <p:extLst>
      <p:ext uri="{BB962C8B-B14F-4D97-AF65-F5344CB8AC3E}">
        <p14:creationId xmlns:p14="http://schemas.microsoft.com/office/powerpoint/2010/main" val="2329595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10</a:t>
            </a:fld>
            <a:endParaRPr lang="cs-CZ" dirty="0"/>
          </a:p>
        </p:txBody>
      </p:sp>
    </p:spTree>
    <p:extLst>
      <p:ext uri="{BB962C8B-B14F-4D97-AF65-F5344CB8AC3E}">
        <p14:creationId xmlns:p14="http://schemas.microsoft.com/office/powerpoint/2010/main" val="2742221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717550" y="1162050"/>
            <a:ext cx="5575300" cy="31369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11</a:t>
            </a:fld>
            <a:endParaRPr lang="cs-CZ" dirty="0"/>
          </a:p>
        </p:txBody>
      </p:sp>
    </p:spTree>
    <p:extLst>
      <p:ext uri="{BB962C8B-B14F-4D97-AF65-F5344CB8AC3E}">
        <p14:creationId xmlns:p14="http://schemas.microsoft.com/office/powerpoint/2010/main" val="254737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CBB758-5CCA-4FC4-A17D-E88687967B5F}" type="slidenum">
              <a:rPr lang="cs-CZ" smtClean="0"/>
              <a:pPr/>
              <a:t>15</a:t>
            </a:fld>
            <a:endParaRPr lang="cs-CZ"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Optional</a:t>
            </a:r>
            <a:r>
              <a:rPr lang="cs-CZ" dirty="0"/>
              <a:t> part</a:t>
            </a:r>
          </a:p>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pPr/>
              <a:t>18</a:t>
            </a:fld>
            <a:endParaRPr lang="cs-CZ" dirty="0"/>
          </a:p>
        </p:txBody>
      </p:sp>
    </p:spTree>
    <p:extLst>
      <p:ext uri="{BB962C8B-B14F-4D97-AF65-F5344CB8AC3E}">
        <p14:creationId xmlns:p14="http://schemas.microsoft.com/office/powerpoint/2010/main" val="775338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600439"/>
            <a:ext cx="6858000" cy="1790700"/>
          </a:xfrm>
        </p:spPr>
        <p:txBody>
          <a:bodyPr anchor="b">
            <a:normAutofit/>
          </a:bodyPr>
          <a:lstStyle>
            <a:lvl1pPr algn="ctr">
              <a:defRPr sz="4400">
                <a:solidFill>
                  <a:schemeClr val="tx1"/>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1143000" y="2460195"/>
            <a:ext cx="6858000" cy="1241822"/>
          </a:xfrm>
        </p:spPr>
        <p:txBody>
          <a:bodyPr/>
          <a:lstStyle>
            <a:lvl1pPr marL="0" indent="0" algn="ctr">
              <a:buNone/>
              <a:defRPr sz="2400">
                <a:solidFill>
                  <a:srgbClr val="74747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71166237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391" y="740571"/>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23718435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00698644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273844"/>
            <a:ext cx="1971675" cy="4358879"/>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1" y="273844"/>
            <a:ext cx="5800725" cy="435887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19748224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683568" y="1275607"/>
            <a:ext cx="7772400" cy="918102"/>
          </a:xfrm>
        </p:spPr>
        <p:txBody>
          <a:bodyPr/>
          <a:lstStyle>
            <a:lvl1pPr>
              <a:defRPr/>
            </a:lvl1pPr>
          </a:lstStyle>
          <a:p>
            <a:r>
              <a:rPr lang="cs-CZ" dirty="0"/>
              <a:t>Název</a:t>
            </a:r>
          </a:p>
        </p:txBody>
      </p:sp>
      <p:sp>
        <p:nvSpPr>
          <p:cNvPr id="3" name="Podnadpis 2"/>
          <p:cNvSpPr>
            <a:spLocks noGrp="1"/>
          </p:cNvSpPr>
          <p:nvPr>
            <p:ph type="subTitle" idx="1" hasCustomPrompt="1"/>
          </p:nvPr>
        </p:nvSpPr>
        <p:spPr>
          <a:xfrm>
            <a:off x="1403648" y="2517744"/>
            <a:ext cx="6400800" cy="432048"/>
          </a:xfrm>
        </p:spPr>
        <p:txBody>
          <a:bodyPr>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Datum</a:t>
            </a:r>
          </a:p>
        </p:txBody>
      </p:sp>
      <p:sp>
        <p:nvSpPr>
          <p:cNvPr id="13" name="Zástupný symbol pro text 12"/>
          <p:cNvSpPr>
            <a:spLocks noGrp="1"/>
          </p:cNvSpPr>
          <p:nvPr>
            <p:ph type="body" sz="quarter" idx="13" hasCustomPrompt="1"/>
          </p:nvPr>
        </p:nvSpPr>
        <p:spPr>
          <a:xfrm>
            <a:off x="1403649" y="3057525"/>
            <a:ext cx="6408712" cy="378321"/>
          </a:xfrm>
        </p:spPr>
        <p:txBody>
          <a:bodyPr>
            <a:normAutofit/>
          </a:bodyPr>
          <a:lstStyle>
            <a:lvl1pPr marL="0" indent="0" algn="ctr">
              <a:buNone/>
              <a:defRPr sz="2000">
                <a:solidFill>
                  <a:schemeClr val="tx2"/>
                </a:solidFill>
              </a:defRPr>
            </a:lvl1pPr>
          </a:lstStyle>
          <a:p>
            <a:pPr lvl="0"/>
            <a:r>
              <a:rPr lang="cs-CZ" dirty="0"/>
              <a:t>Hodina</a:t>
            </a:r>
            <a:endParaRPr lang="en-US" dirty="0"/>
          </a:p>
        </p:txBody>
      </p:sp>
      <p:sp>
        <p:nvSpPr>
          <p:cNvPr id="14" name="Zástupný symbol pro text 12"/>
          <p:cNvSpPr>
            <a:spLocks noGrp="1"/>
          </p:cNvSpPr>
          <p:nvPr>
            <p:ph type="body" sz="quarter" idx="14" hasCustomPrompt="1"/>
          </p:nvPr>
        </p:nvSpPr>
        <p:spPr>
          <a:xfrm>
            <a:off x="1475658" y="3975906"/>
            <a:ext cx="6408712" cy="378321"/>
          </a:xfrm>
        </p:spPr>
        <p:txBody>
          <a:bodyPr>
            <a:normAutofit/>
          </a:bodyPr>
          <a:lstStyle>
            <a:lvl1pPr marL="0" indent="0" algn="ctr">
              <a:buNone/>
              <a:defRPr sz="2000">
                <a:solidFill>
                  <a:schemeClr val="tx1"/>
                </a:solidFill>
              </a:defRPr>
            </a:lvl1pPr>
          </a:lstStyle>
          <a:p>
            <a:pPr lvl="0"/>
            <a:r>
              <a:rPr lang="cs-CZ" dirty="0"/>
              <a:t>Ing. Dita Dlabolová</a:t>
            </a:r>
            <a:endParaRPr lang="en-US" dirty="0"/>
          </a:p>
        </p:txBody>
      </p:sp>
      <p:sp>
        <p:nvSpPr>
          <p:cNvPr id="15" name="Zástupný symbol pro text 12"/>
          <p:cNvSpPr>
            <a:spLocks noGrp="1"/>
          </p:cNvSpPr>
          <p:nvPr>
            <p:ph type="body" sz="quarter" idx="15" hasCustomPrompt="1"/>
          </p:nvPr>
        </p:nvSpPr>
        <p:spPr>
          <a:xfrm>
            <a:off x="1403649" y="195486"/>
            <a:ext cx="6408712" cy="378321"/>
          </a:xfrm>
        </p:spPr>
        <p:txBody>
          <a:bodyPr>
            <a:normAutofit/>
          </a:bodyPr>
          <a:lstStyle>
            <a:lvl1pPr marL="0" indent="0" algn="ctr">
              <a:buNone/>
              <a:defRPr sz="2000">
                <a:solidFill>
                  <a:schemeClr val="tx2"/>
                </a:solidFill>
              </a:defRPr>
            </a:lvl1pPr>
          </a:lstStyle>
          <a:p>
            <a:pPr lvl="0"/>
            <a:r>
              <a:rPr lang="cs-CZ" dirty="0"/>
              <a:t>Předmět</a:t>
            </a:r>
            <a:endParaRPr lang="en-US" dirty="0"/>
          </a:p>
        </p:txBody>
      </p:sp>
    </p:spTree>
    <p:extLst>
      <p:ext uri="{BB962C8B-B14F-4D97-AF65-F5344CB8AC3E}">
        <p14:creationId xmlns:p14="http://schemas.microsoft.com/office/powerpoint/2010/main" val="243452885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794744"/>
            <a:ext cx="9144000" cy="576063"/>
          </a:xfrm>
          <a:prstGeom prst="rect">
            <a:avLst/>
          </a:prstGeom>
        </p:spPr>
        <p:txBody>
          <a:bodyPr anchor="ctr"/>
          <a:lstStyle>
            <a:lvl1pPr marL="0" indent="0" algn="ctr">
              <a:buNone/>
              <a:defRPr sz="3600" b="1" baseline="0">
                <a:solidFill>
                  <a:schemeClr val="bg1"/>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370808"/>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3074" name="Picture 2" descr="C:\Data\Dropbox\ENAI\Grafika\kousek enai pozad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341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182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essage of the stor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7F474-6549-7640-94C6-1F6056DBEFAD}"/>
              </a:ext>
            </a:extLst>
          </p:cNvPr>
          <p:cNvSpPr>
            <a:spLocks noGrp="1"/>
          </p:cNvSpPr>
          <p:nvPr>
            <p:ph type="title" hasCustomPrompt="1"/>
          </p:nvPr>
        </p:nvSpPr>
        <p:spPr>
          <a:xfrm>
            <a:off x="2479589" y="735164"/>
            <a:ext cx="5007061" cy="835537"/>
          </a:xfrm>
        </p:spPr>
        <p:txBody>
          <a:bodyPr/>
          <a:lstStyle>
            <a:lvl1pPr>
              <a:defRPr/>
            </a:lvl1pPr>
          </a:lstStyle>
          <a:p>
            <a:r>
              <a:rPr lang="en-GB" noProof="0" dirty="0"/>
              <a:t>Message of the story</a:t>
            </a:r>
          </a:p>
        </p:txBody>
      </p:sp>
      <p:sp>
        <p:nvSpPr>
          <p:cNvPr id="3" name="Zástupný symbol pro datum 2">
            <a:extLst>
              <a:ext uri="{FF2B5EF4-FFF2-40B4-BE49-F238E27FC236}">
                <a16:creationId xmlns:a16="http://schemas.microsoft.com/office/drawing/2014/main" id="{593711F0-B791-864B-8D7F-FAB5F2EF16D2}"/>
              </a:ext>
            </a:extLst>
          </p:cNvPr>
          <p:cNvSpPr>
            <a:spLocks noGrp="1"/>
          </p:cNvSpPr>
          <p:nvPr>
            <p:ph type="dt" sz="half" idx="10"/>
          </p:nvPr>
        </p:nvSpPr>
        <p:spPr/>
        <p:txBody>
          <a:bodyPr/>
          <a:lstStyle/>
          <a:p>
            <a:fld id="{5E6784AC-797A-45F2-B2C8-8D7DEEADE390}" type="datetimeFigureOut">
              <a:rPr lang="en-US" smtClean="0"/>
              <a:pPr/>
              <a:t>11/6/19</a:t>
            </a:fld>
            <a:endParaRPr lang="en-US" dirty="0"/>
          </a:p>
        </p:txBody>
      </p:sp>
      <p:sp>
        <p:nvSpPr>
          <p:cNvPr id="4" name="Zástupný symbol pro zápatí 3">
            <a:extLst>
              <a:ext uri="{FF2B5EF4-FFF2-40B4-BE49-F238E27FC236}">
                <a16:creationId xmlns:a16="http://schemas.microsoft.com/office/drawing/2014/main" id="{2581D126-F01A-6349-94E3-D8B3E686E936}"/>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B2A93E5D-D6BA-D040-9E97-64E3AD7D8046}"/>
              </a:ext>
            </a:extLst>
          </p:cNvPr>
          <p:cNvSpPr>
            <a:spLocks noGrp="1"/>
          </p:cNvSpPr>
          <p:nvPr>
            <p:ph type="sldNum" sz="quarter" idx="12"/>
          </p:nvPr>
        </p:nvSpPr>
        <p:spPr/>
        <p:txBody>
          <a:bodyPr/>
          <a:lstStyle/>
          <a:p>
            <a:fld id="{788345F0-FA79-49AB-88A6-267CA573EFB8}" type="slidenum">
              <a:rPr lang="cs-CZ" smtClean="0"/>
              <a:pPr/>
              <a:t>‹#›</a:t>
            </a:fld>
            <a:endParaRPr lang="cs-CZ" dirty="0"/>
          </a:p>
        </p:txBody>
      </p:sp>
      <p:sp>
        <p:nvSpPr>
          <p:cNvPr id="8" name="Zástupný obsah 7">
            <a:extLst>
              <a:ext uri="{FF2B5EF4-FFF2-40B4-BE49-F238E27FC236}">
                <a16:creationId xmlns:a16="http://schemas.microsoft.com/office/drawing/2014/main" id="{B61E0DBE-E326-F141-B8D3-52F38CD540D1}"/>
              </a:ext>
            </a:extLst>
          </p:cNvPr>
          <p:cNvSpPr>
            <a:spLocks noGrp="1"/>
          </p:cNvSpPr>
          <p:nvPr>
            <p:ph sz="quarter" idx="13"/>
          </p:nvPr>
        </p:nvSpPr>
        <p:spPr>
          <a:xfrm>
            <a:off x="2479589" y="1631092"/>
            <a:ext cx="6222058" cy="2388459"/>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9" name="Picture 5" descr="C:\Data\Dropbox\ENAI\O2\ikonky\general\yes.emf">
            <a:extLst>
              <a:ext uri="{FF2B5EF4-FFF2-40B4-BE49-F238E27FC236}">
                <a16:creationId xmlns:a16="http://schemas.microsoft.com/office/drawing/2014/main" id="{69FEAC4F-E496-3644-A441-02F380286320}"/>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333906" y="1570701"/>
            <a:ext cx="1690926" cy="1075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265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Achor to the real cas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7F474-6549-7640-94C6-1F6056DBEFAD}"/>
              </a:ext>
            </a:extLst>
          </p:cNvPr>
          <p:cNvSpPr>
            <a:spLocks noGrp="1"/>
          </p:cNvSpPr>
          <p:nvPr>
            <p:ph type="title" hasCustomPrompt="1"/>
          </p:nvPr>
        </p:nvSpPr>
        <p:spPr>
          <a:xfrm>
            <a:off x="2479589" y="735164"/>
            <a:ext cx="5007061" cy="835537"/>
          </a:xfrm>
        </p:spPr>
        <p:txBody>
          <a:bodyPr/>
          <a:lstStyle>
            <a:lvl1pPr>
              <a:defRPr/>
            </a:lvl1pPr>
          </a:lstStyle>
          <a:p>
            <a:r>
              <a:rPr lang="en-GB" noProof="0" dirty="0"/>
              <a:t>Anchor to the real case</a:t>
            </a:r>
          </a:p>
        </p:txBody>
      </p:sp>
      <p:sp>
        <p:nvSpPr>
          <p:cNvPr id="3" name="Zástupný symbol pro datum 2">
            <a:extLst>
              <a:ext uri="{FF2B5EF4-FFF2-40B4-BE49-F238E27FC236}">
                <a16:creationId xmlns:a16="http://schemas.microsoft.com/office/drawing/2014/main" id="{593711F0-B791-864B-8D7F-FAB5F2EF16D2}"/>
              </a:ext>
            </a:extLst>
          </p:cNvPr>
          <p:cNvSpPr>
            <a:spLocks noGrp="1"/>
          </p:cNvSpPr>
          <p:nvPr>
            <p:ph type="dt" sz="half" idx="10"/>
          </p:nvPr>
        </p:nvSpPr>
        <p:spPr/>
        <p:txBody>
          <a:bodyPr/>
          <a:lstStyle/>
          <a:p>
            <a:fld id="{5E6784AC-797A-45F2-B2C8-8D7DEEADE390}" type="datetimeFigureOut">
              <a:rPr lang="en-US" smtClean="0"/>
              <a:pPr/>
              <a:t>11/6/19</a:t>
            </a:fld>
            <a:endParaRPr lang="en-US" dirty="0"/>
          </a:p>
        </p:txBody>
      </p:sp>
      <p:sp>
        <p:nvSpPr>
          <p:cNvPr id="4" name="Zástupný symbol pro zápatí 3">
            <a:extLst>
              <a:ext uri="{FF2B5EF4-FFF2-40B4-BE49-F238E27FC236}">
                <a16:creationId xmlns:a16="http://schemas.microsoft.com/office/drawing/2014/main" id="{2581D126-F01A-6349-94E3-D8B3E686E936}"/>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B2A93E5D-D6BA-D040-9E97-64E3AD7D8046}"/>
              </a:ext>
            </a:extLst>
          </p:cNvPr>
          <p:cNvSpPr>
            <a:spLocks noGrp="1"/>
          </p:cNvSpPr>
          <p:nvPr>
            <p:ph type="sldNum" sz="quarter" idx="12"/>
          </p:nvPr>
        </p:nvSpPr>
        <p:spPr/>
        <p:txBody>
          <a:bodyPr/>
          <a:lstStyle/>
          <a:p>
            <a:fld id="{788345F0-FA79-49AB-88A6-267CA573EFB8}" type="slidenum">
              <a:rPr lang="cs-CZ" smtClean="0"/>
              <a:pPr/>
              <a:t>‹#›</a:t>
            </a:fld>
            <a:endParaRPr lang="cs-CZ" dirty="0"/>
          </a:p>
        </p:txBody>
      </p:sp>
      <p:pic>
        <p:nvPicPr>
          <p:cNvPr id="6" name="Grafický objekt 5" descr="Kotva">
            <a:extLst>
              <a:ext uri="{FF2B5EF4-FFF2-40B4-BE49-F238E27FC236}">
                <a16:creationId xmlns:a16="http://schemas.microsoft.com/office/drawing/2014/main" id="{A2BCB751-09FB-8C4F-AECE-B3235C8926FA}"/>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42353" y="993932"/>
            <a:ext cx="1955485" cy="1955485"/>
          </a:xfrm>
          <a:prstGeom prst="rect">
            <a:avLst/>
          </a:prstGeom>
        </p:spPr>
      </p:pic>
      <p:sp>
        <p:nvSpPr>
          <p:cNvPr id="8" name="Zástupný obsah 7">
            <a:extLst>
              <a:ext uri="{FF2B5EF4-FFF2-40B4-BE49-F238E27FC236}">
                <a16:creationId xmlns:a16="http://schemas.microsoft.com/office/drawing/2014/main" id="{B61E0DBE-E326-F141-B8D3-52F38CD540D1}"/>
              </a:ext>
            </a:extLst>
          </p:cNvPr>
          <p:cNvSpPr>
            <a:spLocks noGrp="1"/>
          </p:cNvSpPr>
          <p:nvPr>
            <p:ph sz="quarter" idx="13"/>
          </p:nvPr>
        </p:nvSpPr>
        <p:spPr>
          <a:xfrm>
            <a:off x="2479589" y="1631092"/>
            <a:ext cx="6222058" cy="2388459"/>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395518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3741898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7886700" cy="4358878"/>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pPr/>
              <a:t>06.11.19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81414815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282305"/>
            <a:ext cx="7886700" cy="2139553"/>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79159231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426429334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2" y="273846"/>
            <a:ext cx="7886700" cy="994172"/>
          </a:xfrm>
        </p:spPr>
        <p:txBody>
          <a:bodyPr/>
          <a:lstStyle/>
          <a:p>
            <a:r>
              <a:rPr lang="cs-CZ"/>
              <a:t>Kliknutím lze upravit styl.</a:t>
            </a:r>
          </a:p>
        </p:txBody>
      </p:sp>
      <p:sp>
        <p:nvSpPr>
          <p:cNvPr id="3" name="Zástupný symbol pro text 2"/>
          <p:cNvSpPr>
            <a:spLocks noGrp="1"/>
          </p:cNvSpPr>
          <p:nvPr>
            <p:ph type="body" idx="1"/>
          </p:nvPr>
        </p:nvSpPr>
        <p:spPr>
          <a:xfrm>
            <a:off x="629842" y="1260872"/>
            <a:ext cx="386834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29842" y="1878806"/>
            <a:ext cx="386834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2" y="1878806"/>
            <a:ext cx="388739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1053857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332733766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48498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391" y="740571"/>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pPr/>
              <a:t>06.11.19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58925811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Obrázek 9"/>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7437121" y="86723"/>
            <a:ext cx="1442720" cy="1230159"/>
          </a:xfrm>
          <a:prstGeom prst="rect">
            <a:avLst/>
          </a:prstGeom>
        </p:spPr>
      </p:pic>
      <p:sp>
        <p:nvSpPr>
          <p:cNvPr id="7" name="Obdélník 6"/>
          <p:cNvSpPr/>
          <p:nvPr/>
        </p:nvSpPr>
        <p:spPr>
          <a:xfrm>
            <a:off x="1" y="4766307"/>
            <a:ext cx="9141619" cy="27480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noProof="0" dirty="0">
              <a:solidFill>
                <a:schemeClr val="bg1"/>
              </a:solidFill>
              <a:latin typeface="Calibri" panose="020F0502020204030204" pitchFamily="34" charset="0"/>
            </a:endParaRPr>
          </a:p>
        </p:txBody>
      </p:sp>
      <p:sp>
        <p:nvSpPr>
          <p:cNvPr id="2" name="Zástupný symbol pro nadpis 1"/>
          <p:cNvSpPr>
            <a:spLocks noGrp="1"/>
          </p:cNvSpPr>
          <p:nvPr>
            <p:ph type="title"/>
          </p:nvPr>
        </p:nvSpPr>
        <p:spPr>
          <a:xfrm>
            <a:off x="628650" y="273845"/>
            <a:ext cx="6915150" cy="835537"/>
          </a:xfrm>
          <a:prstGeom prst="rect">
            <a:avLst/>
          </a:prstGeom>
        </p:spPr>
        <p:txBody>
          <a:bodyPr vert="horz" lIns="91440" tIns="45720" rIns="91440" bIns="45720" rtlCol="0" anchor="ctr">
            <a:normAutofit/>
          </a:bodyPr>
          <a:lstStyle/>
          <a:p>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a:t>
            </a:r>
            <a:r>
              <a:rPr lang="en-US" noProof="0" dirty="0"/>
              <a:t>.</a:t>
            </a:r>
          </a:p>
        </p:txBody>
      </p:sp>
      <p:sp>
        <p:nvSpPr>
          <p:cNvPr id="3" name="Zástupný symbol pro text 2"/>
          <p:cNvSpPr>
            <a:spLocks noGrp="1"/>
          </p:cNvSpPr>
          <p:nvPr>
            <p:ph type="body" idx="1"/>
          </p:nvPr>
        </p:nvSpPr>
        <p:spPr>
          <a:xfrm>
            <a:off x="628650" y="1149724"/>
            <a:ext cx="7886700" cy="3482999"/>
          </a:xfrm>
          <a:prstGeom prst="rect">
            <a:avLst/>
          </a:prstGeom>
        </p:spPr>
        <p:txBody>
          <a:bodyPr vert="horz" lIns="91440" tIns="45720" rIns="91440" bIns="45720" rtlCol="0">
            <a:normAutofit/>
          </a:bodyPr>
          <a:lstStyle/>
          <a:p>
            <a:pPr lvl="0"/>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styly</a:t>
            </a:r>
            <a:r>
              <a:rPr lang="en-US" noProof="0" dirty="0"/>
              <a:t> </a:t>
            </a:r>
            <a:r>
              <a:rPr lang="en-US" noProof="0" dirty="0" err="1"/>
              <a:t>předlohy</a:t>
            </a:r>
            <a:r>
              <a:rPr lang="en-US" noProof="0" dirty="0"/>
              <a:t> </a:t>
            </a:r>
            <a:r>
              <a:rPr lang="en-US" noProof="0" dirty="0" err="1"/>
              <a:t>textu</a:t>
            </a:r>
            <a:r>
              <a:rPr lang="en-US" noProof="0" dirty="0"/>
              <a:t>.</a:t>
            </a:r>
          </a:p>
          <a:p>
            <a:pPr lvl="1"/>
            <a:r>
              <a:rPr lang="en-US" noProof="0" dirty="0" err="1"/>
              <a:t>Druhá</a:t>
            </a:r>
            <a:r>
              <a:rPr lang="en-US" noProof="0" dirty="0"/>
              <a:t> </a:t>
            </a:r>
            <a:r>
              <a:rPr lang="en-US" noProof="0" dirty="0" err="1"/>
              <a:t>úroveň</a:t>
            </a:r>
            <a:endParaRPr lang="en-US" noProof="0" dirty="0"/>
          </a:p>
          <a:p>
            <a:pPr lvl="2"/>
            <a:r>
              <a:rPr lang="en-US" noProof="0" dirty="0" err="1"/>
              <a:t>Třetí</a:t>
            </a:r>
            <a:r>
              <a:rPr lang="en-US" noProof="0" dirty="0"/>
              <a:t> </a:t>
            </a:r>
            <a:r>
              <a:rPr lang="en-US" noProof="0" dirty="0" err="1"/>
              <a:t>úroveň</a:t>
            </a:r>
            <a:endParaRPr lang="en-US" noProof="0" dirty="0"/>
          </a:p>
          <a:p>
            <a:pPr lvl="3"/>
            <a:r>
              <a:rPr lang="en-US" noProof="0" dirty="0" err="1"/>
              <a:t>Čtvrtá</a:t>
            </a:r>
            <a:r>
              <a:rPr lang="en-US" noProof="0" dirty="0"/>
              <a:t> </a:t>
            </a:r>
            <a:r>
              <a:rPr lang="en-US" noProof="0" dirty="0" err="1"/>
              <a:t>úroveň</a:t>
            </a:r>
            <a:endParaRPr lang="en-US" noProof="0" dirty="0"/>
          </a:p>
          <a:p>
            <a:pPr lvl="4"/>
            <a:r>
              <a:rPr lang="en-US" noProof="0" dirty="0" err="1"/>
              <a:t>Pátá</a:t>
            </a:r>
            <a:r>
              <a:rPr lang="en-US" noProof="0" dirty="0"/>
              <a:t> </a:t>
            </a:r>
            <a:r>
              <a:rPr lang="en-US" noProof="0" dirty="0" err="1"/>
              <a:t>úroveň</a:t>
            </a:r>
            <a:endParaRPr lang="en-US" noProof="0" dirty="0"/>
          </a:p>
        </p:txBody>
      </p:sp>
      <p:sp>
        <p:nvSpPr>
          <p:cNvPr id="4" name="Zástupný symbol pro datum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bg1"/>
                </a:solidFill>
              </a:defRPr>
            </a:lvl1pPr>
          </a:lstStyle>
          <a:p>
            <a:fld id="{5E6784AC-797A-45F2-B2C8-8D7DEEADE390}" type="datetimeFigureOut">
              <a:rPr lang="en-US" smtClean="0"/>
              <a:pPr/>
              <a:t>11/6/19</a:t>
            </a:fld>
            <a:endParaRPr lang="en-US" dirty="0"/>
          </a:p>
        </p:txBody>
      </p:sp>
      <p:sp>
        <p:nvSpPr>
          <p:cNvPr id="5" name="Zástupný symbol pro zápatí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Zástupný symbol pro číslo snímku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bg1"/>
                </a:solidFill>
              </a:defRPr>
            </a:lvl1pPr>
          </a:lstStyle>
          <a:p>
            <a:fld id="{788345F0-FA79-49AB-88A6-267CA573EFB8}" type="slidenum">
              <a:rPr lang="cs-CZ" smtClean="0"/>
              <a:pPr/>
              <a:t>‹#›</a:t>
            </a:fld>
            <a:endParaRPr lang="cs-CZ" dirty="0"/>
          </a:p>
        </p:txBody>
      </p:sp>
    </p:spTree>
    <p:extLst>
      <p:ext uri="{BB962C8B-B14F-4D97-AF65-F5344CB8AC3E}">
        <p14:creationId xmlns:p14="http://schemas.microsoft.com/office/powerpoint/2010/main" val="2613405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7"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8" r:id="rId14"/>
    <p:sldLayoutId id="2147483709" r:id="rId15"/>
    <p:sldLayoutId id="2147483710" r:id="rId16"/>
  </p:sldLayoutIdLst>
  <p:transition/>
  <p:txStyles>
    <p:titleStyle>
      <a:lvl1pPr algn="l" defTabSz="914400" rtl="0" eaLnBrk="1" latinLnBrk="0" hangingPunct="1">
        <a:lnSpc>
          <a:spcPct val="90000"/>
        </a:lnSpc>
        <a:spcBef>
          <a:spcPct val="0"/>
        </a:spcBef>
        <a:buNone/>
        <a:defRPr sz="4000" kern="1200">
          <a:solidFill>
            <a:srgbClr val="00999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cademicintegrity.eu/wp/all-materials/?key-words%5b%5d=real-life-exampl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leanthous.s@unic.ac.cy" TargetMode="External"/><Relationship Id="rId2" Type="http://schemas.openxmlformats.org/officeDocument/2006/relationships/hyperlink" Target="mailto:kokkinaki.a@unic.ac.cy" TargetMode="External"/><Relationship Id="rId1" Type="http://schemas.openxmlformats.org/officeDocument/2006/relationships/slideLayout" Target="../slideLayouts/slideLayout2.xml"/><Relationship Id="rId4" Type="http://schemas.openxmlformats.org/officeDocument/2006/relationships/hyperlink" Target="mailto:georgiou.i@unic.ac.cy"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www.academicintegrity.eu/"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creativecommons.org/licenses/by/4.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l-GR" dirty="0"/>
              <a:t>Μεγαλύτερο το ρίσκο</a:t>
            </a:r>
            <a:r>
              <a:rPr lang="en-US" dirty="0"/>
              <a:t>, </a:t>
            </a:r>
            <a:br>
              <a:rPr lang="en-US" dirty="0"/>
            </a:br>
            <a:r>
              <a:rPr lang="el-GR" dirty="0"/>
              <a:t>Μεγαλύτερο το κέρδος;</a:t>
            </a:r>
            <a:endParaRPr lang="en-US" dirty="0"/>
          </a:p>
        </p:txBody>
      </p:sp>
      <p:sp>
        <p:nvSpPr>
          <p:cNvPr id="3" name="Podnadpis 2"/>
          <p:cNvSpPr>
            <a:spLocks noGrp="1"/>
          </p:cNvSpPr>
          <p:nvPr>
            <p:ph type="subTitle" idx="1"/>
          </p:nvPr>
        </p:nvSpPr>
        <p:spPr/>
        <p:txBody>
          <a:bodyPr/>
          <a:lstStyle/>
          <a:p>
            <a:pPr algn="r"/>
            <a:r>
              <a:rPr lang="el-GR" dirty="0"/>
              <a:t>Πραγματικό Περιστατικό</a:t>
            </a:r>
            <a:r>
              <a:rPr lang="cs-CZ" dirty="0"/>
              <a:t> O2-B-9</a:t>
            </a:r>
            <a:r>
              <a:rPr lang="en-US" dirty="0"/>
              <a:t>b</a:t>
            </a:r>
            <a:r>
              <a:rPr lang="cs-CZ" dirty="0"/>
              <a:t>-</a:t>
            </a:r>
            <a:r>
              <a:rPr lang="en-US" dirty="0" err="1"/>
              <a:t>gr</a:t>
            </a:r>
            <a:endParaRPr lang="cs-CZ" dirty="0"/>
          </a:p>
          <a:p>
            <a:pPr algn="r"/>
            <a:r>
              <a:rPr lang="el-GR" dirty="0"/>
              <a:t>ΜΕΡΟΣ</a:t>
            </a:r>
            <a:r>
              <a:rPr lang="en-US" dirty="0"/>
              <a:t> B</a:t>
            </a:r>
          </a:p>
        </p:txBody>
      </p:sp>
    </p:spTree>
    <p:extLst>
      <p:ext uri="{BB962C8B-B14F-4D97-AF65-F5344CB8AC3E}">
        <p14:creationId xmlns:p14="http://schemas.microsoft.com/office/powerpoint/2010/main" val="6345471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12652" y="350521"/>
            <a:ext cx="4849658" cy="4418250"/>
          </a:xfrm>
        </p:spPr>
        <p:txBody>
          <a:bodyPr>
            <a:normAutofit fontScale="55000" lnSpcReduction="20000"/>
          </a:bodyPr>
          <a:lstStyle/>
          <a:p>
            <a:pPr marL="0" indent="0">
              <a:buNone/>
            </a:pPr>
            <a:r>
              <a:rPr lang="el-GR" sz="3600" dirty="0"/>
              <a:t>Αρχικά, το DOUBLECOIN σημείωσε τεράστια επιτυχία. Η  </a:t>
            </a:r>
            <a:r>
              <a:rPr lang="en-US" sz="3600" dirty="0"/>
              <a:t>Yu-Jin </a:t>
            </a:r>
            <a:r>
              <a:rPr lang="el-GR" sz="3600" dirty="0"/>
              <a:t>είδε πολύ υψηλές αποδόσεις. Ακολούθησε τις οδηγίες και επένδυσε τα κέρδη της στο DOUBLECOIN.</a:t>
            </a:r>
          </a:p>
          <a:p>
            <a:pPr marL="0" indent="0">
              <a:buNone/>
            </a:pPr>
            <a:r>
              <a:rPr lang="el-GR" sz="3600" dirty="0"/>
              <a:t>Μετά από λίγο καιρό, η αγορά των </a:t>
            </a:r>
            <a:r>
              <a:rPr lang="el-GR" sz="3600" dirty="0" err="1"/>
              <a:t>κρυπτονομισμάτων</a:t>
            </a:r>
            <a:r>
              <a:rPr lang="el-GR" sz="3600" dirty="0"/>
              <a:t> υπέστη σημαντική διόρθωση και η αποτίμηση του BITCOIN μειώθηκε σημαντικά. Αυτό δεν επηρέασε τις επιστροφές της </a:t>
            </a:r>
            <a:r>
              <a:rPr lang="en-US" sz="3600" dirty="0"/>
              <a:t>Yu-</a:t>
            </a:r>
            <a:r>
              <a:rPr lang="en-US" sz="3600" dirty="0" err="1"/>
              <a:t>Jin</a:t>
            </a:r>
            <a:r>
              <a:rPr lang="el-GR" sz="3600" dirty="0"/>
              <a:t> που συνέχισαν να είναι εντυπωσιακές.</a:t>
            </a:r>
          </a:p>
          <a:p>
            <a:pPr marL="0" indent="0">
              <a:buNone/>
            </a:pPr>
            <a:r>
              <a:rPr lang="el-GR" sz="3600" dirty="0"/>
              <a:t>Όμως η </a:t>
            </a:r>
            <a:r>
              <a:rPr lang="el-GR" sz="3600" dirty="0" err="1"/>
              <a:t>Yu</a:t>
            </a:r>
            <a:r>
              <a:rPr lang="el-GR" sz="3600" dirty="0"/>
              <a:t>-</a:t>
            </a:r>
            <a:r>
              <a:rPr lang="el-GR" sz="3600" dirty="0" err="1"/>
              <a:t>Jin</a:t>
            </a:r>
            <a:r>
              <a:rPr lang="el-GR" sz="3600" dirty="0"/>
              <a:t> θορυβήθηκε και αποφάσισε να μιλήσει με τον συνιδρυτή της εταιρείας. Αυτός εξήγησε ότι οι επιστροφές της </a:t>
            </a:r>
            <a:r>
              <a:rPr lang="en-US" sz="3600" dirty="0"/>
              <a:t>Yu-</a:t>
            </a:r>
            <a:r>
              <a:rPr lang="en-US" sz="3600" dirty="0" err="1"/>
              <a:t>Jin</a:t>
            </a:r>
            <a:r>
              <a:rPr lang="el-GR" sz="3600" dirty="0"/>
              <a:t> ήταν υψηλές, επειδή συνέχιζε να φέρνει νέους επενδυτές, και οι επενδυτές που είχε προσκομίσει είχαν στρατολογήσει μεγάλο αριθμό νέων επενδυτών. </a:t>
            </a:r>
          </a:p>
          <a:p>
            <a:pPr marL="0" indent="0">
              <a:buNone/>
            </a:pPr>
            <a:endParaRPr lang="en-US" dirty="0"/>
          </a:p>
        </p:txBody>
      </p:sp>
      <p:pic>
        <p:nvPicPr>
          <p:cNvPr id="12290" name="Picture 2" descr="Round Silver and Gold Coins"/>
          <p:cNvPicPr>
            <a:picLocks noChangeAspect="1" noChangeArrowheads="1"/>
          </p:cNvPicPr>
          <p:nvPr/>
        </p:nvPicPr>
        <p:blipFill>
          <a:blip r:embed="rId3"/>
          <a:srcRect/>
          <a:stretch>
            <a:fillRect/>
          </a:stretch>
        </p:blipFill>
        <p:spPr bwMode="auto">
          <a:xfrm>
            <a:off x="5172342" y="1468800"/>
            <a:ext cx="3659007" cy="2743200"/>
          </a:xfrm>
          <a:prstGeom prst="rect">
            <a:avLst/>
          </a:prstGeom>
          <a:noFill/>
        </p:spPr>
      </p:pic>
    </p:spTree>
    <p:extLst>
      <p:ext uri="{BB962C8B-B14F-4D97-AF65-F5344CB8AC3E}">
        <p14:creationId xmlns:p14="http://schemas.microsoft.com/office/powerpoint/2010/main" val="4844490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67748" y="1127761"/>
            <a:ext cx="8478078" cy="3627120"/>
          </a:xfrm>
        </p:spPr>
        <p:txBody>
          <a:bodyPr>
            <a:normAutofit fontScale="25000" lnSpcReduction="20000"/>
          </a:bodyPr>
          <a:lstStyle/>
          <a:p>
            <a:pPr marL="0" indent="0" algn="just">
              <a:buNone/>
            </a:pPr>
            <a:r>
              <a:rPr lang="el-GR" sz="8000" dirty="0"/>
              <a:t>Μέσα σε έξη μήνες,</a:t>
            </a:r>
            <a:r>
              <a:rPr lang="en-US" sz="8000" dirty="0"/>
              <a:t> </a:t>
            </a:r>
            <a:r>
              <a:rPr lang="el-GR" sz="8000" dirty="0"/>
              <a:t>τα χρήματα της </a:t>
            </a:r>
            <a:r>
              <a:rPr lang="en-US" sz="8000" dirty="0"/>
              <a:t>Yu-</a:t>
            </a:r>
            <a:r>
              <a:rPr lang="en-US" sz="8000" dirty="0" err="1"/>
              <a:t>jin</a:t>
            </a:r>
            <a:r>
              <a:rPr lang="en-US" sz="8000" dirty="0"/>
              <a:t> </a:t>
            </a:r>
            <a:r>
              <a:rPr lang="el-GR" sz="8000" dirty="0"/>
              <a:t>δεκαπλασιάστηκε</a:t>
            </a:r>
            <a:r>
              <a:rPr lang="en-US" sz="8000" dirty="0"/>
              <a:t>. </a:t>
            </a:r>
            <a:r>
              <a:rPr lang="el-GR" sz="8000" dirty="0"/>
              <a:t>Η </a:t>
            </a:r>
            <a:r>
              <a:rPr lang="en-US" sz="8000" dirty="0"/>
              <a:t>Yu-</a:t>
            </a:r>
            <a:r>
              <a:rPr lang="en-US" sz="8000" dirty="0" err="1"/>
              <a:t>jin</a:t>
            </a:r>
            <a:r>
              <a:rPr lang="en-US" sz="8000" dirty="0"/>
              <a:t> </a:t>
            </a:r>
            <a:r>
              <a:rPr lang="el-GR" sz="8000" dirty="0"/>
              <a:t>αποφάσισε να αποσύρει τα κεφάλαια της ιδρύοντας μία νέα επιχειρηματική πρωτοβουλία και να γίνει Διευθύνων Σύμβουλος σε αυτήν.</a:t>
            </a:r>
            <a:r>
              <a:rPr lang="en-US" sz="8000" dirty="0"/>
              <a:t> </a:t>
            </a:r>
            <a:r>
              <a:rPr lang="el-GR" sz="8000" dirty="0"/>
              <a:t>Η φιλοδοξία ήταν να συστήσει μια εταιρεία η οποία θα βοηθούσε εταιρείες</a:t>
            </a:r>
            <a:r>
              <a:rPr lang="en-US" sz="8000" dirty="0"/>
              <a:t> </a:t>
            </a:r>
            <a:r>
              <a:rPr lang="el-GR" sz="8000" dirty="0"/>
              <a:t>να οργανώσουν Αρχικές Προσφορές Νομισμάτων</a:t>
            </a:r>
            <a:r>
              <a:rPr lang="en-US" sz="8000" dirty="0"/>
              <a:t>. </a:t>
            </a:r>
          </a:p>
          <a:p>
            <a:pPr marL="0" indent="0" algn="just">
              <a:buNone/>
            </a:pPr>
            <a:r>
              <a:rPr lang="el-GR" sz="8000" dirty="0"/>
              <a:t>Η Αρχική Προσφορά Νομισμάτων</a:t>
            </a:r>
            <a:r>
              <a:rPr lang="en-US" sz="8000" dirty="0"/>
              <a:t> (ICO) </a:t>
            </a:r>
            <a:r>
              <a:rPr lang="el-GR" sz="8000" dirty="0"/>
              <a:t>είναι παρόμοια των</a:t>
            </a:r>
            <a:r>
              <a:rPr lang="en-US" sz="8000" dirty="0"/>
              <a:t> IPO</a:t>
            </a:r>
            <a:r>
              <a:rPr lang="el-GR" sz="8000" dirty="0"/>
              <a:t> (Αρχική Δημόσια Εγγραφή) για εταιρείες που </a:t>
            </a:r>
            <a:r>
              <a:rPr lang="el-GR" sz="8000" dirty="0" err="1"/>
              <a:t>εισάγοναι</a:t>
            </a:r>
            <a:r>
              <a:rPr lang="el-GR" sz="8000" dirty="0"/>
              <a:t> στο χρηματιστήριο.</a:t>
            </a:r>
            <a:r>
              <a:rPr lang="en-US" sz="8000" dirty="0"/>
              <a:t> </a:t>
            </a:r>
            <a:r>
              <a:rPr lang="el-GR" sz="8000" dirty="0"/>
              <a:t>Οι </a:t>
            </a:r>
            <a:r>
              <a:rPr lang="en-US" sz="8000" dirty="0"/>
              <a:t>ICOs </a:t>
            </a:r>
            <a:r>
              <a:rPr lang="el-GR" sz="8000" dirty="0"/>
              <a:t>δρουν ως έρανοι. Μετά</a:t>
            </a:r>
            <a:r>
              <a:rPr lang="en-US" sz="8000" dirty="0"/>
              <a:t>, </a:t>
            </a:r>
            <a:r>
              <a:rPr lang="el-GR" sz="8000" dirty="0"/>
              <a:t>οι ενδιαφερόμενοι επενδυτές τοποθετούνται είτε με</a:t>
            </a:r>
            <a:r>
              <a:rPr lang="en-US" sz="8000" dirty="0"/>
              <a:t> </a:t>
            </a:r>
            <a:r>
              <a:rPr lang="el-GR" sz="8000" dirty="0"/>
              <a:t>μετρητά ή με προϋπάρχουσα ψηφιακά νομίσματα</a:t>
            </a:r>
            <a:r>
              <a:rPr lang="en-US" sz="8000" dirty="0"/>
              <a:t>. </a:t>
            </a:r>
          </a:p>
          <a:p>
            <a:pPr marL="0" indent="0" algn="just">
              <a:buNone/>
            </a:pPr>
            <a:r>
              <a:rPr lang="el-GR" sz="8000" dirty="0"/>
              <a:t>Ως αντάλλαγμα,  οι επενδυτές λαμβάνουν ένα νέο διακριτικό </a:t>
            </a:r>
            <a:r>
              <a:rPr lang="el-GR" sz="8000" dirty="0" err="1"/>
              <a:t>κρυπτονομίσματος</a:t>
            </a:r>
            <a:r>
              <a:rPr lang="el-GR" sz="8000" dirty="0"/>
              <a:t> ειδικά για το </a:t>
            </a:r>
            <a:r>
              <a:rPr lang="en-US" sz="8000" dirty="0"/>
              <a:t>ICO. </a:t>
            </a:r>
            <a:r>
              <a:rPr lang="el-GR" sz="8000" dirty="0"/>
              <a:t>Η εταιρεία</a:t>
            </a:r>
            <a:r>
              <a:rPr lang="en-US" sz="8000" dirty="0"/>
              <a:t> </a:t>
            </a:r>
            <a:r>
              <a:rPr lang="el-GR" sz="8000" dirty="0"/>
              <a:t>χρησιμοποιεί τα κεφάλαια των επενδυτών ως μέσο για την προώθηση των στόχων της. Τα </a:t>
            </a:r>
            <a:r>
              <a:rPr lang="en-US" sz="8000" dirty="0"/>
              <a:t>ICOs </a:t>
            </a:r>
            <a:r>
              <a:rPr lang="el-GR" sz="8000" dirty="0"/>
              <a:t>χρησιμοποιούνται από τις </a:t>
            </a:r>
            <a:r>
              <a:rPr lang="en-US" sz="8000" dirty="0"/>
              <a:t>startup </a:t>
            </a:r>
            <a:r>
              <a:rPr lang="el-GR" sz="8000" dirty="0"/>
              <a:t>για την παράκαμψη της αυστηρής και ρυθμιζόμενης διαδικασίας αύξησης κεφαλαίου που απαιτείται </a:t>
            </a:r>
            <a:r>
              <a:rPr lang="en-US" sz="8000" dirty="0"/>
              <a:t> </a:t>
            </a:r>
            <a:r>
              <a:rPr lang="el-GR" sz="8000" dirty="0"/>
              <a:t>από τους χρηματιστές και τις Τράπεζες</a:t>
            </a:r>
            <a:r>
              <a:rPr lang="en-US" sz="8000" dirty="0"/>
              <a:t>.</a:t>
            </a:r>
          </a:p>
          <a:p>
            <a:pPr algn="just"/>
            <a:endParaRPr lang="cs-CZ" dirty="0"/>
          </a:p>
        </p:txBody>
      </p:sp>
    </p:spTree>
    <p:extLst>
      <p:ext uri="{BB962C8B-B14F-4D97-AF65-F5344CB8AC3E}">
        <p14:creationId xmlns:p14="http://schemas.microsoft.com/office/powerpoint/2010/main" val="27762542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4781" y="441960"/>
            <a:ext cx="4785360" cy="4297680"/>
          </a:xfrm>
        </p:spPr>
        <p:txBody>
          <a:bodyPr>
            <a:noAutofit/>
          </a:bodyPr>
          <a:lstStyle/>
          <a:p>
            <a:r>
              <a:rPr lang="el-GR" sz="2000" dirty="0"/>
              <a:t>Όταν προσπάθησε να αποσύρει χρήματα, η </a:t>
            </a:r>
            <a:r>
              <a:rPr lang="el-GR" sz="2000" dirty="0" err="1"/>
              <a:t>Yu</a:t>
            </a:r>
            <a:r>
              <a:rPr lang="el-GR" sz="2000" dirty="0"/>
              <a:t>-</a:t>
            </a:r>
            <a:r>
              <a:rPr lang="el-GR" sz="2000" dirty="0" err="1"/>
              <a:t>Jin</a:t>
            </a:r>
            <a:r>
              <a:rPr lang="el-GR" sz="2000" dirty="0"/>
              <a:t> αντιμετώπισε διάφορες δυσκολίες.</a:t>
            </a:r>
          </a:p>
          <a:p>
            <a:r>
              <a:rPr lang="el-GR" sz="2000" dirty="0"/>
              <a:t>Στη συνέχεια, η DOUBLECOIN εξέδωσε ανακοίνωση ότι το ανταλλακτήριο θα απενεργοποιηθεί για συντήρηση και για "καλύτερη ενοποίηση με το </a:t>
            </a:r>
            <a:r>
              <a:rPr lang="el-GR" sz="2000" dirty="0" err="1"/>
              <a:t>blockchain</a:t>
            </a:r>
            <a:r>
              <a:rPr lang="el-GR" sz="2000" dirty="0"/>
              <a:t> του DOUBLECOIN ". </a:t>
            </a:r>
          </a:p>
          <a:p>
            <a:r>
              <a:rPr lang="el-GR" sz="2000" dirty="0"/>
              <a:t>Μετά τη συντήρηση, η αγορά άνοιξε ξανά, αλλά δε φάνηκε βελτίωση</a:t>
            </a:r>
            <a:r>
              <a:rPr lang="en-US" sz="2000" dirty="0"/>
              <a:t>. </a:t>
            </a:r>
          </a:p>
          <a:p>
            <a:r>
              <a:rPr lang="el-GR" sz="2000" dirty="0"/>
              <a:t>Η </a:t>
            </a:r>
            <a:r>
              <a:rPr lang="en-US" sz="2000" dirty="0"/>
              <a:t>Yu-Jin </a:t>
            </a:r>
            <a:r>
              <a:rPr lang="el-GR" sz="2000" dirty="0"/>
              <a:t>προσπαθούσε επί δύο μήνες, αλλά δεν μπορούσε να πάρει πίσω τα χρήματά της. </a:t>
            </a:r>
            <a:endParaRPr lang="en-US" sz="2000" dirty="0"/>
          </a:p>
        </p:txBody>
      </p:sp>
      <p:pic>
        <p:nvPicPr>
          <p:cNvPr id="8194" name="Picture 2" descr="Free stock photo of internet, technology, computer, display"/>
          <p:cNvPicPr>
            <a:picLocks noChangeAspect="1" noChangeArrowheads="1"/>
          </p:cNvPicPr>
          <p:nvPr/>
        </p:nvPicPr>
        <p:blipFill>
          <a:blip r:embed="rId2"/>
          <a:srcRect/>
          <a:stretch>
            <a:fillRect/>
          </a:stretch>
        </p:blipFill>
        <p:spPr bwMode="auto">
          <a:xfrm>
            <a:off x="5003968" y="1339200"/>
            <a:ext cx="3898182" cy="2921550"/>
          </a:xfrm>
          <a:prstGeom prst="rect">
            <a:avLst/>
          </a:prstGeom>
          <a:noFill/>
        </p:spPr>
      </p:pic>
    </p:spTree>
    <p:extLst>
      <p:ext uri="{BB962C8B-B14F-4D97-AF65-F5344CB8AC3E}">
        <p14:creationId xmlns:p14="http://schemas.microsoft.com/office/powerpoint/2010/main" val="1996411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9100" y="541020"/>
            <a:ext cx="4693920" cy="4206240"/>
          </a:xfrm>
        </p:spPr>
        <p:txBody>
          <a:bodyPr>
            <a:normAutofit fontScale="70000" lnSpcReduction="20000"/>
          </a:bodyPr>
          <a:lstStyle/>
          <a:p>
            <a:r>
              <a:rPr lang="el-GR" dirty="0"/>
              <a:t>Εν τω μεταξύ</a:t>
            </a:r>
            <a:r>
              <a:rPr lang="en-US" dirty="0"/>
              <a:t>, </a:t>
            </a:r>
            <a:r>
              <a:rPr lang="el-GR" dirty="0"/>
              <a:t>η αξία του </a:t>
            </a:r>
            <a:r>
              <a:rPr lang="en-US" dirty="0" err="1"/>
              <a:t>Bitcoin</a:t>
            </a:r>
            <a:r>
              <a:rPr lang="en-US" dirty="0"/>
              <a:t> </a:t>
            </a:r>
            <a:r>
              <a:rPr lang="el-GR" dirty="0"/>
              <a:t>είχε μειωθεί κατά 60%</a:t>
            </a:r>
            <a:r>
              <a:rPr lang="en-US" dirty="0"/>
              <a:t>. </a:t>
            </a:r>
          </a:p>
          <a:p>
            <a:r>
              <a:rPr lang="el-GR" dirty="0"/>
              <a:t>Με αποτέλεσμα όλο και περισσότεροι επενδυτές του </a:t>
            </a:r>
            <a:r>
              <a:rPr lang="en-US" dirty="0"/>
              <a:t>DOUBLECOIN </a:t>
            </a:r>
            <a:r>
              <a:rPr lang="el-GR" dirty="0"/>
              <a:t>να προσπαθήσουν  να εξαργυρώσουν</a:t>
            </a:r>
            <a:r>
              <a:rPr lang="en-US" dirty="0"/>
              <a:t> </a:t>
            </a:r>
            <a:r>
              <a:rPr lang="el-GR" dirty="0"/>
              <a:t>τις καταθέσεις τους, χωρίς επιτυχία.</a:t>
            </a:r>
            <a:endParaRPr lang="en-US" dirty="0"/>
          </a:p>
          <a:p>
            <a:r>
              <a:rPr lang="el-GR" dirty="0"/>
              <a:t>Επιπλέον</a:t>
            </a:r>
            <a:r>
              <a:rPr lang="en-US" dirty="0"/>
              <a:t>, </a:t>
            </a:r>
            <a:r>
              <a:rPr lang="el-GR" dirty="0"/>
              <a:t>κάθε νέα απόπειρα ανάληψης δυσκόλευε όλους τους υπόλοιπους</a:t>
            </a:r>
            <a:r>
              <a:rPr lang="en-US" dirty="0"/>
              <a:t>. </a:t>
            </a:r>
            <a:r>
              <a:rPr lang="el-GR" dirty="0"/>
              <a:t>Οι επενδυτές παραπονέθηκαν σε διάφορες Εθνικές και Διεθνείς αρχές</a:t>
            </a:r>
            <a:r>
              <a:rPr lang="en-US" dirty="0"/>
              <a:t>. </a:t>
            </a:r>
          </a:p>
          <a:p>
            <a:r>
              <a:rPr lang="el-GR" dirty="0"/>
              <a:t>Τον Ιούλιο του 2018 η </a:t>
            </a:r>
            <a:r>
              <a:rPr lang="en-US" dirty="0"/>
              <a:t>Interpol </a:t>
            </a:r>
            <a:r>
              <a:rPr lang="el-GR" dirty="0"/>
              <a:t>εισέβαλε στα </a:t>
            </a:r>
            <a:r>
              <a:rPr lang="en-US" dirty="0"/>
              <a:t> </a:t>
            </a:r>
            <a:r>
              <a:rPr lang="el-GR" dirty="0"/>
              <a:t>Κεντρικά</a:t>
            </a:r>
            <a:r>
              <a:rPr lang="en-US" dirty="0"/>
              <a:t> </a:t>
            </a:r>
            <a:r>
              <a:rPr lang="el-GR" dirty="0"/>
              <a:t>γραφεία του</a:t>
            </a:r>
            <a:r>
              <a:rPr lang="en-US" dirty="0"/>
              <a:t> DOUBLECOIN, </a:t>
            </a:r>
            <a:r>
              <a:rPr lang="el-GR" dirty="0"/>
              <a:t>συνέλαβε τους συν-ιδρυτές του</a:t>
            </a:r>
            <a:r>
              <a:rPr lang="en-US" dirty="0"/>
              <a:t> </a:t>
            </a:r>
            <a:r>
              <a:rPr lang="el-GR" dirty="0"/>
              <a:t>με κατηγορία για τη δημιουργία ενός σχήματος </a:t>
            </a:r>
            <a:r>
              <a:rPr lang="en-US" dirty="0"/>
              <a:t>Ponzi </a:t>
            </a:r>
            <a:r>
              <a:rPr lang="el-GR" dirty="0"/>
              <a:t>και για εξαπάτηση επενδυτών μέσα από αυτό</a:t>
            </a:r>
            <a:r>
              <a:rPr lang="en-US" dirty="0"/>
              <a:t>.  </a:t>
            </a:r>
          </a:p>
        </p:txBody>
      </p:sp>
      <p:pic>
        <p:nvPicPr>
          <p:cNvPr id="7170" name="Picture 2" descr="banking, bills, british"/>
          <p:cNvPicPr>
            <a:picLocks noChangeAspect="1" noChangeArrowheads="1"/>
          </p:cNvPicPr>
          <p:nvPr/>
        </p:nvPicPr>
        <p:blipFill>
          <a:blip r:embed="rId2"/>
          <a:srcRect/>
          <a:stretch>
            <a:fillRect/>
          </a:stretch>
        </p:blipFill>
        <p:spPr bwMode="auto">
          <a:xfrm>
            <a:off x="5119200" y="1430686"/>
            <a:ext cx="3460150" cy="2594114"/>
          </a:xfrm>
          <a:prstGeom prst="rect">
            <a:avLst/>
          </a:prstGeom>
          <a:noFill/>
        </p:spPr>
      </p:pic>
    </p:spTree>
    <p:extLst>
      <p:ext uri="{BB962C8B-B14F-4D97-AF65-F5344CB8AC3E}">
        <p14:creationId xmlns:p14="http://schemas.microsoft.com/office/powerpoint/2010/main" val="2655635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l-GR" dirty="0"/>
              <a:t>Συμπεράσματα</a:t>
            </a:r>
            <a:endParaRPr lang="en-US" dirty="0"/>
          </a:p>
        </p:txBody>
      </p:sp>
      <p:sp>
        <p:nvSpPr>
          <p:cNvPr id="3" name="Zástupný symbol pro obsah 2"/>
          <p:cNvSpPr>
            <a:spLocks noGrp="1"/>
          </p:cNvSpPr>
          <p:nvPr>
            <p:ph idx="1"/>
          </p:nvPr>
        </p:nvSpPr>
        <p:spPr/>
        <p:txBody>
          <a:bodyPr>
            <a:normAutofit fontScale="70000" lnSpcReduction="20000"/>
          </a:bodyPr>
          <a:lstStyle/>
          <a:p>
            <a:r>
              <a:rPr lang="el-GR" dirty="0"/>
              <a:t>Η </a:t>
            </a:r>
            <a:r>
              <a:rPr lang="en-US" dirty="0"/>
              <a:t>Yu-</a:t>
            </a:r>
            <a:r>
              <a:rPr lang="en-US" dirty="0" err="1"/>
              <a:t>jin</a:t>
            </a:r>
            <a:r>
              <a:rPr lang="en-US" dirty="0"/>
              <a:t> </a:t>
            </a:r>
            <a:r>
              <a:rPr lang="el-GR" dirty="0"/>
              <a:t>αντιμετώπισε σημαντικές αντιξοότητες</a:t>
            </a:r>
            <a:r>
              <a:rPr lang="en-US" dirty="0"/>
              <a:t>: </a:t>
            </a:r>
            <a:r>
              <a:rPr lang="el-GR" dirty="0"/>
              <a:t>ανακρίθηκε</a:t>
            </a:r>
            <a:r>
              <a:rPr lang="en-US" dirty="0"/>
              <a:t> , </a:t>
            </a:r>
            <a:r>
              <a:rPr lang="el-GR" dirty="0"/>
              <a:t>τα περιουσιακά της στοιχεία πάγωσαν και της απαγορεύτηκε ή έξοδος από την χώρα μέχρι την ακρόαση της υπόθεσης</a:t>
            </a:r>
            <a:r>
              <a:rPr lang="en-US" dirty="0"/>
              <a:t>.</a:t>
            </a:r>
          </a:p>
          <a:p>
            <a:r>
              <a:rPr lang="el-GR" dirty="0"/>
              <a:t>Επιπλέον</a:t>
            </a:r>
            <a:r>
              <a:rPr lang="en-US" dirty="0"/>
              <a:t>, </a:t>
            </a:r>
            <a:r>
              <a:rPr lang="el-GR" dirty="0"/>
              <a:t>πολλοί άνθρωποι από τον κοινωνικό και τον επαγγελματικό της περίγυρο που είχαν επενδύσει στο </a:t>
            </a:r>
            <a:r>
              <a:rPr lang="en-US" dirty="0"/>
              <a:t> DOUBLECOIN </a:t>
            </a:r>
            <a:r>
              <a:rPr lang="el-GR" dirty="0"/>
              <a:t>μετά από δική της παρότρυνση, αναθεώρησαν τη σχέση τους μαζί της</a:t>
            </a:r>
            <a:r>
              <a:rPr lang="en-US" dirty="0"/>
              <a:t>. </a:t>
            </a:r>
            <a:r>
              <a:rPr lang="el-GR" dirty="0"/>
              <a:t>Οι πρόσφατες εξελίξεις είχαν αμαυρώσει τη φήμη της</a:t>
            </a:r>
            <a:r>
              <a:rPr lang="en-US" dirty="0"/>
              <a:t>.</a:t>
            </a:r>
          </a:p>
          <a:p>
            <a:r>
              <a:rPr lang="el-GR" dirty="0"/>
              <a:t>Αν και διατήρησε μία θετική στάση όσον αφορά στα </a:t>
            </a:r>
            <a:r>
              <a:rPr lang="el-GR" dirty="0" err="1"/>
              <a:t>κρυπτονομίσματα</a:t>
            </a:r>
            <a:r>
              <a:rPr lang="el-GR" dirty="0"/>
              <a:t> και στην τεχνολογία </a:t>
            </a:r>
            <a:r>
              <a:rPr lang="en-US" dirty="0"/>
              <a:t>Blockchain, </a:t>
            </a:r>
            <a:r>
              <a:rPr lang="el-GR" dirty="0"/>
              <a:t>η </a:t>
            </a:r>
            <a:r>
              <a:rPr lang="en-US" dirty="0"/>
              <a:t>Yu-</a:t>
            </a:r>
            <a:r>
              <a:rPr lang="en-US" dirty="0" err="1"/>
              <a:t>jin</a:t>
            </a:r>
            <a:r>
              <a:rPr lang="en-US" dirty="0"/>
              <a:t> </a:t>
            </a:r>
            <a:r>
              <a:rPr lang="el-GR" dirty="0"/>
              <a:t>θεώρησε ότι όφειλε στον εαυτό της να επανεξετάσει τις πρακτικές της και να δώσει μεγαλύτερη προσοχή σε δεοντολογικούς κώδικες και το νομοθετικό πλαίσιο. </a:t>
            </a:r>
          </a:p>
          <a:p>
            <a:r>
              <a:rPr lang="el-GR" dirty="0"/>
              <a:t>Τελικά, συνειδητοποίησε πόσο σημαντικό  είναι να διαφυλάσσει την ακεραιότητά της</a:t>
            </a:r>
            <a:r>
              <a:rPr lang="en-US" dirty="0"/>
              <a:t> </a:t>
            </a:r>
            <a:r>
              <a:rPr lang="el-GR" dirty="0"/>
              <a:t>σε κάθε πλευρά της ζωής και της καριέρας της.</a:t>
            </a:r>
            <a:endParaRPr lang="en-US" dirty="0"/>
          </a:p>
        </p:txBody>
      </p:sp>
    </p:spTree>
    <p:extLst>
      <p:ext uri="{BB962C8B-B14F-4D97-AF65-F5344CB8AC3E}">
        <p14:creationId xmlns:p14="http://schemas.microsoft.com/office/powerpoint/2010/main" val="28082226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p:txBody>
          <a:bodyPr>
            <a:normAutofit lnSpcReduction="10000"/>
          </a:bodyPr>
          <a:lstStyle/>
          <a:p>
            <a:r>
              <a:rPr lang="el-GR" dirty="0"/>
              <a:t>Συζήτηση</a:t>
            </a:r>
            <a:endParaRPr lang="cs-CZ" dirty="0"/>
          </a:p>
        </p:txBody>
      </p:sp>
      <p:sp>
        <p:nvSpPr>
          <p:cNvPr id="3" name="Zástupný symbol pro text 2"/>
          <p:cNvSpPr>
            <a:spLocks noGrp="1"/>
          </p:cNvSpPr>
          <p:nvPr>
            <p:ph type="body" sz="quarter" idx="11"/>
          </p:nvPr>
        </p:nvSpPr>
        <p:spPr>
          <a:xfrm>
            <a:off x="-148" y="4214553"/>
            <a:ext cx="9144000" cy="444287"/>
          </a:xfrm>
        </p:spPr>
        <p:txBody>
          <a:bodyPr/>
          <a:lstStyle/>
          <a:p>
            <a:endParaRPr lang="cs-CZ" dirty="0"/>
          </a:p>
        </p:txBody>
      </p:sp>
    </p:spTree>
    <p:extLst>
      <p:ext uri="{BB962C8B-B14F-4D97-AF65-F5344CB8AC3E}">
        <p14:creationId xmlns:p14="http://schemas.microsoft.com/office/powerpoint/2010/main" val="2272486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l-GR" dirty="0"/>
              <a:t>Ερωτήσεις - Δραστηριότητες</a:t>
            </a:r>
            <a:endParaRPr lang="en-US" dirty="0"/>
          </a:p>
        </p:txBody>
      </p:sp>
      <p:sp>
        <p:nvSpPr>
          <p:cNvPr id="3" name="Zástupný symbol pro obsah 2"/>
          <p:cNvSpPr>
            <a:spLocks noGrp="1"/>
          </p:cNvSpPr>
          <p:nvPr>
            <p:ph idx="1"/>
          </p:nvPr>
        </p:nvSpPr>
        <p:spPr/>
        <p:txBody>
          <a:bodyPr>
            <a:normAutofit/>
          </a:bodyPr>
          <a:lstStyle/>
          <a:p>
            <a:r>
              <a:rPr lang="el-GR" dirty="0"/>
              <a:t>Βρίσκεται σύνδεση</a:t>
            </a:r>
            <a:r>
              <a:rPr lang="en-US" dirty="0"/>
              <a:t> </a:t>
            </a:r>
            <a:r>
              <a:rPr lang="el-GR" dirty="0"/>
              <a:t>μεταξύ της συμπεριφοράς της </a:t>
            </a:r>
            <a:r>
              <a:rPr lang="en-US" dirty="0"/>
              <a:t>Yu-</a:t>
            </a:r>
            <a:r>
              <a:rPr lang="en-US" dirty="0" err="1"/>
              <a:t>jin’s</a:t>
            </a:r>
            <a:r>
              <a:rPr lang="en-US" dirty="0"/>
              <a:t> (</a:t>
            </a:r>
            <a:r>
              <a:rPr lang="el-GR" dirty="0"/>
              <a:t>όπως περιγράφεται στο </a:t>
            </a:r>
            <a:r>
              <a:rPr lang="en-US" dirty="0"/>
              <a:t> </a:t>
            </a:r>
            <a:r>
              <a:rPr lang="el-GR" dirty="0"/>
              <a:t>Μέρος </a:t>
            </a:r>
            <a:r>
              <a:rPr lang="en-US" dirty="0"/>
              <a:t>A) </a:t>
            </a:r>
            <a:r>
              <a:rPr lang="el-GR" dirty="0"/>
              <a:t>και στις επαγγελματικές της αποφάσεις;</a:t>
            </a:r>
            <a:endParaRPr lang="en-US" dirty="0"/>
          </a:p>
          <a:p>
            <a:r>
              <a:rPr lang="el-GR" dirty="0"/>
              <a:t>Πώς θα μπορούσε να προλάβει τις αρνητικές εξελίξεις; </a:t>
            </a:r>
            <a:endParaRPr lang="en-US" dirty="0"/>
          </a:p>
          <a:p>
            <a:r>
              <a:rPr lang="el-GR" dirty="0"/>
              <a:t>Τι θα έκανες διαφορετικά αν ήσουν στην θέση της; Γιατί;</a:t>
            </a:r>
            <a:endParaRPr lang="en-US" dirty="0"/>
          </a:p>
        </p:txBody>
      </p:sp>
    </p:spTree>
    <p:extLst>
      <p:ext uri="{BB962C8B-B14F-4D97-AF65-F5344CB8AC3E}">
        <p14:creationId xmlns:p14="http://schemas.microsoft.com/office/powerpoint/2010/main" val="280822268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6F1EB-A9A3-4C4C-BD7F-4FA86ECB4CD0}"/>
              </a:ext>
            </a:extLst>
          </p:cNvPr>
          <p:cNvSpPr>
            <a:spLocks noGrp="1"/>
          </p:cNvSpPr>
          <p:nvPr>
            <p:ph type="title"/>
          </p:nvPr>
        </p:nvSpPr>
        <p:spPr/>
        <p:txBody>
          <a:bodyPr>
            <a:normAutofit fontScale="90000"/>
          </a:bodyPr>
          <a:lstStyle/>
          <a:p>
            <a:r>
              <a:rPr lang="el-GR" dirty="0"/>
              <a:t>Το μήνυμα της ιστορίας</a:t>
            </a:r>
            <a:endParaRPr lang="cs-CZ" dirty="0"/>
          </a:p>
        </p:txBody>
      </p:sp>
      <p:sp>
        <p:nvSpPr>
          <p:cNvPr id="3" name="Zástupný obsah 2">
            <a:extLst>
              <a:ext uri="{FF2B5EF4-FFF2-40B4-BE49-F238E27FC236}">
                <a16:creationId xmlns:a16="http://schemas.microsoft.com/office/drawing/2014/main" id="{9AA90BFF-A7AD-3440-9035-962DAF11FC8C}"/>
              </a:ext>
            </a:extLst>
          </p:cNvPr>
          <p:cNvSpPr>
            <a:spLocks noGrp="1"/>
          </p:cNvSpPr>
          <p:nvPr>
            <p:ph sz="quarter" idx="13"/>
          </p:nvPr>
        </p:nvSpPr>
        <p:spPr/>
        <p:txBody>
          <a:bodyPr>
            <a:normAutofit fontScale="85000" lnSpcReduction="10000"/>
          </a:bodyPr>
          <a:lstStyle/>
          <a:p>
            <a:r>
              <a:rPr lang="el-GR" dirty="0"/>
              <a:t>Η κοινωνική σύγκριση μπορεί να δημιουργήσει επιπτώσεις στην προσωπική και στην επαγγελματική ζωή. Η ακεραιότητα και η ηθική πρέπει να καθοδηγούν τις δράσεις μας. </a:t>
            </a:r>
            <a:endParaRPr lang="en-GB" dirty="0"/>
          </a:p>
          <a:p>
            <a:r>
              <a:rPr lang="el-GR" dirty="0"/>
              <a:t>Η ακεραιότητα και οι ηθικές πρακτικές πρέπει να τηρούνται σε κάθε πτυχή της ζωής. </a:t>
            </a:r>
            <a:endParaRPr lang="en-GB" dirty="0"/>
          </a:p>
          <a:p>
            <a:endParaRPr lang="en-GB" dirty="0"/>
          </a:p>
        </p:txBody>
      </p:sp>
    </p:spTree>
    <p:extLst>
      <p:ext uri="{BB962C8B-B14F-4D97-AF65-F5344CB8AC3E}">
        <p14:creationId xmlns:p14="http://schemas.microsoft.com/office/powerpoint/2010/main" val="789045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09801" y="735164"/>
            <a:ext cx="5775960" cy="835537"/>
          </a:xfrm>
        </p:spPr>
        <p:txBody>
          <a:bodyPr>
            <a:normAutofit fontScale="90000"/>
          </a:bodyPr>
          <a:lstStyle/>
          <a:p>
            <a:r>
              <a:rPr lang="el-GR" dirty="0"/>
              <a:t>Σύνδεση με πραγματικότητα</a:t>
            </a:r>
            <a:endParaRPr lang="cs-CZ" dirty="0"/>
          </a:p>
        </p:txBody>
      </p:sp>
      <p:sp>
        <p:nvSpPr>
          <p:cNvPr id="3" name="Zástupný symbol pro obsah 2"/>
          <p:cNvSpPr>
            <a:spLocks noGrp="1"/>
          </p:cNvSpPr>
          <p:nvPr>
            <p:ph sz="quarter" idx="13"/>
          </p:nvPr>
        </p:nvSpPr>
        <p:spPr/>
        <p:txBody>
          <a:bodyPr>
            <a:normAutofit fontScale="92500" lnSpcReduction="10000"/>
          </a:bodyPr>
          <a:lstStyle/>
          <a:p>
            <a:r>
              <a:rPr lang="el-GR" dirty="0"/>
              <a:t>Αυτή η Μελέτη Περίπτωσης βασίστηκε στην περίπτωση του</a:t>
            </a:r>
            <a:r>
              <a:rPr lang="en-US" dirty="0"/>
              <a:t> ONECOIN </a:t>
            </a:r>
          </a:p>
          <a:p>
            <a:r>
              <a:rPr lang="el-GR" dirty="0"/>
              <a:t>Ο βασικός χαρακτήρας είναι φανταστικός </a:t>
            </a:r>
            <a:r>
              <a:rPr lang="en-US" dirty="0"/>
              <a:t> </a:t>
            </a:r>
          </a:p>
          <a:p>
            <a:r>
              <a:rPr lang="el-GR" dirty="0"/>
              <a:t>Οι εμπειρίες των πελατών της </a:t>
            </a:r>
            <a:r>
              <a:rPr lang="en-US" dirty="0"/>
              <a:t>DOUBLECOIN </a:t>
            </a:r>
            <a:r>
              <a:rPr lang="el-GR" dirty="0"/>
              <a:t>αντικατοπτρίζουν τις εμπειρίες των μελών της </a:t>
            </a:r>
            <a:r>
              <a:rPr lang="en-US" dirty="0"/>
              <a:t>ONECOIN</a:t>
            </a:r>
          </a:p>
          <a:p>
            <a:pPr marL="0" indent="0">
              <a:buNone/>
            </a:pPr>
            <a:endParaRPr lang="cs-CZ" dirty="0"/>
          </a:p>
        </p:txBody>
      </p:sp>
    </p:spTree>
    <p:extLst>
      <p:ext uri="{BB962C8B-B14F-4D97-AF65-F5344CB8AC3E}">
        <p14:creationId xmlns:p14="http://schemas.microsoft.com/office/powerpoint/2010/main" val="230355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A</a:t>
            </a:r>
            <a:r>
              <a:rPr lang="el-GR" dirty="0" err="1"/>
              <a:t>ναγνώριση</a:t>
            </a:r>
            <a:r>
              <a:rPr lang="el-GR" dirty="0"/>
              <a:t> </a:t>
            </a:r>
            <a:r>
              <a:rPr lang="en-US" dirty="0"/>
              <a:t>– </a:t>
            </a:r>
            <a:r>
              <a:rPr lang="el-GR" dirty="0"/>
              <a:t>πηγή εικόνων</a:t>
            </a:r>
            <a:endParaRPr lang="en-US" dirty="0"/>
          </a:p>
        </p:txBody>
      </p:sp>
      <p:sp>
        <p:nvSpPr>
          <p:cNvPr id="3" name="Zástupný symbol pro obsah 2"/>
          <p:cNvSpPr>
            <a:spLocks noGrp="1"/>
          </p:cNvSpPr>
          <p:nvPr>
            <p:ph idx="1"/>
          </p:nvPr>
        </p:nvSpPr>
        <p:spPr/>
        <p:txBody>
          <a:bodyPr>
            <a:normAutofit fontScale="92500" lnSpcReduction="10000"/>
          </a:bodyPr>
          <a:lstStyle/>
          <a:p>
            <a:r>
              <a:rPr lang="el-GR" dirty="0"/>
              <a:t>Όλες οι φωτογραφίες που χρησιμοποιήθηκαν είναι μόνο ενδεικτικές</a:t>
            </a:r>
            <a:r>
              <a:rPr lang="cs-CZ" dirty="0"/>
              <a:t>, </a:t>
            </a:r>
            <a:r>
              <a:rPr lang="el-GR" dirty="0"/>
              <a:t>έχουν σωθεί από ένα </a:t>
            </a:r>
            <a:r>
              <a:rPr lang="en-US" dirty="0"/>
              <a:t>online </a:t>
            </a:r>
            <a:r>
              <a:rPr lang="el-GR" dirty="0"/>
              <a:t>αποθετήριο</a:t>
            </a:r>
            <a:r>
              <a:rPr lang="en-US" dirty="0"/>
              <a:t>-</a:t>
            </a:r>
            <a:r>
              <a:rPr lang="el-GR" dirty="0"/>
              <a:t>φωτογραφιών</a:t>
            </a:r>
            <a:r>
              <a:rPr lang="en-US" dirty="0"/>
              <a:t> </a:t>
            </a:r>
            <a:r>
              <a:rPr lang="el-GR" dirty="0"/>
              <a:t>και οι άνθρωποι που απεικονίζονται δεν έχουν ουδεμία σχέση με την παρούσα ιστορία</a:t>
            </a:r>
            <a:r>
              <a:rPr lang="cs-CZ" dirty="0"/>
              <a:t>.</a:t>
            </a:r>
            <a:endParaRPr lang="en-US" dirty="0"/>
          </a:p>
          <a:p>
            <a:r>
              <a:rPr lang="el-GR" dirty="0"/>
              <a:t>Συγγραφέας </a:t>
            </a:r>
            <a:r>
              <a:rPr lang="en-US" dirty="0"/>
              <a:t>:  </a:t>
            </a:r>
            <a:r>
              <a:rPr lang="en-US" dirty="0" err="1"/>
              <a:t>Pexels</a:t>
            </a:r>
            <a:endParaRPr lang="en-US" dirty="0"/>
          </a:p>
          <a:p>
            <a:r>
              <a:rPr lang="el-GR" dirty="0" err="1"/>
              <a:t>Αδειοδοτημένο</a:t>
            </a:r>
            <a:r>
              <a:rPr lang="el-GR" dirty="0"/>
              <a:t> από </a:t>
            </a:r>
            <a:r>
              <a:rPr lang="en-US" dirty="0"/>
              <a:t>https://www.pexels.com/photo-license/</a:t>
            </a:r>
          </a:p>
          <a:p>
            <a:r>
              <a:rPr lang="el-GR" dirty="0"/>
              <a:t>Πηγή</a:t>
            </a:r>
            <a:r>
              <a:rPr lang="en-US" dirty="0"/>
              <a:t>: https://www.pexels.com</a:t>
            </a:r>
          </a:p>
        </p:txBody>
      </p:sp>
    </p:spTree>
    <p:extLst>
      <p:ext uri="{BB962C8B-B14F-4D97-AF65-F5344CB8AC3E}">
        <p14:creationId xmlns:p14="http://schemas.microsoft.com/office/powerpoint/2010/main" val="25532187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32721-E116-D144-8DD0-8490169A269D}"/>
              </a:ext>
            </a:extLst>
          </p:cNvPr>
          <p:cNvSpPr>
            <a:spLocks noGrp="1"/>
          </p:cNvSpPr>
          <p:nvPr>
            <p:ph type="title"/>
          </p:nvPr>
        </p:nvSpPr>
        <p:spPr/>
        <p:txBody>
          <a:bodyPr/>
          <a:lstStyle/>
          <a:p>
            <a:r>
              <a:rPr lang="el-GR" dirty="0"/>
              <a:t>Σχετικά με το κείμενο αυτό</a:t>
            </a:r>
            <a:endParaRPr lang="cs-CZ" dirty="0"/>
          </a:p>
        </p:txBody>
      </p:sp>
      <p:sp>
        <p:nvSpPr>
          <p:cNvPr id="3" name="Zástupný obsah 2">
            <a:extLst>
              <a:ext uri="{FF2B5EF4-FFF2-40B4-BE49-F238E27FC236}">
                <a16:creationId xmlns:a16="http://schemas.microsoft.com/office/drawing/2014/main" id="{2F124659-B4C4-2C40-BC2A-4B5B047D7EA9}"/>
              </a:ext>
            </a:extLst>
          </p:cNvPr>
          <p:cNvSpPr>
            <a:spLocks noGrp="1"/>
          </p:cNvSpPr>
          <p:nvPr>
            <p:ph idx="1"/>
          </p:nvPr>
        </p:nvSpPr>
        <p:spPr/>
        <p:txBody>
          <a:bodyPr>
            <a:normAutofit fontScale="77500" lnSpcReduction="20000"/>
          </a:bodyPr>
          <a:lstStyle/>
          <a:p>
            <a:pPr marL="0" indent="0">
              <a:buNone/>
            </a:pPr>
            <a:r>
              <a:rPr lang="el-GR" dirty="0"/>
              <a:t>Το κείμενο αυτό βασίζεται σε πραγματικό περιστατικό και αναδεικνύει την σπουδαιότητα της αξίας της ακαδημαϊκής ακεραιότητας στον επαγγελματικό χώρο.</a:t>
            </a:r>
            <a:endParaRPr lang="en-US" dirty="0"/>
          </a:p>
          <a:p>
            <a:pPr marL="0" indent="0">
              <a:buNone/>
            </a:pPr>
            <a:r>
              <a:rPr lang="el-GR" dirty="0"/>
              <a:t>Δημιουργήθηκε ως μέρος της συλλογής εργαλείων για τη δια-θεματική συνεργασία αναφορικά με την ακαδημαϊκή ακεραιότητα στο πλαίσιο</a:t>
            </a:r>
            <a:r>
              <a:rPr lang="en-US" dirty="0"/>
              <a:t> </a:t>
            </a:r>
            <a:r>
              <a:rPr lang="el-GR" dirty="0"/>
              <a:t>του παρόντος </a:t>
            </a:r>
            <a:r>
              <a:rPr lang="en-US" dirty="0"/>
              <a:t>Erasmus+ </a:t>
            </a:r>
            <a:r>
              <a:rPr lang="el-GR" dirty="0"/>
              <a:t>έργου</a:t>
            </a:r>
            <a:r>
              <a:rPr lang="en-US" dirty="0"/>
              <a:t>.</a:t>
            </a:r>
          </a:p>
          <a:p>
            <a:pPr marL="0" indent="0">
              <a:buNone/>
            </a:pPr>
            <a:r>
              <a:rPr lang="el-GR" dirty="0"/>
              <a:t>Η Μελέτη Περίπτωσης μπορεί να χρησιμοποιηθεί άμεσα, καθώς συνοδεύεται από διδακτικές σημειώσεις και εναρκτήριες ερωτήσεις που αποτελούν έναυσμα για διάλογο ή/και άλλες δραστηριότητες για το κοινό. </a:t>
            </a:r>
            <a:r>
              <a:rPr lang="en-US" dirty="0"/>
              <a:t> </a:t>
            </a:r>
          </a:p>
          <a:p>
            <a:pPr marL="0" indent="0">
              <a:buNone/>
            </a:pPr>
            <a:r>
              <a:rPr lang="el-GR" dirty="0"/>
              <a:t>Μπορείτε να βρείτε και άλλες Μελέτες Περιπτώσεων στη</a:t>
            </a:r>
            <a:r>
              <a:rPr lang="en-US" dirty="0"/>
              <a:t> </a:t>
            </a:r>
            <a:r>
              <a:rPr lang="el-GR" dirty="0">
                <a:hlinkClick r:id="rId2"/>
              </a:rPr>
              <a:t>Βάση Δεδομένων Εκπαιδευτικού Υλικού του ΕΝΑΙ</a:t>
            </a:r>
            <a:r>
              <a:rPr lang="en-US" dirty="0"/>
              <a:t>.</a:t>
            </a:r>
            <a:endParaRPr lang="cs-CZ" dirty="0"/>
          </a:p>
        </p:txBody>
      </p:sp>
    </p:spTree>
    <p:extLst>
      <p:ext uri="{BB962C8B-B14F-4D97-AF65-F5344CB8AC3E}">
        <p14:creationId xmlns:p14="http://schemas.microsoft.com/office/powerpoint/2010/main" val="94371826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l-GR" dirty="0"/>
              <a:t>Συγγραφείς</a:t>
            </a:r>
            <a:endParaRPr lang="cs-CZ" dirty="0"/>
          </a:p>
        </p:txBody>
      </p:sp>
      <p:sp>
        <p:nvSpPr>
          <p:cNvPr id="3" name="Zástupný symbol pro obsah 2"/>
          <p:cNvSpPr>
            <a:spLocks noGrp="1"/>
          </p:cNvSpPr>
          <p:nvPr>
            <p:ph idx="1"/>
          </p:nvPr>
        </p:nvSpPr>
        <p:spPr/>
        <p:txBody>
          <a:bodyPr/>
          <a:lstStyle/>
          <a:p>
            <a:r>
              <a:rPr lang="en-US" dirty="0"/>
              <a:t>Prof. Angelika Kokkinaki</a:t>
            </a:r>
            <a:r>
              <a:rPr lang="cs-CZ" dirty="0"/>
              <a:t> (</a:t>
            </a:r>
            <a:r>
              <a:rPr lang="en-US" dirty="0">
                <a:hlinkClick r:id="rId2"/>
              </a:rPr>
              <a:t>kokkinaki.a@unic.ac.cy</a:t>
            </a:r>
            <a:r>
              <a:rPr lang="en-US" dirty="0"/>
              <a:t> </a:t>
            </a:r>
            <a:r>
              <a:rPr lang="cs-CZ" dirty="0"/>
              <a:t>)</a:t>
            </a:r>
            <a:endParaRPr lang="en-US" dirty="0"/>
          </a:p>
          <a:p>
            <a:r>
              <a:rPr lang="en-US" dirty="0"/>
              <a:t>Dr. Stella Kleanthous (</a:t>
            </a:r>
            <a:r>
              <a:rPr lang="en-US" dirty="0">
                <a:hlinkClick r:id="rId3"/>
              </a:rPr>
              <a:t>kleanthous.s@unic.ac.cy</a:t>
            </a:r>
            <a:r>
              <a:rPr lang="en-US" dirty="0"/>
              <a:t> )</a:t>
            </a:r>
            <a:endParaRPr lang="cs-CZ" dirty="0"/>
          </a:p>
          <a:p>
            <a:r>
              <a:rPr lang="el-GR" dirty="0"/>
              <a:t>Με την συμβολή της </a:t>
            </a:r>
            <a:r>
              <a:rPr lang="en-US" dirty="0"/>
              <a:t>Dr. Ifigenia Georgiou </a:t>
            </a:r>
            <a:r>
              <a:rPr lang="cs-CZ" dirty="0"/>
              <a:t>(</a:t>
            </a:r>
            <a:r>
              <a:rPr lang="en-US" dirty="0"/>
              <a:t> </a:t>
            </a:r>
            <a:r>
              <a:rPr lang="en-US" dirty="0">
                <a:hlinkClick r:id="rId4"/>
              </a:rPr>
              <a:t>georgiou.i@unic.ac.cy</a:t>
            </a:r>
            <a:r>
              <a:rPr lang="en-US" dirty="0"/>
              <a:t> </a:t>
            </a:r>
            <a:r>
              <a:rPr lang="cs-CZ" dirty="0"/>
              <a:t>)</a:t>
            </a:r>
          </a:p>
          <a:p>
            <a:r>
              <a:rPr lang="el-GR" dirty="0"/>
              <a:t>Η Μελέτη Περίπτωσης συντάχθηκε και δοκιμάστηκε πιλοτικά το </a:t>
            </a:r>
            <a:r>
              <a:rPr lang="cs-CZ" dirty="0"/>
              <a:t>2018</a:t>
            </a:r>
            <a:r>
              <a:rPr lang="el-GR" dirty="0"/>
              <a:t> και αναδιαμορφώθηκε το 2019.</a:t>
            </a:r>
            <a:endParaRPr lang="cs-CZ" dirty="0"/>
          </a:p>
        </p:txBody>
      </p:sp>
    </p:spTree>
    <p:extLst>
      <p:ext uri="{BB962C8B-B14F-4D97-AF65-F5344CB8AC3E}">
        <p14:creationId xmlns:p14="http://schemas.microsoft.com/office/powerpoint/2010/main" val="214108779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l-GR" dirty="0"/>
              <a:t>Πληροφορίες </a:t>
            </a:r>
            <a:r>
              <a:rPr lang="el-GR" dirty="0" err="1"/>
              <a:t>Αδειας</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sz="2400" dirty="0"/>
          </a:p>
          <a:p>
            <a:pPr marL="0" indent="0" algn="ctr">
              <a:buNone/>
            </a:pPr>
            <a:endParaRPr lang="cs-CZ" sz="2400" dirty="0"/>
          </a:p>
          <a:p>
            <a:pPr marL="0" indent="0" algn="ctr">
              <a:buNone/>
            </a:pPr>
            <a:r>
              <a:rPr lang="el-GR" sz="2400" dirty="0"/>
              <a:t>Τίτλος του έργου</a:t>
            </a:r>
            <a:r>
              <a:rPr lang="cs-CZ" sz="2400" dirty="0"/>
              <a:t>: </a:t>
            </a:r>
            <a:r>
              <a:rPr lang="en-US" sz="2400" dirty="0"/>
              <a:t>“</a:t>
            </a:r>
            <a:r>
              <a:rPr lang="el-GR" sz="2400" dirty="0"/>
              <a:t>Μεγαλύτερο το</a:t>
            </a:r>
            <a:r>
              <a:rPr lang="en-US" sz="2400" dirty="0"/>
              <a:t> </a:t>
            </a:r>
            <a:r>
              <a:rPr lang="el-GR" sz="2400" dirty="0"/>
              <a:t>ρίσκο</a:t>
            </a:r>
            <a:r>
              <a:rPr lang="en-US" sz="2400" dirty="0"/>
              <a:t>, </a:t>
            </a:r>
            <a:r>
              <a:rPr lang="el-GR" sz="2400" dirty="0"/>
              <a:t>Μεγαλύτερο το Κέρδος;</a:t>
            </a:r>
            <a:r>
              <a:rPr lang="en-US" sz="2400" dirty="0"/>
              <a:t>”</a:t>
            </a:r>
            <a:endParaRPr lang="cs-CZ" sz="2400" dirty="0"/>
          </a:p>
          <a:p>
            <a:pPr marL="0" indent="0" algn="ctr">
              <a:buNone/>
            </a:pPr>
            <a:r>
              <a:rPr lang="el-GR" sz="2400" dirty="0"/>
              <a:t>Απόδοση Εργασίας</a:t>
            </a:r>
            <a:r>
              <a:rPr lang="cs-CZ" sz="2400" dirty="0"/>
              <a:t>: </a:t>
            </a:r>
            <a:r>
              <a:rPr lang="el-GR" sz="2400" dirty="0"/>
              <a:t>Αγγελική </a:t>
            </a:r>
            <a:r>
              <a:rPr lang="el-GR" sz="2400" dirty="0" err="1"/>
              <a:t>Κοκκινάκη</a:t>
            </a:r>
            <a:r>
              <a:rPr lang="cs-CZ" sz="2400" dirty="0"/>
              <a:t>, </a:t>
            </a:r>
            <a:r>
              <a:rPr lang="el-GR" sz="2400" dirty="0"/>
              <a:t>Στέλλα </a:t>
            </a:r>
            <a:r>
              <a:rPr lang="el-GR" sz="2400" dirty="0" err="1"/>
              <a:t>Κλεάνθους</a:t>
            </a:r>
            <a:r>
              <a:rPr lang="cs-CZ" sz="2400" dirty="0"/>
              <a:t> (</a:t>
            </a:r>
            <a:r>
              <a:rPr lang="cs-CZ" sz="2400" dirty="0">
                <a:hlinkClick r:id="rId2"/>
              </a:rPr>
              <a:t>www.academicintegrity.eu</a:t>
            </a:r>
            <a:r>
              <a:rPr lang="cs-CZ" sz="2400" dirty="0"/>
              <a:t>)</a:t>
            </a:r>
          </a:p>
          <a:p>
            <a:pPr marL="0" indent="0" algn="ctr">
              <a:buNone/>
            </a:pPr>
            <a:r>
              <a:rPr lang="el-GR" sz="2400" dirty="0" err="1"/>
              <a:t>Αδειοδοτημένο</a:t>
            </a:r>
            <a:r>
              <a:rPr lang="el-GR" sz="2400" dirty="0"/>
              <a:t> από το</a:t>
            </a:r>
            <a:r>
              <a:rPr lang="cs-CZ" sz="2400" dirty="0"/>
              <a:t>: </a:t>
            </a:r>
            <a:r>
              <a:rPr lang="cs-CZ" sz="2400" dirty="0">
                <a:hlinkClick r:id="rId3"/>
              </a:rPr>
              <a:t>creativecommons.org/licenses/by/4.0</a:t>
            </a:r>
            <a:endParaRPr lang="cs-CZ" sz="2400" dirty="0"/>
          </a:p>
          <a:p>
            <a:pPr marL="0" indent="0" algn="ctr">
              <a:buNone/>
            </a:pPr>
            <a:endParaRPr lang="cs-CZ" sz="2400" dirty="0"/>
          </a:p>
          <a:p>
            <a:pPr marL="0" indent="0" algn="ctr">
              <a:buNone/>
            </a:pPr>
            <a:r>
              <a:rPr lang="el-GR" sz="2400" dirty="0"/>
              <a:t>Απόδοση χρησιμοποιώντας το ακόλουθο κείμενο</a:t>
            </a:r>
            <a:r>
              <a:rPr lang="cs-CZ" sz="2400" dirty="0"/>
              <a:t>:</a:t>
            </a:r>
          </a:p>
          <a:p>
            <a:pPr marL="0" indent="0" algn="ctr">
              <a:buNone/>
            </a:pPr>
            <a:r>
              <a:rPr lang="en-US" sz="2400" dirty="0"/>
              <a:t>“</a:t>
            </a:r>
            <a:r>
              <a:rPr lang="el-GR" sz="2400" dirty="0"/>
              <a:t>Μεγαλύτερο το</a:t>
            </a:r>
            <a:r>
              <a:rPr lang="en-US" sz="2400" dirty="0"/>
              <a:t> </a:t>
            </a:r>
            <a:r>
              <a:rPr lang="el-GR" sz="2400" dirty="0"/>
              <a:t>ρίσκο</a:t>
            </a:r>
            <a:r>
              <a:rPr lang="en-US" sz="2400" dirty="0"/>
              <a:t>, </a:t>
            </a:r>
            <a:r>
              <a:rPr lang="el-GR" sz="2400" dirty="0"/>
              <a:t>Μεγαλύτερο το Κέρδος;</a:t>
            </a:r>
            <a:r>
              <a:rPr lang="en-US" sz="2400" dirty="0"/>
              <a:t>”  </a:t>
            </a:r>
            <a:r>
              <a:rPr lang="el-GR" sz="2400"/>
              <a:t>από το </a:t>
            </a:r>
            <a:r>
              <a:rPr lang="el-GR" sz="2400" dirty="0"/>
              <a:t>Αγγελική </a:t>
            </a:r>
            <a:r>
              <a:rPr lang="el-GR" sz="2400" dirty="0" err="1"/>
              <a:t>Κοκκινάκη</a:t>
            </a:r>
            <a:r>
              <a:rPr lang="cs-CZ" sz="2400" dirty="0"/>
              <a:t>, </a:t>
            </a:r>
            <a:r>
              <a:rPr lang="el-GR" sz="2400" dirty="0"/>
              <a:t>Στέλλα </a:t>
            </a:r>
            <a:r>
              <a:rPr lang="el-GR" sz="2400" dirty="0" err="1"/>
              <a:t>Κλεάνθους</a:t>
            </a:r>
            <a:r>
              <a:rPr lang="el-GR" sz="2400" dirty="0"/>
              <a:t> </a:t>
            </a:r>
            <a:r>
              <a:rPr lang="en-US" sz="2400" dirty="0"/>
              <a:t> </a:t>
            </a:r>
            <a:r>
              <a:rPr lang="el-GR" sz="2400" dirty="0"/>
              <a:t>είναι </a:t>
            </a:r>
            <a:r>
              <a:rPr lang="en-US" sz="2400" dirty="0"/>
              <a:t> </a:t>
            </a:r>
            <a:r>
              <a:rPr lang="el-GR" sz="2400" dirty="0" err="1"/>
              <a:t>αδειοδοτημένο</a:t>
            </a:r>
            <a:r>
              <a:rPr lang="el-GR" sz="2400" dirty="0"/>
              <a:t> από την</a:t>
            </a:r>
            <a:r>
              <a:rPr lang="en-US" sz="2400" dirty="0"/>
              <a:t> </a:t>
            </a:r>
            <a:r>
              <a:rPr lang="en-US" sz="2400" dirty="0">
                <a:hlinkClick r:id="rId4"/>
              </a:rPr>
              <a:t>Creative Commons Attribution 4.0 International License</a:t>
            </a:r>
            <a:r>
              <a:rPr lang="en-US" sz="2400" dirty="0"/>
              <a:t>.</a:t>
            </a:r>
            <a:endParaRPr lang="cs-CZ" sz="2400" dirty="0"/>
          </a:p>
        </p:txBody>
      </p:sp>
      <p:pic>
        <p:nvPicPr>
          <p:cNvPr id="15" name="Picture 16" descr="VÃ½sledek obrÃ¡zku pro cc by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6720" y="1314208"/>
            <a:ext cx="1490559" cy="525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796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67748" y="1097280"/>
            <a:ext cx="8408504" cy="3647440"/>
          </a:xfrm>
        </p:spPr>
        <p:txBody>
          <a:bodyPr>
            <a:noAutofit/>
          </a:bodyPr>
          <a:lstStyle/>
          <a:p>
            <a:pPr marL="0" indent="0" algn="just">
              <a:buNone/>
            </a:pPr>
            <a:r>
              <a:rPr lang="el-GR" sz="1800" dirty="0"/>
              <a:t>Όπως συζητήθηκε στο </a:t>
            </a:r>
            <a:r>
              <a:rPr lang="en-US" sz="1800" dirty="0"/>
              <a:t>A’</a:t>
            </a:r>
            <a:r>
              <a:rPr lang="el-GR" sz="1800" dirty="0"/>
              <a:t> Μέρος, η </a:t>
            </a:r>
            <a:r>
              <a:rPr lang="el-GR" sz="1800" dirty="0" err="1"/>
              <a:t>Yu</a:t>
            </a:r>
            <a:r>
              <a:rPr lang="el-GR" sz="1800" dirty="0"/>
              <a:t>-</a:t>
            </a:r>
            <a:r>
              <a:rPr lang="el-GR" sz="1800" dirty="0" err="1"/>
              <a:t>Jin</a:t>
            </a:r>
            <a:r>
              <a:rPr lang="el-GR" sz="1800" dirty="0"/>
              <a:t> χρησιμοποίησε αντισυμβατικούς τρόπους</a:t>
            </a:r>
            <a:r>
              <a:rPr lang="en-US" sz="1800" dirty="0"/>
              <a:t>,</a:t>
            </a:r>
            <a:r>
              <a:rPr lang="el-GR" sz="1800" dirty="0"/>
              <a:t> για να γίνει Πρόεδρος του Συνδέσμου Φοιτητών στο Πανεπιστήμιο της. Αξιοποιώντας τις διασυνδέσεις της μέσω του νέου της ρόλου, επένδυσε σε </a:t>
            </a:r>
            <a:r>
              <a:rPr lang="el-GR" sz="1800" dirty="0" err="1"/>
              <a:t>κρυπτονομίσματα</a:t>
            </a:r>
            <a:r>
              <a:rPr lang="el-GR" sz="1800" dirty="0"/>
              <a:t> που απέδωσαν πλουσιοπάροχα. Περισσότερο από τα πλούτη της, ήταν σημαντική η εξέχουσα θέση της </a:t>
            </a:r>
            <a:r>
              <a:rPr lang="el-GR" sz="1800" dirty="0" err="1"/>
              <a:t>Yu</a:t>
            </a:r>
            <a:r>
              <a:rPr lang="el-GR" sz="1800" dirty="0"/>
              <a:t>-</a:t>
            </a:r>
            <a:r>
              <a:rPr lang="el-GR" sz="1800" dirty="0" err="1"/>
              <a:t>Jin</a:t>
            </a:r>
            <a:r>
              <a:rPr lang="el-GR" sz="1800" dirty="0"/>
              <a:t> στην κοινότητα των </a:t>
            </a:r>
            <a:r>
              <a:rPr lang="el-GR" sz="1800" dirty="0" err="1"/>
              <a:t>κρυπτονομισμάτων</a:t>
            </a:r>
            <a:r>
              <a:rPr lang="el-GR" sz="1800" dirty="0"/>
              <a:t>. </a:t>
            </a:r>
            <a:endParaRPr lang="en-US" sz="1800" dirty="0"/>
          </a:p>
          <a:p>
            <a:pPr marL="0" indent="0" algn="just">
              <a:buNone/>
            </a:pPr>
            <a:r>
              <a:rPr lang="el-GR" sz="1800" dirty="0"/>
              <a:t>Η </a:t>
            </a:r>
            <a:r>
              <a:rPr lang="el-GR" sz="1800" dirty="0" err="1"/>
              <a:t>Yu</a:t>
            </a:r>
            <a:r>
              <a:rPr lang="el-GR" sz="1800" dirty="0"/>
              <a:t>-</a:t>
            </a:r>
            <a:r>
              <a:rPr lang="el-GR" sz="1800" dirty="0" err="1"/>
              <a:t>Jin</a:t>
            </a:r>
            <a:r>
              <a:rPr lang="el-GR" sz="1800" dirty="0"/>
              <a:t> προσκλήθηκε να γίνει συνιδρυτής μιας πρωτοβουλίας </a:t>
            </a:r>
            <a:r>
              <a:rPr lang="el-GR" sz="1800" dirty="0" err="1"/>
              <a:t>κρυπτονομισμάτων</a:t>
            </a:r>
            <a:r>
              <a:rPr lang="el-GR" sz="1800" dirty="0"/>
              <a:t>, η οποία ονομάζεται DOUBLECOIN. Το DOUBLECOIN θα πουλούσε υπηρεσίες εκπαίδευσης στους ενδιαφερόμενους που δεν είχαν τη σχετική τεχνογνωσία. Τα μέλη θα μπορούσαν να αγοράσουν εκπαιδευτικά πακέτα που κυμαίνονται από 100 ευρώ έως 118.000 ευρώ. Η συμβολή τής </a:t>
            </a:r>
            <a:r>
              <a:rPr lang="en-US" sz="1800" dirty="0"/>
              <a:t>Yu-</a:t>
            </a:r>
            <a:r>
              <a:rPr lang="en-US" sz="1800" dirty="0" err="1"/>
              <a:t>Jin</a:t>
            </a:r>
            <a:r>
              <a:rPr lang="el-GR" sz="1800" dirty="0"/>
              <a:t> στην ίδρυση του </a:t>
            </a:r>
            <a:r>
              <a:rPr lang="en-US" sz="1800" dirty="0"/>
              <a:t>DOUPLECOIN</a:t>
            </a:r>
            <a:r>
              <a:rPr lang="el-GR" sz="1800" dirty="0"/>
              <a:t> επικεντρώθηκε στην ανάπτυξη του εκπαιδευτικού υλικού. Το μάρκετινγκ και οι επιχειρήσεις πραγματοποιήθηκαν από τους άλλους δύο συνιδρυτές της εταιρίας. </a:t>
            </a:r>
            <a:endParaRPr lang="en-US" sz="1800" dirty="0"/>
          </a:p>
        </p:txBody>
      </p:sp>
    </p:spTree>
    <p:extLst>
      <p:ext uri="{BB962C8B-B14F-4D97-AF65-F5344CB8AC3E}">
        <p14:creationId xmlns:p14="http://schemas.microsoft.com/office/powerpoint/2010/main" val="26077887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77077" y="1133061"/>
            <a:ext cx="8239539" cy="3591339"/>
          </a:xfrm>
        </p:spPr>
        <p:txBody>
          <a:bodyPr>
            <a:noAutofit/>
          </a:bodyPr>
          <a:lstStyle/>
          <a:p>
            <a:pPr marL="0" indent="0" algn="just">
              <a:lnSpc>
                <a:spcPct val="100000"/>
              </a:lnSpc>
              <a:buNone/>
            </a:pPr>
            <a:r>
              <a:rPr lang="el-GR" sz="2000" dirty="0"/>
              <a:t>Τα μέλη της ομάδας θα μπορούσαν να έχουν πρόσβαση σε πακέτα που περιελάμβαναν  "διακριτικά ", τα οποία θα μπορούσαν να αντιστοιχιστούν στη τιμή  εξόρυξης </a:t>
            </a:r>
            <a:r>
              <a:rPr lang="el-GR" sz="2000" dirty="0" err="1"/>
              <a:t>DOUBLECOINs</a:t>
            </a:r>
            <a:r>
              <a:rPr lang="el-GR" sz="2000" dirty="0"/>
              <a:t>. Κάθε πακέτο παρείχε επίσης εκπαιδευτικό περιεχόμενο, για να διαδώσει την τεχνογνωσία σε σχέση με την προώθηση των οικονομικών των μελών τους. Τα περισσότερα μέλη του DOUBLECOIN συζητούσαν για επενδύσεις σε διάφορα </a:t>
            </a:r>
            <a:r>
              <a:rPr lang="el-GR" sz="2000" dirty="0" err="1"/>
              <a:t>κρυπτονομίσματα</a:t>
            </a:r>
            <a:r>
              <a:rPr lang="el-GR" sz="2000" dirty="0"/>
              <a:t>, ενώ το εκπαιδευτικό υλικό μόλις και μετά βίας αναφέρθηκε ως θέμα συζήτησης.</a:t>
            </a:r>
            <a:endParaRPr lang="en-US" sz="2000" dirty="0"/>
          </a:p>
          <a:p>
            <a:pPr marL="0" indent="0">
              <a:lnSpc>
                <a:spcPct val="100000"/>
              </a:lnSpc>
              <a:buNone/>
            </a:pPr>
            <a:r>
              <a:rPr lang="el-GR" sz="2000" dirty="0"/>
              <a:t>Στα μέλη δόθηκε το "προνόμιο" να στρατολογήσουν άλλα μέλη. </a:t>
            </a:r>
            <a:endParaRPr lang="en-US" sz="2000" dirty="0"/>
          </a:p>
          <a:p>
            <a:pPr marL="0" indent="0">
              <a:lnSpc>
                <a:spcPct val="100000"/>
              </a:lnSpc>
              <a:buNone/>
            </a:pPr>
            <a:endParaRPr lang="en-US" sz="1800" dirty="0"/>
          </a:p>
          <a:p>
            <a:pPr marL="0" indent="0">
              <a:lnSpc>
                <a:spcPct val="100000"/>
              </a:lnSpc>
              <a:buNone/>
            </a:pPr>
            <a:endParaRPr lang="en-US" sz="1800" dirty="0"/>
          </a:p>
        </p:txBody>
      </p:sp>
    </p:spTree>
    <p:extLst>
      <p:ext uri="{BB962C8B-B14F-4D97-AF65-F5344CB8AC3E}">
        <p14:creationId xmlns:p14="http://schemas.microsoft.com/office/powerpoint/2010/main" val="260778870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809" y="1113183"/>
            <a:ext cx="8378687" cy="3308346"/>
          </a:xfrm>
        </p:spPr>
        <p:txBody>
          <a:bodyPr>
            <a:noAutofit/>
          </a:bodyPr>
          <a:lstStyle/>
          <a:p>
            <a:pPr marL="0" indent="0" algn="just">
              <a:lnSpc>
                <a:spcPct val="100000"/>
              </a:lnSpc>
              <a:buNone/>
            </a:pPr>
            <a:r>
              <a:rPr lang="el-GR" sz="2000" dirty="0"/>
              <a:t>Επίσης, ιδρύθηκε ανταλλακτήριο ως εσωτερική αγορά για τα μέλη που είχαν επενδύσει περισσότερα χρήματα από ένα απλό πακέτο εκκίνησης. Μέσω του  ανταλλακτηρίου, τα DOUBLECOINS μπορούσαν να ανταλλαχθούν μόνο με ευρώ. </a:t>
            </a:r>
          </a:p>
          <a:p>
            <a:pPr marL="0" indent="0" algn="just">
              <a:lnSpc>
                <a:spcPct val="100000"/>
              </a:lnSpc>
              <a:buNone/>
            </a:pPr>
            <a:r>
              <a:rPr lang="el-GR" sz="2000" dirty="0"/>
              <a:t>Το ανταλλακτήριο καθημερινά παρουσίαζε όρια πώλησης με βάση τα πακέτα που  είχε επενδύσει ο κάθε πωλητής. Αυτά περιόριζαν σε μεγάλο βαθμό το ποσό των DOUBLECOINS που μπορούσαν να ανταλλαχθούν</a:t>
            </a:r>
            <a:r>
              <a:rPr lang="en-US" sz="2000" dirty="0"/>
              <a:t>.</a:t>
            </a:r>
            <a:endParaRPr lang="cs-CZ" sz="2000" dirty="0"/>
          </a:p>
          <a:p>
            <a:pPr marL="0" indent="0" algn="just">
              <a:lnSpc>
                <a:spcPct val="100000"/>
              </a:lnSpc>
              <a:buNone/>
            </a:pPr>
            <a:endParaRPr lang="en-US" sz="1800" dirty="0"/>
          </a:p>
          <a:p>
            <a:pPr marL="0" indent="0" algn="just">
              <a:lnSpc>
                <a:spcPct val="100000"/>
              </a:lnSpc>
              <a:buNone/>
            </a:pPr>
            <a:endParaRPr lang="en-US" sz="1800" dirty="0"/>
          </a:p>
          <a:p>
            <a:pPr marL="0" indent="0" algn="just">
              <a:lnSpc>
                <a:spcPct val="100000"/>
              </a:lnSpc>
              <a:buNone/>
            </a:pPr>
            <a:endParaRPr lang="en-US" sz="1800" dirty="0"/>
          </a:p>
        </p:txBody>
      </p:sp>
    </p:spTree>
    <p:extLst>
      <p:ext uri="{BB962C8B-B14F-4D97-AF65-F5344CB8AC3E}">
        <p14:creationId xmlns:p14="http://schemas.microsoft.com/office/powerpoint/2010/main" val="260778870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278296" y="1103243"/>
            <a:ext cx="8577469" cy="35497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80000"/>
              </a:lnSpc>
              <a:buNone/>
            </a:pPr>
            <a:r>
              <a:rPr lang="el-GR" sz="2000" dirty="0"/>
              <a:t>Το μόνο ανησυχητικό σημείο σε αυτή την προοπτική ήταν οι αντιρρήσεις του αδερφού της. Επέμεινε ότι το DOUBL</a:t>
            </a:r>
            <a:r>
              <a:rPr lang="en-US" sz="2000" dirty="0"/>
              <a:t>ECOIN</a:t>
            </a:r>
            <a:r>
              <a:rPr lang="el-GR" sz="2000" dirty="0"/>
              <a:t> ήταν μια σύγχρονη εκδοχή ενός παλαιού συστήματος απάτης, δηλαδή ενός σχεδίου </a:t>
            </a:r>
            <a:r>
              <a:rPr lang="en-US" sz="2000" dirty="0" err="1"/>
              <a:t>Ponzi</a:t>
            </a:r>
            <a:r>
              <a:rPr lang="el-GR" sz="2000" dirty="0"/>
              <a:t> ή σχεδίου πυραμίδας.</a:t>
            </a:r>
            <a:r>
              <a:rPr lang="en-US" sz="2000" dirty="0"/>
              <a:t> </a:t>
            </a:r>
          </a:p>
          <a:p>
            <a:pPr marL="0" indent="0" algn="just">
              <a:lnSpc>
                <a:spcPct val="80000"/>
              </a:lnSpc>
              <a:buNone/>
            </a:pPr>
            <a:r>
              <a:rPr lang="el-GR" sz="2000" dirty="0"/>
              <a:t>Η </a:t>
            </a:r>
            <a:r>
              <a:rPr lang="en-US" sz="2000" dirty="0"/>
              <a:t>Yu-Jin</a:t>
            </a:r>
            <a:r>
              <a:rPr lang="el-GR" sz="2000" dirty="0"/>
              <a:t> αντιμετώπισε αυτές τις ανησυχίες με στωικότητα. Ξεπέρασε τις αντιρρήσεις του αδερφού της υπενθυμίζοντας στον εαυτό της ότι μερικά χρόνια πριν ο αδελφός της είχε παρόμοιες ανησυχίες με την επένδυσή της στο </a:t>
            </a:r>
            <a:r>
              <a:rPr lang="el-GR" sz="2000" dirty="0" err="1"/>
              <a:t>Bitcoin</a:t>
            </a:r>
            <a:r>
              <a:rPr lang="el-GR" sz="2000" dirty="0"/>
              <a:t>: την ίδια επένδυση που της ανταπέδωσε τόσο αδρά.</a:t>
            </a:r>
            <a:r>
              <a:rPr lang="en-US" sz="2000" dirty="0"/>
              <a:t> </a:t>
            </a:r>
          </a:p>
          <a:p>
            <a:pPr marL="0" indent="0" algn="just">
              <a:lnSpc>
                <a:spcPct val="80000"/>
              </a:lnSpc>
              <a:buNone/>
            </a:pPr>
            <a:r>
              <a:rPr lang="el-GR" sz="2000" dirty="0"/>
              <a:t>Αποφάσισε να επενδύσει ένα σημαντικό χρηματικό ποσό και ότι θα μπορούσε να κεφαλαιοποιήσει το εκτεταμένο δίκτυο των γνωριμιών της. Προσδοκούσε  ότι το DOUBLECOIN θα ήταν εξίσου ανταποδοτικό όσο το BITCOIN στο παρελθόν.</a:t>
            </a:r>
            <a:r>
              <a:rPr lang="en-US" sz="2000" dirty="0"/>
              <a:t> </a:t>
            </a:r>
          </a:p>
          <a:p>
            <a:pPr marL="0" indent="0" algn="just">
              <a:lnSpc>
                <a:spcPct val="80000"/>
              </a:lnSpc>
              <a:buNone/>
            </a:pPr>
            <a:endParaRPr lang="en-US" sz="1800" dirty="0"/>
          </a:p>
        </p:txBody>
      </p:sp>
    </p:spTree>
    <p:extLst>
      <p:ext uri="{BB962C8B-B14F-4D97-AF65-F5344CB8AC3E}">
        <p14:creationId xmlns:p14="http://schemas.microsoft.com/office/powerpoint/2010/main" val="822811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l-GR" sz="3600" dirty="0">
                <a:solidFill>
                  <a:srgbClr val="009999"/>
                </a:solidFill>
              </a:rPr>
              <a:t>Εναρκτήριες Ερωτήσεις</a:t>
            </a:r>
            <a:r>
              <a:rPr lang="en-US" sz="3600" dirty="0"/>
              <a:t> </a:t>
            </a:r>
          </a:p>
          <a:p>
            <a:endParaRPr lang="en-US" dirty="0"/>
          </a:p>
          <a:p>
            <a:r>
              <a:rPr lang="el-GR" dirty="0"/>
              <a:t>Αναγνωρίσατε</a:t>
            </a:r>
            <a:r>
              <a:rPr lang="en-US" dirty="0"/>
              <a:t> </a:t>
            </a:r>
            <a:r>
              <a:rPr lang="el-GR" dirty="0"/>
              <a:t>κάτι που εγείρει ανησυχίες</a:t>
            </a:r>
            <a:r>
              <a:rPr lang="en-US" dirty="0"/>
              <a:t>;</a:t>
            </a:r>
          </a:p>
          <a:p>
            <a:r>
              <a:rPr lang="el-GR" dirty="0"/>
              <a:t>Τι είναι το σχήμα </a:t>
            </a:r>
            <a:r>
              <a:rPr lang="en-US" dirty="0"/>
              <a:t>Ponzi </a:t>
            </a:r>
            <a:r>
              <a:rPr lang="el-GR" dirty="0"/>
              <a:t>ή το σχήμα πυραμίδας; </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48478" y="1113183"/>
            <a:ext cx="8607287" cy="3597713"/>
          </a:xfrm>
        </p:spPr>
        <p:txBody>
          <a:bodyPr>
            <a:normAutofit fontScale="85000" lnSpcReduction="10000"/>
          </a:bodyPr>
          <a:lstStyle/>
          <a:p>
            <a:r>
              <a:rPr lang="el-GR" dirty="0"/>
              <a:t>Το σχήμα</a:t>
            </a:r>
            <a:r>
              <a:rPr lang="en-US" dirty="0"/>
              <a:t> </a:t>
            </a:r>
            <a:r>
              <a:rPr lang="en-US" b="1" dirty="0" err="1"/>
              <a:t>Ponzi</a:t>
            </a:r>
            <a:r>
              <a:rPr lang="el-GR" b="1" dirty="0"/>
              <a:t> </a:t>
            </a:r>
            <a:r>
              <a:rPr lang="el-GR" dirty="0"/>
              <a:t>«είναι μια μορφή απάτης στην οποία ο υποτιθέμενος επιχειρηματίας</a:t>
            </a:r>
            <a:r>
              <a:rPr lang="en-US" dirty="0"/>
              <a:t> </a:t>
            </a:r>
            <a:r>
              <a:rPr lang="el-GR" dirty="0"/>
              <a:t>δελεάζει επενδυτές</a:t>
            </a:r>
            <a:r>
              <a:rPr lang="en-US" dirty="0"/>
              <a:t> </a:t>
            </a:r>
            <a:r>
              <a:rPr lang="el-GR" dirty="0"/>
              <a:t>πληρώνοντας κέρδη σε παλαιότερους επενδυτές χρησιμοποιώντας χρήματα που έχει συλλέξει από τους νεώτερους</a:t>
            </a:r>
            <a:r>
              <a:rPr lang="en-US" dirty="0"/>
              <a:t>” (Wikipedia 2018).</a:t>
            </a:r>
          </a:p>
          <a:p>
            <a:r>
              <a:rPr lang="el-GR" dirty="0"/>
              <a:t>Στο συμβατικό σχήμα </a:t>
            </a:r>
            <a:r>
              <a:rPr lang="en-US" dirty="0"/>
              <a:t>Ponzi, </a:t>
            </a:r>
            <a:r>
              <a:rPr lang="el-GR" dirty="0"/>
              <a:t>οι επενδυτές θεωρούν ότι εισπράττουν  από πωλήσεις προ</a:t>
            </a:r>
            <a:r>
              <a:rPr lang="en-US" dirty="0"/>
              <a:t>ï</a:t>
            </a:r>
            <a:r>
              <a:rPr lang="el-GR" dirty="0"/>
              <a:t>όντων ή υπηρεσιών</a:t>
            </a:r>
            <a:r>
              <a:rPr lang="en-US" dirty="0"/>
              <a:t>. </a:t>
            </a:r>
          </a:p>
          <a:p>
            <a:r>
              <a:rPr lang="el-GR" dirty="0"/>
              <a:t>Στην πραγματικότητα, όμως</a:t>
            </a:r>
            <a:r>
              <a:rPr lang="en-US" dirty="0"/>
              <a:t>, </a:t>
            </a:r>
            <a:r>
              <a:rPr lang="el-GR" dirty="0"/>
              <a:t>τα κεφάλαια που αντλούνται από τους νέους επενδυτές μεταμφιέζονται ως κέρδη</a:t>
            </a:r>
            <a:r>
              <a:rPr lang="en-US" dirty="0"/>
              <a:t> </a:t>
            </a:r>
            <a:r>
              <a:rPr lang="el-GR" dirty="0"/>
              <a:t>για τους παλιούς.</a:t>
            </a:r>
            <a:r>
              <a:rPr lang="en-US" dirty="0"/>
              <a:t> </a:t>
            </a:r>
            <a:r>
              <a:rPr lang="el-GR" dirty="0"/>
              <a:t>Το όλο σχέδιο είναι βιώσιμο όσο οι νέοι επενδυτές είναι πρόθυμοι να συμμετάσχουν στο σχήμα και όσο οι παλαιότεροι δεν απαιτούν την επιστροφή των αρχικών κεφαλαίων τους</a:t>
            </a:r>
            <a:r>
              <a:rPr lang="en-US" dirty="0"/>
              <a:t>.</a:t>
            </a:r>
          </a:p>
          <a:p>
            <a:pPr>
              <a:buNone/>
            </a:pPr>
            <a:endParaRPr lang="cs-CZ" dirty="0"/>
          </a:p>
        </p:txBody>
      </p:sp>
    </p:spTree>
    <p:extLst>
      <p:ext uri="{BB962C8B-B14F-4D97-AF65-F5344CB8AC3E}">
        <p14:creationId xmlns:p14="http://schemas.microsoft.com/office/powerpoint/2010/main" val="260778870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14080" y="248477"/>
            <a:ext cx="3246120" cy="4472609"/>
          </a:xfrm>
        </p:spPr>
        <p:txBody>
          <a:bodyPr>
            <a:noAutofit/>
          </a:bodyPr>
          <a:lstStyle/>
          <a:p>
            <a:pPr>
              <a:buNone/>
            </a:pPr>
            <a:r>
              <a:rPr lang="en-US" sz="1200" dirty="0"/>
              <a:t>	</a:t>
            </a:r>
            <a:r>
              <a:rPr lang="el-GR" sz="1200" dirty="0"/>
              <a:t>Σύμφωνα με την Επιτροπή Κεφαλαιαγοράς των Ηνωμένων Πολιτειών (SEC), πολλά σχέδια </a:t>
            </a:r>
            <a:r>
              <a:rPr lang="en-US" sz="1200" dirty="0" err="1"/>
              <a:t>Ponzi</a:t>
            </a:r>
            <a:r>
              <a:rPr lang="en-US" sz="1200" dirty="0"/>
              <a:t> </a:t>
            </a:r>
            <a:r>
              <a:rPr lang="el-GR" sz="1200" dirty="0"/>
              <a:t>έχουν κοινά χαρακτηριστικά που θα πρέπει να «χτυπούν καμπανάκι» σε ενδεχόμενους επενδυτές (</a:t>
            </a:r>
            <a:r>
              <a:rPr lang="el-GR" sz="1200" dirty="0" err="1"/>
              <a:t>Βικιπαίδεια</a:t>
            </a:r>
            <a:r>
              <a:rPr lang="el-GR" sz="1200" dirty="0"/>
              <a:t>, 2018). Αυτά περιλαμβάνουν:  </a:t>
            </a:r>
            <a:endParaRPr lang="en-US" sz="1200" dirty="0"/>
          </a:p>
          <a:p>
            <a:r>
              <a:rPr lang="el-GR" sz="1200" b="1" dirty="0"/>
              <a:t>Υψηλές επενδυτικές αποδόσεις με μικρό ή καθόλου κίνδυνο. </a:t>
            </a:r>
            <a:r>
              <a:rPr lang="el-GR" sz="1200" dirty="0"/>
              <a:t>Αν και κάθε επένδυση έχει κινδύνους, οι μηχανισμοί </a:t>
            </a:r>
            <a:r>
              <a:rPr lang="en-US" sz="1200" dirty="0" err="1"/>
              <a:t>Ponzi</a:t>
            </a:r>
            <a:r>
              <a:rPr lang="el-GR" sz="1200" dirty="0"/>
              <a:t>  υπόσχονται  εγγυημένες επενδύσεις </a:t>
            </a:r>
            <a:r>
              <a:rPr lang="en-US" sz="1200" dirty="0"/>
              <a:t>.  </a:t>
            </a:r>
          </a:p>
          <a:p>
            <a:r>
              <a:rPr lang="el-GR" sz="1200" b="1" dirty="0"/>
              <a:t>Υπερβολικά συνεπείς αποδόσεις. </a:t>
            </a:r>
            <a:r>
              <a:rPr lang="el-GR" sz="1200" dirty="0"/>
              <a:t>Οι επενδυτικές αξίες τείνουν να κυμαίνονται σε μια χρονική περίοδο. Όμως, ένα σχέδιο </a:t>
            </a:r>
            <a:r>
              <a:rPr lang="en-US" sz="1200" dirty="0" err="1"/>
              <a:t>Ponzi</a:t>
            </a:r>
            <a:r>
              <a:rPr lang="en-US" sz="1200" dirty="0"/>
              <a:t> </a:t>
            </a:r>
            <a:r>
              <a:rPr lang="el-GR" sz="1200" dirty="0"/>
              <a:t>έχει τακτικές, θετικές αποδόσεις, ανεξάρτητα από τις συνολικές συνθήκες της αγοράς.</a:t>
            </a:r>
          </a:p>
          <a:p>
            <a:r>
              <a:rPr lang="el-GR" sz="1200" b="1" dirty="0"/>
              <a:t>Μη εγγεγραμμένες επενδύσεις. </a:t>
            </a:r>
            <a:r>
              <a:rPr lang="el-GR" sz="1200" dirty="0"/>
              <a:t>Τα συστήματα </a:t>
            </a:r>
            <a:r>
              <a:rPr lang="en-US" sz="1200" dirty="0" err="1"/>
              <a:t>Ponzi</a:t>
            </a:r>
            <a:r>
              <a:rPr lang="el-GR" sz="1200" dirty="0"/>
              <a:t> δεν είναι εγγεγραμμένα στις αντίστοιχες εθνικές αρχές που παρέχουν στους επενδυτές πρόσβαση σε βασικές πληροφορίες σχετικά με τη διαχείριση, τα προϊόντα, τις υπηρεσίες και τα οικονομικά της εταιρείας.</a:t>
            </a:r>
          </a:p>
        </p:txBody>
      </p:sp>
      <p:sp>
        <p:nvSpPr>
          <p:cNvPr id="5" name="Rectangle 4"/>
          <p:cNvSpPr/>
          <p:nvPr/>
        </p:nvSpPr>
        <p:spPr>
          <a:xfrm>
            <a:off x="4121588" y="248477"/>
            <a:ext cx="3605562" cy="3416320"/>
          </a:xfrm>
          <a:prstGeom prst="rect">
            <a:avLst/>
          </a:prstGeom>
        </p:spPr>
        <p:txBody>
          <a:bodyPr wrap="square">
            <a:spAutoFit/>
          </a:bodyPr>
          <a:lstStyle/>
          <a:p>
            <a:pPr>
              <a:buFont typeface="Arial" pitchFamily="34" charset="0"/>
              <a:buChar char="•"/>
            </a:pPr>
            <a:r>
              <a:rPr lang="el-GR" sz="1200" b="1" dirty="0"/>
              <a:t>Μη εξουσιοδοτημένοι πωλητές</a:t>
            </a:r>
            <a:r>
              <a:rPr lang="en-US" sz="1200" b="1" dirty="0"/>
              <a:t>. </a:t>
            </a:r>
            <a:r>
              <a:rPr lang="el-GR" sz="1200" dirty="0"/>
              <a:t>Τα περισσότερα σχήματα </a:t>
            </a:r>
            <a:r>
              <a:rPr lang="en-US" sz="1200" dirty="0" err="1"/>
              <a:t>Ponzi</a:t>
            </a:r>
            <a:r>
              <a:rPr lang="en-US" sz="1200" dirty="0"/>
              <a:t> </a:t>
            </a:r>
            <a:r>
              <a:rPr lang="el-GR" sz="1200" dirty="0"/>
              <a:t>χρησιμοποιούν μη </a:t>
            </a:r>
            <a:r>
              <a:rPr lang="el-GR" sz="1200" dirty="0" err="1"/>
              <a:t>αδειοδοτημένο</a:t>
            </a:r>
            <a:r>
              <a:rPr lang="el-GR" sz="1200" dirty="0"/>
              <a:t> άτομα ως πωλητές</a:t>
            </a:r>
            <a:r>
              <a:rPr lang="en-US" sz="1200" dirty="0"/>
              <a:t>.</a:t>
            </a:r>
            <a:endParaRPr lang="el-GR" sz="1200" dirty="0"/>
          </a:p>
          <a:p>
            <a:pPr>
              <a:buFont typeface="Arial" pitchFamily="34" charset="0"/>
              <a:buChar char="•"/>
            </a:pPr>
            <a:endParaRPr lang="en-US" sz="1200" dirty="0"/>
          </a:p>
          <a:p>
            <a:pPr>
              <a:buFont typeface="Arial" pitchFamily="34" charset="0"/>
              <a:buChar char="•"/>
            </a:pPr>
            <a:r>
              <a:rPr lang="el-GR" sz="1200" b="1" dirty="0"/>
              <a:t>Μυστικοπαθείς ή και πολύπλοκες στρατηγικές</a:t>
            </a:r>
            <a:r>
              <a:rPr lang="en-US" sz="1200" b="1" dirty="0"/>
              <a:t>. </a:t>
            </a:r>
            <a:r>
              <a:rPr lang="el-GR" sz="1200" dirty="0"/>
              <a:t>Τα περισσότερα σχήματα </a:t>
            </a:r>
            <a:r>
              <a:rPr lang="en-US" sz="1200" dirty="0"/>
              <a:t> Ponzi </a:t>
            </a:r>
            <a:r>
              <a:rPr lang="el-GR" sz="1200" dirty="0"/>
              <a:t>έχουν επιχειρηματικά μοντέλα τα οποία είτε είναι ασαφή ή πολύπλοκα στην κατανόηση τους</a:t>
            </a:r>
            <a:r>
              <a:rPr lang="en-US" sz="1200" dirty="0"/>
              <a:t>.</a:t>
            </a:r>
            <a:endParaRPr lang="el-GR" sz="1200" dirty="0"/>
          </a:p>
          <a:p>
            <a:pPr>
              <a:buFont typeface="Arial" pitchFamily="34" charset="0"/>
              <a:buChar char="•"/>
            </a:pPr>
            <a:endParaRPr lang="en-US" sz="1200" dirty="0"/>
          </a:p>
          <a:p>
            <a:pPr>
              <a:buFont typeface="Arial" pitchFamily="34" charset="0"/>
              <a:buChar char="•"/>
            </a:pPr>
            <a:r>
              <a:rPr lang="el-GR" sz="1200" b="1" dirty="0"/>
              <a:t>Γραφειοκρατικά προβλήματα</a:t>
            </a:r>
            <a:r>
              <a:rPr lang="en-US" sz="1200" b="1" dirty="0"/>
              <a:t>. </a:t>
            </a:r>
            <a:r>
              <a:rPr lang="el-GR" sz="1200" dirty="0"/>
              <a:t>Η γραφειοκρατικές και διαχειριστικές διαδικασίες είναι σχετικά ασαφείς στα σχέδια </a:t>
            </a:r>
            <a:r>
              <a:rPr lang="en-US" sz="1200" dirty="0"/>
              <a:t>Ponzi.</a:t>
            </a:r>
            <a:endParaRPr lang="el-GR" sz="1200" dirty="0"/>
          </a:p>
          <a:p>
            <a:pPr>
              <a:buFont typeface="Arial" pitchFamily="34" charset="0"/>
              <a:buChar char="•"/>
            </a:pPr>
            <a:endParaRPr lang="en-US" sz="1200" dirty="0"/>
          </a:p>
          <a:p>
            <a:pPr>
              <a:buFont typeface="Arial" pitchFamily="34" charset="0"/>
              <a:buChar char="•"/>
            </a:pPr>
            <a:r>
              <a:rPr lang="el-GR" sz="1200" b="1" dirty="0"/>
              <a:t>Δυσκολία στη λήψη πληρωμών. </a:t>
            </a:r>
            <a:r>
              <a:rPr lang="el-GR" sz="1200" dirty="0"/>
              <a:t>Οι εκπρόσωποι του σχεδίου </a:t>
            </a:r>
            <a:r>
              <a:rPr lang="en-US" sz="1200" dirty="0" err="1"/>
              <a:t>Ponzi</a:t>
            </a:r>
            <a:r>
              <a:rPr lang="en-US" sz="1200" dirty="0"/>
              <a:t> </a:t>
            </a:r>
            <a:r>
              <a:rPr lang="el-GR" sz="1200" dirty="0"/>
              <a:t>ενθαρρύνουν συστηματικά τους επενδυτές να επενδύσουν τα κέρδη τους πάλι πίσω στο σχέδιο, για να μεγιστοποιήσουν τις μελλοντικές τους αποδόσεις</a:t>
            </a:r>
            <a:r>
              <a:rPr lang="en-US" sz="1200" dirty="0"/>
              <a:t>.</a:t>
            </a:r>
          </a:p>
        </p:txBody>
      </p:sp>
    </p:spTree>
    <p:extLst>
      <p:ext uri="{BB962C8B-B14F-4D97-AF65-F5344CB8AC3E}">
        <p14:creationId xmlns:p14="http://schemas.microsoft.com/office/powerpoint/2010/main" val="3628419503"/>
      </p:ext>
    </p:extLst>
  </p:cSld>
  <p:clrMapOvr>
    <a:masterClrMapping/>
  </p:clrMapOvr>
  <p:transition/>
</p:sld>
</file>

<file path=ppt/theme/theme1.xml><?xml version="1.0" encoding="utf-8"?>
<a:theme xmlns:a="http://schemas.openxmlformats.org/drawingml/2006/main" name="enai">
  <a:themeElements>
    <a:clrScheme name="Vlastní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9999"/>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enai</Template>
  <TotalTime>11901</TotalTime>
  <Words>1444</Words>
  <Application>Microsoft Macintosh PowerPoint</Application>
  <PresentationFormat>Předvádění na obrazovce (16:9)</PresentationFormat>
  <Paragraphs>96</Paragraphs>
  <Slides>21</Slides>
  <Notes>9</Notes>
  <HiddenSlides>1</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Calibri Light</vt:lpstr>
      <vt:lpstr>enai</vt:lpstr>
      <vt:lpstr>Μεγαλύτερο το ρίσκο,  Μεγαλύτερο το κέρδος;</vt:lpstr>
      <vt:lpstr>Σχετικά με το κείμενο αυτό</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Συμπεράσματα</vt:lpstr>
      <vt:lpstr>Prezentace aplikace PowerPoint</vt:lpstr>
      <vt:lpstr>Ερωτήσεις - Δραστηριότητες</vt:lpstr>
      <vt:lpstr>Το μήνυμα της ιστορίας</vt:lpstr>
      <vt:lpstr>Σύνδεση με πραγματικότητα</vt:lpstr>
      <vt:lpstr>Aναγνώριση – πηγή εικόνων</vt:lpstr>
      <vt:lpstr>Συγγραφείς</vt:lpstr>
      <vt:lpstr>Πληροφορίες Αδειας</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didl</dc:creator>
  <cp:lastModifiedBy>Dita Dlabolová</cp:lastModifiedBy>
  <cp:revision>171</cp:revision>
  <cp:lastPrinted>2018-09-04T13:28:03Z</cp:lastPrinted>
  <dcterms:created xsi:type="dcterms:W3CDTF">2016-09-26T15:05:02Z</dcterms:created>
  <dcterms:modified xsi:type="dcterms:W3CDTF">2019-11-06T14:32:52Z</dcterms:modified>
</cp:coreProperties>
</file>