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309" r:id="rId2"/>
    <p:sldId id="355" r:id="rId3"/>
    <p:sldId id="290" r:id="rId4"/>
    <p:sldId id="340" r:id="rId5"/>
    <p:sldId id="317" r:id="rId6"/>
    <p:sldId id="349" r:id="rId7"/>
    <p:sldId id="348" r:id="rId8"/>
    <p:sldId id="350" r:id="rId9"/>
    <p:sldId id="319" r:id="rId10"/>
    <p:sldId id="320" r:id="rId11"/>
    <p:sldId id="351" r:id="rId12"/>
    <p:sldId id="322" r:id="rId13"/>
    <p:sldId id="352" r:id="rId14"/>
    <p:sldId id="323" r:id="rId15"/>
    <p:sldId id="304" r:id="rId16"/>
    <p:sldId id="307" r:id="rId17"/>
    <p:sldId id="356" r:id="rId18"/>
    <p:sldId id="347" r:id="rId19"/>
    <p:sldId id="358" r:id="rId20"/>
    <p:sldId id="357" r:id="rId21"/>
    <p:sldId id="344" r:id="rId22"/>
    <p:sldId id="354" r:id="rId23"/>
    <p:sldId id="353" r:id="rId24"/>
    <p:sldId id="346" r:id="rId2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8EFAF8DB-A969-4135-B19A-87D8D207BB21}">
          <p14:sldIdLst>
            <p14:sldId id="309"/>
            <p14:sldId id="355"/>
            <p14:sldId id="290"/>
            <p14:sldId id="340"/>
            <p14:sldId id="317"/>
            <p14:sldId id="349"/>
            <p14:sldId id="348"/>
            <p14:sldId id="350"/>
            <p14:sldId id="319"/>
            <p14:sldId id="320"/>
            <p14:sldId id="351"/>
            <p14:sldId id="322"/>
            <p14:sldId id="352"/>
            <p14:sldId id="323"/>
            <p14:sldId id="304"/>
            <p14:sldId id="307"/>
            <p14:sldId id="356"/>
            <p14:sldId id="347"/>
            <p14:sldId id="358"/>
            <p14:sldId id="357"/>
            <p14:sldId id="344"/>
            <p14:sldId id="354"/>
            <p14:sldId id="353"/>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autoAdjust="0"/>
    <p:restoredTop sz="85347" autoAdjust="0"/>
  </p:normalViewPr>
  <p:slideViewPr>
    <p:cSldViewPr snapToGrid="0">
      <p:cViewPr varScale="1">
        <p:scale>
          <a:sx n="129" d="100"/>
          <a:sy n="129" d="100"/>
        </p:scale>
        <p:origin x="1152" y="184"/>
      </p:cViewPr>
      <p:guideLst>
        <p:guide orient="horz" pos="2160"/>
        <p:guide pos="2880"/>
        <p:guide pos="3840"/>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5130F-6DD1-4461-9104-A51571DA2431}" type="datetimeFigureOut">
              <a:rPr lang="cs-CZ" smtClean="0"/>
              <a:pPr/>
              <a:t>06.11.19</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B758-5CCA-4FC4-A17D-E88687967B5F}" type="slidenum">
              <a:rPr lang="cs-CZ" smtClean="0"/>
              <a:pPr/>
              <a:t>‹#›</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3</a:t>
            </a:fld>
            <a:endParaRPr lang="cs-CZ" dirty="0"/>
          </a:p>
        </p:txBody>
      </p:sp>
    </p:spTree>
    <p:extLst>
      <p:ext uri="{BB962C8B-B14F-4D97-AF65-F5344CB8AC3E}">
        <p14:creationId xmlns:p14="http://schemas.microsoft.com/office/powerpoint/2010/main" val="156099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12</a:t>
            </a:fld>
            <a:endParaRPr lang="cs-CZ" dirty="0"/>
          </a:p>
        </p:txBody>
      </p:sp>
    </p:spTree>
    <p:extLst>
      <p:ext uri="{BB962C8B-B14F-4D97-AF65-F5344CB8AC3E}">
        <p14:creationId xmlns:p14="http://schemas.microsoft.com/office/powerpoint/2010/main" val="2742221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13</a:t>
            </a:fld>
            <a:endParaRPr lang="cs-CZ" dirty="0"/>
          </a:p>
        </p:txBody>
      </p:sp>
    </p:spTree>
    <p:extLst>
      <p:ext uri="{BB962C8B-B14F-4D97-AF65-F5344CB8AC3E}">
        <p14:creationId xmlns:p14="http://schemas.microsoft.com/office/powerpoint/2010/main" val="274222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14</a:t>
            </a:fld>
            <a:endParaRPr lang="cs-CZ" dirty="0"/>
          </a:p>
        </p:txBody>
      </p:sp>
    </p:spTree>
    <p:extLst>
      <p:ext uri="{BB962C8B-B14F-4D97-AF65-F5344CB8AC3E}">
        <p14:creationId xmlns:p14="http://schemas.microsoft.com/office/powerpoint/2010/main" val="254737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CBB758-5CCA-4FC4-A17D-E88687967B5F}" type="slidenum">
              <a:rPr lang="cs-CZ" smtClean="0"/>
              <a:pPr/>
              <a:t>17</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Optional</a:t>
            </a:r>
            <a:r>
              <a:rPr lang="cs-CZ" dirty="0"/>
              <a:t> part</a:t>
            </a:r>
          </a:p>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19</a:t>
            </a:fld>
            <a:endParaRPr lang="cs-CZ" dirty="0"/>
          </a:p>
        </p:txBody>
      </p:sp>
    </p:spTree>
    <p:extLst>
      <p:ext uri="{BB962C8B-B14F-4D97-AF65-F5344CB8AC3E}">
        <p14:creationId xmlns:p14="http://schemas.microsoft.com/office/powerpoint/2010/main" val="382469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4</a:t>
            </a:fld>
            <a:endParaRPr lang="cs-CZ" dirty="0"/>
          </a:p>
        </p:txBody>
      </p:sp>
    </p:spTree>
    <p:extLst>
      <p:ext uri="{BB962C8B-B14F-4D97-AF65-F5344CB8AC3E}">
        <p14:creationId xmlns:p14="http://schemas.microsoft.com/office/powerpoint/2010/main" val="411329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5</a:t>
            </a:fld>
            <a:endParaRPr lang="cs-CZ" dirty="0"/>
          </a:p>
        </p:txBody>
      </p:sp>
    </p:spTree>
    <p:extLst>
      <p:ext uri="{BB962C8B-B14F-4D97-AF65-F5344CB8AC3E}">
        <p14:creationId xmlns:p14="http://schemas.microsoft.com/office/powerpoint/2010/main" val="360579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6</a:t>
            </a:fld>
            <a:endParaRPr lang="cs-CZ" dirty="0"/>
          </a:p>
        </p:txBody>
      </p:sp>
    </p:spTree>
    <p:extLst>
      <p:ext uri="{BB962C8B-B14F-4D97-AF65-F5344CB8AC3E}">
        <p14:creationId xmlns:p14="http://schemas.microsoft.com/office/powerpoint/2010/main" val="360579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7</a:t>
            </a:fld>
            <a:endParaRPr lang="cs-CZ" dirty="0"/>
          </a:p>
        </p:txBody>
      </p:sp>
    </p:spTree>
    <p:extLst>
      <p:ext uri="{BB962C8B-B14F-4D97-AF65-F5344CB8AC3E}">
        <p14:creationId xmlns:p14="http://schemas.microsoft.com/office/powerpoint/2010/main" val="360579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8</a:t>
            </a:fld>
            <a:endParaRPr lang="cs-CZ" dirty="0"/>
          </a:p>
        </p:txBody>
      </p:sp>
    </p:spTree>
    <p:extLst>
      <p:ext uri="{BB962C8B-B14F-4D97-AF65-F5344CB8AC3E}">
        <p14:creationId xmlns:p14="http://schemas.microsoft.com/office/powerpoint/2010/main" val="360579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9</a:t>
            </a:fld>
            <a:endParaRPr lang="cs-CZ" dirty="0"/>
          </a:p>
        </p:txBody>
      </p:sp>
    </p:spTree>
    <p:extLst>
      <p:ext uri="{BB962C8B-B14F-4D97-AF65-F5344CB8AC3E}">
        <p14:creationId xmlns:p14="http://schemas.microsoft.com/office/powerpoint/2010/main" val="232959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10</a:t>
            </a:fld>
            <a:endParaRPr lang="cs-CZ" dirty="0"/>
          </a:p>
        </p:txBody>
      </p:sp>
    </p:spTree>
    <p:extLst>
      <p:ext uri="{BB962C8B-B14F-4D97-AF65-F5344CB8AC3E}">
        <p14:creationId xmlns:p14="http://schemas.microsoft.com/office/powerpoint/2010/main" val="345217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11</a:t>
            </a:fld>
            <a:endParaRPr lang="cs-CZ" dirty="0"/>
          </a:p>
        </p:txBody>
      </p:sp>
    </p:spTree>
    <p:extLst>
      <p:ext uri="{BB962C8B-B14F-4D97-AF65-F5344CB8AC3E}">
        <p14:creationId xmlns:p14="http://schemas.microsoft.com/office/powerpoint/2010/main" val="345217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2422" y="1371599"/>
            <a:ext cx="8612659" cy="1408777"/>
          </a:xfrm>
        </p:spPr>
        <p:txBody>
          <a:bodyPr anchor="ctr">
            <a:normAutofit/>
          </a:bodyPr>
          <a:lstStyle>
            <a:lvl1pPr algn="l">
              <a:defRPr sz="4400">
                <a:solidFill>
                  <a:schemeClr val="tx1"/>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3762631" y="2926214"/>
            <a:ext cx="5072449" cy="847606"/>
          </a:xfrm>
        </p:spPr>
        <p:txBody>
          <a:bodyPr/>
          <a:lstStyle>
            <a:lvl1pPr marL="0" indent="0" algn="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sp>
        <p:nvSpPr>
          <p:cNvPr id="4" name="Zástupný symbol pro datum 3"/>
          <p:cNvSpPr>
            <a:spLocks noGrp="1"/>
          </p:cNvSpPr>
          <p:nvPr>
            <p:ph type="dt" sz="half" idx="10"/>
          </p:nvPr>
        </p:nvSpPr>
        <p:spPr/>
        <p:txBody>
          <a:bodyPr/>
          <a:lstStyle/>
          <a:p>
            <a:fld id="{5E6784AC-797A-45F2-B2C8-8D7DEEADE390}" type="datetimeFigureOut">
              <a:rPr lang="cs-CZ" smtClean="0"/>
              <a:pPr/>
              <a:t>06.11.19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41448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183505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191027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1643761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a:t>Název</a:t>
            </a:r>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a:t>Předmět</a:t>
            </a:r>
            <a:endParaRPr lang="en-US" dirty="0"/>
          </a:p>
        </p:txBody>
      </p:sp>
    </p:spTree>
    <p:extLst>
      <p:ext uri="{BB962C8B-B14F-4D97-AF65-F5344CB8AC3E}">
        <p14:creationId xmlns:p14="http://schemas.microsoft.com/office/powerpoint/2010/main" val="3307306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pPr/>
              <a:t>06.11.19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281414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3074"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182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essage of the stor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07F474-6549-7640-94C6-1F6056DBEFAD}"/>
              </a:ext>
            </a:extLst>
          </p:cNvPr>
          <p:cNvSpPr>
            <a:spLocks noGrp="1"/>
          </p:cNvSpPr>
          <p:nvPr>
            <p:ph type="title" hasCustomPrompt="1"/>
          </p:nvPr>
        </p:nvSpPr>
        <p:spPr>
          <a:xfrm>
            <a:off x="2479589" y="735164"/>
            <a:ext cx="5007061" cy="835537"/>
          </a:xfrm>
        </p:spPr>
        <p:txBody>
          <a:bodyPr/>
          <a:lstStyle>
            <a:lvl1pPr>
              <a:defRPr/>
            </a:lvl1pPr>
          </a:lstStyle>
          <a:p>
            <a:r>
              <a:rPr lang="en-GB" noProof="0" dirty="0"/>
              <a:t>Message of the story</a:t>
            </a:r>
          </a:p>
        </p:txBody>
      </p:sp>
      <p:sp>
        <p:nvSpPr>
          <p:cNvPr id="3" name="Zástupný symbol pro datum 2">
            <a:extLst>
              <a:ext uri="{FF2B5EF4-FFF2-40B4-BE49-F238E27FC236}">
                <a16:creationId xmlns:a16="http://schemas.microsoft.com/office/drawing/2014/main" id="{593711F0-B791-864B-8D7F-FAB5F2EF16D2}"/>
              </a:ext>
            </a:extLst>
          </p:cNvPr>
          <p:cNvSpPr>
            <a:spLocks noGrp="1"/>
          </p:cNvSpPr>
          <p:nvPr>
            <p:ph type="dt" sz="half" idx="10"/>
          </p:nvPr>
        </p:nvSpPr>
        <p:spPr/>
        <p:txBody>
          <a:bodyPr/>
          <a:lstStyle/>
          <a:p>
            <a:fld id="{5E6784AC-797A-45F2-B2C8-8D7DEEADE390}" type="datetimeFigureOut">
              <a:rPr lang="en-US" smtClean="0"/>
              <a:pPr/>
              <a:t>11/6/19</a:t>
            </a:fld>
            <a:endParaRPr lang="en-US" dirty="0"/>
          </a:p>
        </p:txBody>
      </p:sp>
      <p:sp>
        <p:nvSpPr>
          <p:cNvPr id="4" name="Zástupný symbol pro zápatí 3">
            <a:extLst>
              <a:ext uri="{FF2B5EF4-FFF2-40B4-BE49-F238E27FC236}">
                <a16:creationId xmlns:a16="http://schemas.microsoft.com/office/drawing/2014/main" id="{2581D126-F01A-6349-94E3-D8B3E686E93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2A93E5D-D6BA-D040-9E97-64E3AD7D8046}"/>
              </a:ext>
            </a:extLst>
          </p:cNvPr>
          <p:cNvSpPr>
            <a:spLocks noGrp="1"/>
          </p:cNvSpPr>
          <p:nvPr>
            <p:ph type="sldNum" sz="quarter" idx="12"/>
          </p:nvPr>
        </p:nvSpPr>
        <p:spPr/>
        <p:txBody>
          <a:bodyPr/>
          <a:lstStyle/>
          <a:p>
            <a:fld id="{788345F0-FA79-49AB-88A6-267CA573EFB8}" type="slidenum">
              <a:rPr lang="cs-CZ" smtClean="0"/>
              <a:pPr/>
              <a:t>‹#›</a:t>
            </a:fld>
            <a:endParaRPr lang="cs-CZ" dirty="0"/>
          </a:p>
        </p:txBody>
      </p:sp>
      <p:sp>
        <p:nvSpPr>
          <p:cNvPr id="8" name="Zástupný obsah 7">
            <a:extLst>
              <a:ext uri="{FF2B5EF4-FFF2-40B4-BE49-F238E27FC236}">
                <a16:creationId xmlns:a16="http://schemas.microsoft.com/office/drawing/2014/main" id="{B61E0DBE-E326-F141-B8D3-52F38CD540D1}"/>
              </a:ext>
            </a:extLst>
          </p:cNvPr>
          <p:cNvSpPr>
            <a:spLocks noGrp="1"/>
          </p:cNvSpPr>
          <p:nvPr>
            <p:ph sz="quarter" idx="13"/>
          </p:nvPr>
        </p:nvSpPr>
        <p:spPr>
          <a:xfrm>
            <a:off x="2479589" y="1631092"/>
            <a:ext cx="6222058" cy="2388459"/>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9" name="Picture 5" descr="C:\Data\Dropbox\ENAI\O2\ikonky\general\yes.emf">
            <a:extLst>
              <a:ext uri="{FF2B5EF4-FFF2-40B4-BE49-F238E27FC236}">
                <a16:creationId xmlns:a16="http://schemas.microsoft.com/office/drawing/2014/main" id="{69FEAC4F-E496-3644-A441-02F38028632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33906" y="1570701"/>
            <a:ext cx="1690926" cy="107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0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chor to the real cas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07F474-6549-7640-94C6-1F6056DBEFAD}"/>
              </a:ext>
            </a:extLst>
          </p:cNvPr>
          <p:cNvSpPr>
            <a:spLocks noGrp="1"/>
          </p:cNvSpPr>
          <p:nvPr>
            <p:ph type="title" hasCustomPrompt="1"/>
          </p:nvPr>
        </p:nvSpPr>
        <p:spPr>
          <a:xfrm>
            <a:off x="2479589" y="735164"/>
            <a:ext cx="5007061" cy="835537"/>
          </a:xfrm>
        </p:spPr>
        <p:txBody>
          <a:bodyPr/>
          <a:lstStyle>
            <a:lvl1pPr>
              <a:defRPr/>
            </a:lvl1pPr>
          </a:lstStyle>
          <a:p>
            <a:r>
              <a:rPr lang="en-GB" noProof="0" dirty="0"/>
              <a:t>Anchor to the real case</a:t>
            </a:r>
          </a:p>
        </p:txBody>
      </p:sp>
      <p:sp>
        <p:nvSpPr>
          <p:cNvPr id="3" name="Zástupný symbol pro datum 2">
            <a:extLst>
              <a:ext uri="{FF2B5EF4-FFF2-40B4-BE49-F238E27FC236}">
                <a16:creationId xmlns:a16="http://schemas.microsoft.com/office/drawing/2014/main" id="{593711F0-B791-864B-8D7F-FAB5F2EF16D2}"/>
              </a:ext>
            </a:extLst>
          </p:cNvPr>
          <p:cNvSpPr>
            <a:spLocks noGrp="1"/>
          </p:cNvSpPr>
          <p:nvPr>
            <p:ph type="dt" sz="half" idx="10"/>
          </p:nvPr>
        </p:nvSpPr>
        <p:spPr/>
        <p:txBody>
          <a:bodyPr/>
          <a:lstStyle/>
          <a:p>
            <a:fld id="{5E6784AC-797A-45F2-B2C8-8D7DEEADE390}" type="datetimeFigureOut">
              <a:rPr lang="en-US" smtClean="0"/>
              <a:pPr/>
              <a:t>11/6/19</a:t>
            </a:fld>
            <a:endParaRPr lang="en-US" dirty="0"/>
          </a:p>
        </p:txBody>
      </p:sp>
      <p:sp>
        <p:nvSpPr>
          <p:cNvPr id="4" name="Zástupný symbol pro zápatí 3">
            <a:extLst>
              <a:ext uri="{FF2B5EF4-FFF2-40B4-BE49-F238E27FC236}">
                <a16:creationId xmlns:a16="http://schemas.microsoft.com/office/drawing/2014/main" id="{2581D126-F01A-6349-94E3-D8B3E686E93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2A93E5D-D6BA-D040-9E97-64E3AD7D8046}"/>
              </a:ext>
            </a:extLst>
          </p:cNvPr>
          <p:cNvSpPr>
            <a:spLocks noGrp="1"/>
          </p:cNvSpPr>
          <p:nvPr>
            <p:ph type="sldNum" sz="quarter" idx="12"/>
          </p:nvPr>
        </p:nvSpPr>
        <p:spPr/>
        <p:txBody>
          <a:bodyPr/>
          <a:lstStyle/>
          <a:p>
            <a:fld id="{788345F0-FA79-49AB-88A6-267CA573EFB8}" type="slidenum">
              <a:rPr lang="cs-CZ" smtClean="0"/>
              <a:pPr/>
              <a:t>‹#›</a:t>
            </a:fld>
            <a:endParaRPr lang="cs-CZ" dirty="0"/>
          </a:p>
        </p:txBody>
      </p:sp>
      <p:pic>
        <p:nvPicPr>
          <p:cNvPr id="6" name="Grafický objekt 5" descr="Kotva">
            <a:extLst>
              <a:ext uri="{FF2B5EF4-FFF2-40B4-BE49-F238E27FC236}">
                <a16:creationId xmlns:a16="http://schemas.microsoft.com/office/drawing/2014/main" id="{A2BCB751-09FB-8C4F-AECE-B3235C8926F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2353" y="993932"/>
            <a:ext cx="1955485" cy="1955485"/>
          </a:xfrm>
          <a:prstGeom prst="rect">
            <a:avLst/>
          </a:prstGeom>
        </p:spPr>
      </p:pic>
      <p:sp>
        <p:nvSpPr>
          <p:cNvPr id="8" name="Zástupný obsah 7">
            <a:extLst>
              <a:ext uri="{FF2B5EF4-FFF2-40B4-BE49-F238E27FC236}">
                <a16:creationId xmlns:a16="http://schemas.microsoft.com/office/drawing/2014/main" id="{B61E0DBE-E326-F141-B8D3-52F38CD540D1}"/>
              </a:ext>
            </a:extLst>
          </p:cNvPr>
          <p:cNvSpPr>
            <a:spLocks noGrp="1"/>
          </p:cNvSpPr>
          <p:nvPr>
            <p:ph sz="quarter" idx="13"/>
          </p:nvPr>
        </p:nvSpPr>
        <p:spPr>
          <a:xfrm>
            <a:off x="2479589" y="1631092"/>
            <a:ext cx="6222058" cy="2388459"/>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71657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5E6784AC-797A-45F2-B2C8-8D7DEEADE390}" type="datetimeFigureOut">
              <a:rPr lang="cs-CZ" smtClean="0"/>
              <a:pPr/>
              <a:t>06.11.19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144607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5E6784AC-797A-45F2-B2C8-8D7DEEADE390}" type="datetimeFigureOut">
              <a:rPr lang="cs-CZ" smtClean="0"/>
              <a:pPr/>
              <a:t>06.11.19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274252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34145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204287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29842" y="1878806"/>
            <a:ext cx="386834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2" y="1878806"/>
            <a:ext cx="388739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86773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291089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415005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315187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11/6/19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30353980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07" r:id="rId14"/>
    <p:sldLayoutId id="2147483722" r:id="rId15"/>
    <p:sldLayoutId id="2147483723" r:id="rId16"/>
    <p:sldLayoutId id="2147483724" r:id="rId17"/>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www.academicintegrity.eu/wp/all-materials/?key-words%5b%5d=real-life-examp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kleanthous.s@unic.ac.cy" TargetMode="External"/><Relationship Id="rId2" Type="http://schemas.openxmlformats.org/officeDocument/2006/relationships/hyperlink" Target="mailto:kokkinaki.a@unic.ac.cy" TargetMode="External"/><Relationship Id="rId1" Type="http://schemas.openxmlformats.org/officeDocument/2006/relationships/slideLayout" Target="../slideLayouts/slideLayout2.xml"/><Relationship Id="rId4" Type="http://schemas.openxmlformats.org/officeDocument/2006/relationships/hyperlink" Target="mailto:georgiou.i@unic.ac.c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creativecommons.org/licenses/by-sa/4.0/"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2422" y="1313409"/>
            <a:ext cx="8612659" cy="1408777"/>
          </a:xfrm>
        </p:spPr>
        <p:txBody>
          <a:bodyPr/>
          <a:lstStyle/>
          <a:p>
            <a:pPr algn="ctr"/>
            <a:r>
              <a:rPr lang="en-US" dirty="0"/>
              <a:t>Once a hacker, </a:t>
            </a:r>
            <a:br>
              <a:rPr lang="en-US" dirty="0"/>
            </a:br>
            <a:r>
              <a:rPr lang="en-US" dirty="0"/>
              <a:t>always a hacker!</a:t>
            </a:r>
          </a:p>
        </p:txBody>
      </p:sp>
      <p:sp>
        <p:nvSpPr>
          <p:cNvPr id="3" name="Podnadpis 2"/>
          <p:cNvSpPr>
            <a:spLocks noGrp="1"/>
          </p:cNvSpPr>
          <p:nvPr>
            <p:ph type="subTitle" idx="1"/>
          </p:nvPr>
        </p:nvSpPr>
        <p:spPr/>
        <p:txBody>
          <a:bodyPr/>
          <a:lstStyle/>
          <a:p>
            <a:r>
              <a:rPr lang="cs-CZ" dirty="0"/>
              <a:t>Real-</a:t>
            </a:r>
            <a:r>
              <a:rPr lang="cs-CZ" dirty="0" err="1"/>
              <a:t>life</a:t>
            </a:r>
            <a:r>
              <a:rPr lang="cs-CZ" dirty="0"/>
              <a:t> </a:t>
            </a:r>
            <a:r>
              <a:rPr lang="cs-CZ" dirty="0" err="1"/>
              <a:t>example</a:t>
            </a:r>
            <a:r>
              <a:rPr lang="cs-CZ" dirty="0"/>
              <a:t> O2-B-8-en</a:t>
            </a:r>
            <a:endParaRPr lang="en-US" dirty="0"/>
          </a:p>
        </p:txBody>
      </p:sp>
    </p:spTree>
    <p:extLst>
      <p:ext uri="{BB962C8B-B14F-4D97-AF65-F5344CB8AC3E}">
        <p14:creationId xmlns:p14="http://schemas.microsoft.com/office/powerpoint/2010/main" val="63454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31273" y="739833"/>
            <a:ext cx="4380808" cy="3632662"/>
          </a:xfrm>
        </p:spPr>
        <p:txBody>
          <a:bodyPr>
            <a:normAutofit fontScale="77500" lnSpcReduction="20000"/>
          </a:bodyPr>
          <a:lstStyle/>
          <a:p>
            <a:pPr marL="0" indent="0">
              <a:buNone/>
            </a:pPr>
            <a:r>
              <a:rPr lang="en-US" dirty="0"/>
              <a:t>Andrew started working in the IT Department of the Bank. He liked his job. He particularly enjoyed the seminars he had to attend in his new role.</a:t>
            </a:r>
          </a:p>
          <a:p>
            <a:pPr marL="0" indent="0">
              <a:buNone/>
            </a:pPr>
            <a:r>
              <a:rPr lang="en-US" dirty="0"/>
              <a:t>Soon, he became fully aware that the security mechanisms of the Bank were outstanding with special provisions for detecting IT related frauds. Any deviant behavior of the past did not have place in his current undertakings he believed. He did not want to jeopardize his career</a:t>
            </a:r>
            <a:r>
              <a:rPr lang="cs-CZ" dirty="0"/>
              <a:t>.</a:t>
            </a:r>
          </a:p>
          <a:p>
            <a:pPr marL="0" indent="0">
              <a:buNone/>
            </a:pPr>
            <a:r>
              <a:rPr lang="en-US" dirty="0"/>
              <a:t> </a:t>
            </a:r>
          </a:p>
        </p:txBody>
      </p:sp>
      <p:pic>
        <p:nvPicPr>
          <p:cNvPr id="11266" name="Picture 2" descr="Three Women and Two Men Watching on Laptop Computer on Table"/>
          <p:cNvPicPr>
            <a:picLocks noChangeAspect="1" noChangeArrowheads="1"/>
          </p:cNvPicPr>
          <p:nvPr/>
        </p:nvPicPr>
        <p:blipFill>
          <a:blip r:embed="rId3"/>
          <a:srcRect/>
          <a:stretch>
            <a:fillRect/>
          </a:stretch>
        </p:blipFill>
        <p:spPr bwMode="auto">
          <a:xfrm>
            <a:off x="5200366" y="1737360"/>
            <a:ext cx="3943634" cy="2630488"/>
          </a:xfrm>
          <a:prstGeom prst="rect">
            <a:avLst/>
          </a:prstGeom>
          <a:noFill/>
        </p:spPr>
      </p:pic>
    </p:spTree>
    <p:extLst>
      <p:ext uri="{BB962C8B-B14F-4D97-AF65-F5344CB8AC3E}">
        <p14:creationId xmlns:p14="http://schemas.microsoft.com/office/powerpoint/2010/main" val="107099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39338" y="972589"/>
            <a:ext cx="4114799" cy="3358342"/>
          </a:xfrm>
        </p:spPr>
        <p:txBody>
          <a:bodyPr>
            <a:normAutofit fontScale="77500" lnSpcReduction="20000"/>
          </a:bodyPr>
          <a:lstStyle/>
          <a:p>
            <a:pPr marL="0" indent="0">
              <a:buNone/>
            </a:pPr>
            <a:r>
              <a:rPr lang="en-US" dirty="0"/>
              <a:t>In the Bank’s annual gala dinner he met Maria a fellow co-worker from Private Investment Department. They hit it off instantly. </a:t>
            </a:r>
          </a:p>
          <a:p>
            <a:pPr marL="0" indent="0">
              <a:buNone/>
            </a:pPr>
            <a:r>
              <a:rPr lang="en-US" dirty="0"/>
              <a:t>Having similar priorities in life, they married and within a few months they were expecting their first child.  </a:t>
            </a:r>
          </a:p>
          <a:p>
            <a:pPr marL="0" indent="0">
              <a:buNone/>
            </a:pPr>
            <a:r>
              <a:rPr lang="en-US" dirty="0"/>
              <a:t>For Andrew, hacking was a thing of the past.  He now felt fulfilled.</a:t>
            </a:r>
          </a:p>
        </p:txBody>
      </p:sp>
      <p:pic>
        <p:nvPicPr>
          <p:cNvPr id="45058" name="Picture 2" descr="9th month, abdomen, adult"/>
          <p:cNvPicPr>
            <a:picLocks noChangeAspect="1" noChangeArrowheads="1"/>
          </p:cNvPicPr>
          <p:nvPr/>
        </p:nvPicPr>
        <p:blipFill>
          <a:blip r:embed="rId3"/>
          <a:srcRect/>
          <a:stretch>
            <a:fillRect/>
          </a:stretch>
        </p:blipFill>
        <p:spPr bwMode="auto">
          <a:xfrm>
            <a:off x="5078666" y="1656080"/>
            <a:ext cx="4065333" cy="2711664"/>
          </a:xfrm>
          <a:prstGeom prst="rect">
            <a:avLst/>
          </a:prstGeom>
          <a:noFill/>
        </p:spPr>
      </p:pic>
    </p:spTree>
    <p:extLst>
      <p:ext uri="{BB962C8B-B14F-4D97-AF65-F5344CB8AC3E}">
        <p14:creationId xmlns:p14="http://schemas.microsoft.com/office/powerpoint/2010/main" val="107099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22960" y="1371599"/>
            <a:ext cx="4131425" cy="2552007"/>
          </a:xfrm>
        </p:spPr>
        <p:txBody>
          <a:bodyPr>
            <a:normAutofit fontScale="77500" lnSpcReduction="20000"/>
          </a:bodyPr>
          <a:lstStyle/>
          <a:p>
            <a:pPr marL="0" indent="0">
              <a:buNone/>
            </a:pPr>
            <a:r>
              <a:rPr lang="en-US" dirty="0"/>
              <a:t>Life seemed perfect for a while. But starting 2009, a</a:t>
            </a:r>
            <a:r>
              <a:rPr lang="cs-CZ" dirty="0"/>
              <a:t> </a:t>
            </a:r>
            <a:r>
              <a:rPr lang="en-US" dirty="0"/>
              <a:t>financial crisis hit the country. </a:t>
            </a:r>
          </a:p>
          <a:p>
            <a:pPr marL="0" indent="0">
              <a:buNone/>
            </a:pPr>
            <a:r>
              <a:rPr lang="en-US" dirty="0"/>
              <a:t>Many (including Andrew and Maria) suffered severe pay cuts. </a:t>
            </a:r>
          </a:p>
          <a:p>
            <a:pPr marL="0" indent="0">
              <a:buNone/>
            </a:pPr>
            <a:r>
              <a:rPr lang="en-US" dirty="0"/>
              <a:t>Andrew once again felt that he was a special case and the severity measures should not apply for him.</a:t>
            </a:r>
          </a:p>
        </p:txBody>
      </p:sp>
      <p:pic>
        <p:nvPicPr>
          <p:cNvPr id="9220" name="Picture 4" descr="Free stock photo of pattern, technology, display, airport"/>
          <p:cNvPicPr>
            <a:picLocks noChangeAspect="1" noChangeArrowheads="1"/>
          </p:cNvPicPr>
          <p:nvPr/>
        </p:nvPicPr>
        <p:blipFill>
          <a:blip r:embed="rId3"/>
          <a:srcRect/>
          <a:stretch>
            <a:fillRect/>
          </a:stretch>
        </p:blipFill>
        <p:spPr bwMode="auto">
          <a:xfrm>
            <a:off x="5013132" y="1757680"/>
            <a:ext cx="3992437" cy="2186781"/>
          </a:xfrm>
          <a:prstGeom prst="rect">
            <a:avLst/>
          </a:prstGeom>
          <a:noFill/>
        </p:spPr>
      </p:pic>
    </p:spTree>
    <p:extLst>
      <p:ext uri="{BB962C8B-B14F-4D97-AF65-F5344CB8AC3E}">
        <p14:creationId xmlns:p14="http://schemas.microsoft.com/office/powerpoint/2010/main" val="48444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48392" y="856211"/>
            <a:ext cx="4696692" cy="3549534"/>
          </a:xfrm>
        </p:spPr>
        <p:txBody>
          <a:bodyPr>
            <a:normAutofit fontScale="77500" lnSpcReduction="20000"/>
          </a:bodyPr>
          <a:lstStyle/>
          <a:p>
            <a:pPr marL="0" indent="0">
              <a:buNone/>
            </a:pPr>
            <a:r>
              <a:rPr lang="en-US" dirty="0"/>
              <a:t>The crisis escalated and capital controls were imposed and one could only withdraw up to 100 E</a:t>
            </a:r>
            <a:r>
              <a:rPr lang="cs-CZ" dirty="0"/>
              <a:t>UR</a:t>
            </a:r>
            <a:r>
              <a:rPr lang="en-US" dirty="0"/>
              <a:t> daily. </a:t>
            </a:r>
          </a:p>
          <a:p>
            <a:pPr marL="0" indent="0">
              <a:buNone/>
            </a:pPr>
            <a:r>
              <a:rPr lang="en-US" dirty="0"/>
              <a:t>This resulted into a need among account holders -especially those with high deposits- to transfer their money abroad.</a:t>
            </a:r>
          </a:p>
          <a:p>
            <a:pPr marL="0" indent="0">
              <a:buNone/>
            </a:pPr>
            <a:r>
              <a:rPr lang="en-US" dirty="0"/>
              <a:t>With all formal channels for transactions blocked, Andrew identified a unique opportunity. He could enable account holders transfer money abroad and save their accounts from “leveling”. </a:t>
            </a:r>
          </a:p>
        </p:txBody>
      </p:sp>
      <p:pic>
        <p:nvPicPr>
          <p:cNvPr id="47106" name="Picture 2" descr="atm, dirty, machine"/>
          <p:cNvPicPr>
            <a:picLocks noChangeAspect="1" noChangeArrowheads="1"/>
          </p:cNvPicPr>
          <p:nvPr/>
        </p:nvPicPr>
        <p:blipFill>
          <a:blip r:embed="rId3"/>
          <a:srcRect/>
          <a:stretch>
            <a:fillRect/>
          </a:stretch>
        </p:blipFill>
        <p:spPr bwMode="auto">
          <a:xfrm>
            <a:off x="5361095" y="1516284"/>
            <a:ext cx="3782905" cy="2523279"/>
          </a:xfrm>
          <a:prstGeom prst="rect">
            <a:avLst/>
          </a:prstGeom>
          <a:noFill/>
        </p:spPr>
      </p:pic>
    </p:spTree>
    <p:extLst>
      <p:ext uri="{BB962C8B-B14F-4D97-AF65-F5344CB8AC3E}">
        <p14:creationId xmlns:p14="http://schemas.microsoft.com/office/powerpoint/2010/main" val="48444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5513" y="3258589"/>
            <a:ext cx="8337665" cy="1504604"/>
          </a:xfrm>
        </p:spPr>
        <p:txBody>
          <a:bodyPr>
            <a:normAutofit fontScale="70000" lnSpcReduction="20000"/>
          </a:bodyPr>
          <a:lstStyle/>
          <a:p>
            <a:pPr marL="0" indent="0">
              <a:buNone/>
            </a:pPr>
            <a:r>
              <a:rPr lang="en-US" dirty="0"/>
              <a:t>No one </a:t>
            </a:r>
            <a:r>
              <a:rPr lang="cs-CZ" dirty="0"/>
              <a:t>-</a:t>
            </a:r>
            <a:r>
              <a:rPr lang="en-US" dirty="0"/>
              <a:t>except Andrew</a:t>
            </a:r>
            <a:r>
              <a:rPr lang="cs-CZ" dirty="0"/>
              <a:t>-</a:t>
            </a:r>
            <a:r>
              <a:rPr lang="en-US" dirty="0"/>
              <a:t>  can really tell how much he was paid for each transfer completed. </a:t>
            </a:r>
          </a:p>
          <a:p>
            <a:pPr marL="0" indent="0">
              <a:buNone/>
            </a:pPr>
            <a:r>
              <a:rPr lang="en-US" dirty="0"/>
              <a:t>He demanded and received exceptionally handsome rewards for each transfer of funds to overseas accounts. </a:t>
            </a:r>
          </a:p>
          <a:p>
            <a:pPr marL="0" indent="0">
              <a:buNone/>
            </a:pPr>
            <a:r>
              <a:rPr lang="en-US" dirty="0"/>
              <a:t>Rumors had it that he amassed over 5M </a:t>
            </a:r>
            <a:r>
              <a:rPr lang="cs-CZ" dirty="0"/>
              <a:t>EUR </a:t>
            </a:r>
            <a:r>
              <a:rPr lang="en-US" dirty="0"/>
              <a:t>within a couple weeks.</a:t>
            </a:r>
          </a:p>
          <a:p>
            <a:endParaRPr lang="cs-CZ" dirty="0"/>
          </a:p>
        </p:txBody>
      </p:sp>
      <p:pic>
        <p:nvPicPr>
          <p:cNvPr id="7170" name="Picture 2" descr="banknotes, bills, cash"/>
          <p:cNvPicPr>
            <a:picLocks noChangeAspect="1" noChangeArrowheads="1"/>
          </p:cNvPicPr>
          <p:nvPr/>
        </p:nvPicPr>
        <p:blipFill>
          <a:blip r:embed="rId3"/>
          <a:srcRect/>
          <a:stretch>
            <a:fillRect/>
          </a:stretch>
        </p:blipFill>
        <p:spPr bwMode="auto">
          <a:xfrm>
            <a:off x="2164464" y="524919"/>
            <a:ext cx="4096409" cy="2732393"/>
          </a:xfrm>
          <a:prstGeom prst="rect">
            <a:avLst/>
          </a:prstGeom>
          <a:noFill/>
        </p:spPr>
      </p:pic>
    </p:spTree>
    <p:extLst>
      <p:ext uri="{BB962C8B-B14F-4D97-AF65-F5344CB8AC3E}">
        <p14:creationId xmlns:p14="http://schemas.microsoft.com/office/powerpoint/2010/main" val="27762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47897" y="1263535"/>
            <a:ext cx="7414953" cy="2876203"/>
          </a:xfrm>
        </p:spPr>
        <p:txBody>
          <a:bodyPr>
            <a:normAutofit fontScale="77500" lnSpcReduction="20000"/>
          </a:bodyPr>
          <a:lstStyle/>
          <a:p>
            <a:pPr marL="0" indent="0">
              <a:buNone/>
            </a:pPr>
            <a:r>
              <a:rPr lang="en-US" dirty="0"/>
              <a:t>Andrew being overconfident for his “achievement” flashed his newly acquired wealth. During the </a:t>
            </a:r>
            <a:br>
              <a:rPr lang="cs-CZ" dirty="0"/>
            </a:br>
            <a:r>
              <a:rPr lang="en-US" dirty="0"/>
              <a:t>crisis, his outrageous purchases had a big impact.</a:t>
            </a:r>
          </a:p>
          <a:p>
            <a:pPr marL="0" indent="0">
              <a:buNone/>
            </a:pPr>
            <a:r>
              <a:rPr lang="en-US" dirty="0"/>
              <a:t>His employer launched an inquiring committee and on the preface of a task that was delayed to be completed he got fired. His wife was found to be redundant and was offered an exit package.</a:t>
            </a:r>
          </a:p>
          <a:p>
            <a:pPr marL="0" indent="0">
              <a:buNone/>
            </a:pPr>
            <a:r>
              <a:rPr lang="en-US" dirty="0"/>
              <a:t>It was widely believed that these were simply pretexts for his rumored defiance that could not be adequately substantiated. Once again Andrew and his family were marginalized.</a:t>
            </a:r>
          </a:p>
        </p:txBody>
      </p:sp>
    </p:spTree>
    <p:extLst>
      <p:ext uri="{BB962C8B-B14F-4D97-AF65-F5344CB8AC3E}">
        <p14:creationId xmlns:p14="http://schemas.microsoft.com/office/powerpoint/2010/main" val="19964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The conclusion</a:t>
            </a:r>
          </a:p>
        </p:txBody>
      </p:sp>
      <p:sp>
        <p:nvSpPr>
          <p:cNvPr id="3" name="Zástupný symbol pro obsah 2"/>
          <p:cNvSpPr>
            <a:spLocks noGrp="1"/>
          </p:cNvSpPr>
          <p:nvPr>
            <p:ph idx="1"/>
          </p:nvPr>
        </p:nvSpPr>
        <p:spPr>
          <a:xfrm>
            <a:off x="689956" y="1629295"/>
            <a:ext cx="7880466" cy="2535381"/>
          </a:xfrm>
        </p:spPr>
        <p:txBody>
          <a:bodyPr>
            <a:normAutofit fontScale="85000" lnSpcReduction="20000"/>
          </a:bodyPr>
          <a:lstStyle/>
          <a:p>
            <a:r>
              <a:rPr lang="en-US" dirty="0"/>
              <a:t>After having lost their jobs, neither Andrew nor Maria were able to find a job in a crisis stricken country; they had to move to another country.</a:t>
            </a:r>
          </a:p>
          <a:p>
            <a:r>
              <a:rPr lang="en-US" dirty="0"/>
              <a:t>They faced many challenges in their transition from well-established professionals into wealthy (yet marginalized) immigrants.</a:t>
            </a:r>
          </a:p>
          <a:p>
            <a:r>
              <a:rPr lang="en-US" dirty="0"/>
              <a:t>They also realized that long-term professional success is tightly connected to good work habits and ethics.</a:t>
            </a:r>
          </a:p>
          <a:p>
            <a:pPr>
              <a:buNone/>
            </a:pPr>
            <a:endParaRPr lang="en-US" dirty="0"/>
          </a:p>
        </p:txBody>
      </p:sp>
    </p:spTree>
    <p:extLst>
      <p:ext uri="{BB962C8B-B14F-4D97-AF65-F5344CB8AC3E}">
        <p14:creationId xmlns:p14="http://schemas.microsoft.com/office/powerpoint/2010/main" val="280822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lnSpcReduction="10000"/>
          </a:bodyPr>
          <a:lstStyle/>
          <a:p>
            <a:r>
              <a:rPr lang="en-US" dirty="0"/>
              <a:t>Discussion</a:t>
            </a:r>
            <a:endParaRPr lang="cs-CZ" dirty="0"/>
          </a:p>
        </p:txBody>
      </p:sp>
      <p:sp>
        <p:nvSpPr>
          <p:cNvPr id="3" name="Zástupný symbol pro text 2"/>
          <p:cNvSpPr>
            <a:spLocks noGrp="1"/>
          </p:cNvSpPr>
          <p:nvPr>
            <p:ph type="body" sz="quarter" idx="11"/>
          </p:nvPr>
        </p:nvSpPr>
        <p:spPr>
          <a:xfrm>
            <a:off x="-148" y="4214553"/>
            <a:ext cx="9144000" cy="444287"/>
          </a:xfrm>
        </p:spPr>
        <p:txBody>
          <a:bodyPr/>
          <a:lstStyle/>
          <a:p>
            <a:endParaRPr lang="cs-CZ" dirty="0"/>
          </a:p>
        </p:txBody>
      </p:sp>
    </p:spTree>
    <p:extLst>
      <p:ext uri="{BB962C8B-B14F-4D97-AF65-F5344CB8AC3E}">
        <p14:creationId xmlns:p14="http://schemas.microsoft.com/office/powerpoint/2010/main" val="227248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Questions</a:t>
            </a:r>
            <a:r>
              <a:rPr lang="cs-CZ" dirty="0"/>
              <a:t> </a:t>
            </a:r>
            <a:r>
              <a:rPr lang="en-US" dirty="0"/>
              <a:t>–</a:t>
            </a:r>
            <a:r>
              <a:rPr lang="cs-CZ" dirty="0"/>
              <a:t> </a:t>
            </a:r>
            <a:r>
              <a:rPr lang="en-US" dirty="0"/>
              <a:t>Activities</a:t>
            </a:r>
            <a:r>
              <a:rPr lang="cs-CZ" dirty="0"/>
              <a:t> </a:t>
            </a:r>
          </a:p>
        </p:txBody>
      </p:sp>
      <p:sp>
        <p:nvSpPr>
          <p:cNvPr id="3" name="Zástupný symbol pro obsah 2"/>
          <p:cNvSpPr>
            <a:spLocks noGrp="1"/>
          </p:cNvSpPr>
          <p:nvPr>
            <p:ph idx="1"/>
          </p:nvPr>
        </p:nvSpPr>
        <p:spPr/>
        <p:txBody>
          <a:bodyPr>
            <a:normAutofit fontScale="85000" lnSpcReduction="20000"/>
          </a:bodyPr>
          <a:lstStyle/>
          <a:p>
            <a:r>
              <a:rPr lang="en-US" dirty="0"/>
              <a:t>Identify the safety instructions regarding password use at your University.</a:t>
            </a:r>
          </a:p>
          <a:p>
            <a:r>
              <a:rPr lang="en-US" dirty="0"/>
              <a:t>How do you assess Andrew’s “pseudo-integrity” with regards to the selective application of his ability to change grades only in classes he thought he was not fairly graded?</a:t>
            </a:r>
          </a:p>
          <a:p>
            <a:r>
              <a:rPr lang="en-US" dirty="0"/>
              <a:t>Discuss in class precautions that need to be followed to improved security at work. </a:t>
            </a:r>
          </a:p>
          <a:p>
            <a:r>
              <a:rPr lang="en-US" dirty="0"/>
              <a:t>What sort of academic dishonesty one can attribute to Andrew?</a:t>
            </a:r>
          </a:p>
          <a:p>
            <a:r>
              <a:rPr lang="en-US" dirty="0"/>
              <a:t>Do you believe that Andrew acted unethically when he helped his customers save their money? Please, explain.</a:t>
            </a:r>
          </a:p>
        </p:txBody>
      </p:sp>
    </p:spTree>
    <p:extLst>
      <p:ext uri="{BB962C8B-B14F-4D97-AF65-F5344CB8AC3E}">
        <p14:creationId xmlns:p14="http://schemas.microsoft.com/office/powerpoint/2010/main" val="214108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chemeClr val="accent1"/>
                </a:solidFill>
              </a:rPr>
              <a:t>Anchor</a:t>
            </a:r>
            <a:r>
              <a:rPr lang="cs-CZ" dirty="0">
                <a:solidFill>
                  <a:schemeClr val="accent1"/>
                </a:solidFill>
              </a:rPr>
              <a:t> to </a:t>
            </a:r>
            <a:r>
              <a:rPr lang="cs-CZ" dirty="0" err="1">
                <a:solidFill>
                  <a:schemeClr val="accent1"/>
                </a:solidFill>
              </a:rPr>
              <a:t>the</a:t>
            </a:r>
            <a:r>
              <a:rPr lang="cs-CZ" dirty="0">
                <a:solidFill>
                  <a:schemeClr val="accent1"/>
                </a:solidFill>
              </a:rPr>
              <a:t> </a:t>
            </a:r>
            <a:r>
              <a:rPr lang="cs-CZ" dirty="0" err="1">
                <a:solidFill>
                  <a:schemeClr val="accent1"/>
                </a:solidFill>
              </a:rPr>
              <a:t>real</a:t>
            </a:r>
            <a:r>
              <a:rPr lang="cs-CZ" dirty="0">
                <a:solidFill>
                  <a:schemeClr val="accent1"/>
                </a:solidFill>
              </a:rPr>
              <a:t> case</a:t>
            </a:r>
          </a:p>
        </p:txBody>
      </p:sp>
      <p:sp>
        <p:nvSpPr>
          <p:cNvPr id="3" name="Zástupný symbol pro obsah 2"/>
          <p:cNvSpPr>
            <a:spLocks noGrp="1"/>
          </p:cNvSpPr>
          <p:nvPr>
            <p:ph sz="quarter" idx="13"/>
          </p:nvPr>
        </p:nvSpPr>
        <p:spPr>
          <a:xfrm>
            <a:off x="2560319" y="1837113"/>
            <a:ext cx="6010103" cy="1537854"/>
          </a:xfrm>
        </p:spPr>
        <p:txBody>
          <a:bodyPr>
            <a:normAutofit fontScale="85000" lnSpcReduction="20000"/>
          </a:bodyPr>
          <a:lstStyle/>
          <a:p>
            <a:r>
              <a:rPr lang="en-US" dirty="0"/>
              <a:t>The case study was based on inside information about a software engineer in a Financial Institution during the financial crisis in Cyprus, in 2013. </a:t>
            </a:r>
          </a:p>
          <a:p>
            <a:r>
              <a:rPr lang="en-US" dirty="0"/>
              <a:t>The case was not publicly disclosed.</a:t>
            </a:r>
            <a:endParaRPr lang="cs-CZ" dirty="0"/>
          </a:p>
        </p:txBody>
      </p:sp>
    </p:spTree>
    <p:extLst>
      <p:ext uri="{BB962C8B-B14F-4D97-AF65-F5344CB8AC3E}">
        <p14:creationId xmlns:p14="http://schemas.microsoft.com/office/powerpoint/2010/main" val="71096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B32721-E116-D144-8DD0-8490169A269D}"/>
              </a:ext>
            </a:extLst>
          </p:cNvPr>
          <p:cNvSpPr>
            <a:spLocks noGrp="1"/>
          </p:cNvSpPr>
          <p:nvPr>
            <p:ph type="title"/>
          </p:nvPr>
        </p:nvSpPr>
        <p:spPr/>
        <p:txBody>
          <a:bodyPr/>
          <a:lstStyle/>
          <a:p>
            <a:r>
              <a:rPr lang="cs-CZ" dirty="0" err="1"/>
              <a:t>About</a:t>
            </a:r>
            <a:r>
              <a:rPr lang="cs-CZ" dirty="0"/>
              <a:t> </a:t>
            </a:r>
            <a:r>
              <a:rPr lang="cs-CZ" dirty="0" err="1"/>
              <a:t>this</a:t>
            </a:r>
            <a:r>
              <a:rPr lang="cs-CZ" dirty="0"/>
              <a:t> </a:t>
            </a:r>
            <a:r>
              <a:rPr lang="cs-CZ" dirty="0" err="1"/>
              <a:t>document</a:t>
            </a:r>
            <a:endParaRPr lang="cs-CZ" dirty="0"/>
          </a:p>
        </p:txBody>
      </p:sp>
      <p:sp>
        <p:nvSpPr>
          <p:cNvPr id="3" name="Zástupný obsah 2">
            <a:extLst>
              <a:ext uri="{FF2B5EF4-FFF2-40B4-BE49-F238E27FC236}">
                <a16:creationId xmlns:a16="http://schemas.microsoft.com/office/drawing/2014/main" id="{2F124659-B4C4-2C40-BC2A-4B5B047D7EA9}"/>
              </a:ext>
            </a:extLst>
          </p:cNvPr>
          <p:cNvSpPr>
            <a:spLocks noGrp="1"/>
          </p:cNvSpPr>
          <p:nvPr>
            <p:ph idx="1"/>
          </p:nvPr>
        </p:nvSpPr>
        <p:spPr/>
        <p:txBody>
          <a:bodyPr>
            <a:normAutofit fontScale="85000" lnSpcReduction="10000"/>
          </a:bodyPr>
          <a:lstStyle/>
          <a:p>
            <a:pPr marL="0" indent="0">
              <a:buNone/>
            </a:pPr>
            <a:r>
              <a:rPr lang="en-US" dirty="0"/>
              <a:t>This document is a real-life example illustrating importance of the values of academic integrity in professional life.</a:t>
            </a:r>
          </a:p>
          <a:p>
            <a:pPr marL="0" indent="0">
              <a:buNone/>
            </a:pPr>
            <a:r>
              <a:rPr lang="en-US" dirty="0"/>
              <a:t>It was created as a part of </a:t>
            </a:r>
            <a:r>
              <a:rPr lang="en-US" i="1" dirty="0"/>
              <a:t>Toolkit for cross-sector cooperation in terms of academic integrity</a:t>
            </a:r>
            <a:r>
              <a:rPr lang="en-US" dirty="0"/>
              <a:t> within Erasmus+ project.</a:t>
            </a:r>
          </a:p>
          <a:p>
            <a:pPr marL="0" indent="0">
              <a:buNone/>
            </a:pPr>
            <a:r>
              <a:rPr lang="en-US" dirty="0"/>
              <a:t>It is a ready-to-use case study accompanied with didactic notes and discussion questions and/or other tasks for the audience. </a:t>
            </a:r>
          </a:p>
          <a:p>
            <a:pPr marL="0" indent="0">
              <a:buNone/>
            </a:pPr>
            <a:r>
              <a:rPr lang="en-US" dirty="0"/>
              <a:t>Find more case studies in </a:t>
            </a:r>
            <a:r>
              <a:rPr lang="en-US" dirty="0">
                <a:hlinkClick r:id="rId2"/>
              </a:rPr>
              <a:t>ENAI database of educational materials</a:t>
            </a:r>
            <a:r>
              <a:rPr lang="en-US" dirty="0"/>
              <a:t>.</a:t>
            </a:r>
            <a:endParaRPr lang="cs-CZ" dirty="0"/>
          </a:p>
        </p:txBody>
      </p:sp>
    </p:spTree>
    <p:extLst>
      <p:ext uri="{BB962C8B-B14F-4D97-AF65-F5344CB8AC3E}">
        <p14:creationId xmlns:p14="http://schemas.microsoft.com/office/powerpoint/2010/main" val="9437182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26F1EB-A9A3-4C4C-BD7F-4FA86ECB4CD0}"/>
              </a:ext>
            </a:extLst>
          </p:cNvPr>
          <p:cNvSpPr>
            <a:spLocks noGrp="1"/>
          </p:cNvSpPr>
          <p:nvPr>
            <p:ph type="title"/>
          </p:nvPr>
        </p:nvSpPr>
        <p:spPr/>
        <p:txBody>
          <a:bodyPr/>
          <a:lstStyle/>
          <a:p>
            <a:r>
              <a:rPr lang="cs-CZ" dirty="0" err="1"/>
              <a:t>Message</a:t>
            </a:r>
            <a:r>
              <a:rPr lang="cs-CZ" dirty="0"/>
              <a:t> </a:t>
            </a:r>
            <a:r>
              <a:rPr lang="cs-CZ" dirty="0" err="1"/>
              <a:t>of</a:t>
            </a:r>
            <a:r>
              <a:rPr lang="cs-CZ" dirty="0"/>
              <a:t> </a:t>
            </a:r>
            <a:r>
              <a:rPr lang="cs-CZ" dirty="0" err="1"/>
              <a:t>the</a:t>
            </a:r>
            <a:r>
              <a:rPr lang="cs-CZ" dirty="0"/>
              <a:t> story</a:t>
            </a:r>
          </a:p>
        </p:txBody>
      </p:sp>
      <p:sp>
        <p:nvSpPr>
          <p:cNvPr id="3" name="Zástupný obsah 2">
            <a:extLst>
              <a:ext uri="{FF2B5EF4-FFF2-40B4-BE49-F238E27FC236}">
                <a16:creationId xmlns:a16="http://schemas.microsoft.com/office/drawing/2014/main" id="{9AA90BFF-A7AD-3440-9035-962DAF11FC8C}"/>
              </a:ext>
            </a:extLst>
          </p:cNvPr>
          <p:cNvSpPr>
            <a:spLocks noGrp="1"/>
          </p:cNvSpPr>
          <p:nvPr>
            <p:ph sz="quarter" idx="13"/>
          </p:nvPr>
        </p:nvSpPr>
        <p:spPr>
          <a:xfrm>
            <a:off x="2601884" y="1853739"/>
            <a:ext cx="5976851" cy="2069868"/>
          </a:xfrm>
        </p:spPr>
        <p:txBody>
          <a:bodyPr>
            <a:normAutofit fontScale="85000" lnSpcReduction="10000"/>
          </a:bodyPr>
          <a:lstStyle/>
          <a:p>
            <a:r>
              <a:rPr lang="en-GB" dirty="0"/>
              <a:t>Unethical behaviour during university can lead to similar behaviour in professional life, usually with much worst consequences</a:t>
            </a:r>
          </a:p>
          <a:p>
            <a:r>
              <a:rPr lang="en-GB" dirty="0"/>
              <a:t>Ethics and integrity must be nurtured and developed early on in academic development</a:t>
            </a:r>
          </a:p>
        </p:txBody>
      </p:sp>
    </p:spTree>
    <p:extLst>
      <p:ext uri="{BB962C8B-B14F-4D97-AF65-F5344CB8AC3E}">
        <p14:creationId xmlns:p14="http://schemas.microsoft.com/office/powerpoint/2010/main" val="439496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Acknowledgement – pictures source</a:t>
            </a:r>
          </a:p>
        </p:txBody>
      </p:sp>
      <p:sp>
        <p:nvSpPr>
          <p:cNvPr id="3" name="Zástupný symbol pro obsah 2"/>
          <p:cNvSpPr>
            <a:spLocks noGrp="1"/>
          </p:cNvSpPr>
          <p:nvPr>
            <p:ph idx="1"/>
          </p:nvPr>
        </p:nvSpPr>
        <p:spPr>
          <a:xfrm>
            <a:off x="689956" y="1404851"/>
            <a:ext cx="7963593" cy="2901142"/>
          </a:xfrm>
        </p:spPr>
        <p:txBody>
          <a:bodyPr>
            <a:normAutofit fontScale="92500"/>
          </a:bodyPr>
          <a:lstStyle/>
          <a:p>
            <a:r>
              <a:rPr lang="cs-CZ" dirty="0" err="1"/>
              <a:t>All</a:t>
            </a:r>
            <a:r>
              <a:rPr lang="cs-CZ" dirty="0"/>
              <a:t> </a:t>
            </a:r>
            <a:r>
              <a:rPr lang="cs-CZ" dirty="0" err="1"/>
              <a:t>photos</a:t>
            </a:r>
            <a:r>
              <a:rPr lang="cs-CZ" dirty="0"/>
              <a:t> </a:t>
            </a:r>
            <a:r>
              <a:rPr lang="cs-CZ" dirty="0" err="1"/>
              <a:t>used</a:t>
            </a:r>
            <a:r>
              <a:rPr lang="cs-CZ" dirty="0"/>
              <a:t> </a:t>
            </a:r>
            <a:r>
              <a:rPr lang="en-US" dirty="0"/>
              <a:t>are just illustrative</a:t>
            </a:r>
            <a:r>
              <a:rPr lang="cs-CZ" dirty="0"/>
              <a:t>, </a:t>
            </a:r>
            <a:r>
              <a:rPr lang="cs-CZ" dirty="0" err="1"/>
              <a:t>they</a:t>
            </a:r>
            <a:r>
              <a:rPr lang="cs-CZ" dirty="0"/>
              <a:t> are</a:t>
            </a:r>
            <a:r>
              <a:rPr lang="en-US" dirty="0"/>
              <a:t> downloaded from an online photo-bank and the people depicted have no connection with the presented story</a:t>
            </a:r>
            <a:r>
              <a:rPr lang="cs-CZ" dirty="0"/>
              <a:t>.</a:t>
            </a:r>
            <a:endParaRPr lang="en-US" dirty="0"/>
          </a:p>
          <a:p>
            <a:r>
              <a:rPr lang="en-US" dirty="0"/>
              <a:t>Author:  </a:t>
            </a:r>
            <a:r>
              <a:rPr lang="en-US" dirty="0" err="1"/>
              <a:t>Pexels</a:t>
            </a:r>
            <a:endParaRPr lang="en-US" dirty="0"/>
          </a:p>
          <a:p>
            <a:r>
              <a:rPr lang="en-US" dirty="0"/>
              <a:t>Licensed under https://www.pexels.com/photo-license   </a:t>
            </a:r>
          </a:p>
          <a:p>
            <a:r>
              <a:rPr lang="en-US" dirty="0"/>
              <a:t>Source: https://</a:t>
            </a:r>
            <a:r>
              <a:rPr lang="en-US" dirty="0" err="1"/>
              <a:t>www.pexels.com</a:t>
            </a:r>
            <a:r>
              <a:rPr lang="en-US" dirty="0"/>
              <a:t> </a:t>
            </a:r>
            <a:endParaRPr lang="cs-CZ" dirty="0"/>
          </a:p>
        </p:txBody>
      </p:sp>
    </p:spTree>
    <p:extLst>
      <p:ext uri="{BB962C8B-B14F-4D97-AF65-F5344CB8AC3E}">
        <p14:creationId xmlns:p14="http://schemas.microsoft.com/office/powerpoint/2010/main" val="255321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Acknowledgement – storyline</a:t>
            </a:r>
          </a:p>
        </p:txBody>
      </p:sp>
      <p:sp>
        <p:nvSpPr>
          <p:cNvPr id="3" name="Zástupný symbol pro obsah 2"/>
          <p:cNvSpPr>
            <a:spLocks noGrp="1"/>
          </p:cNvSpPr>
          <p:nvPr>
            <p:ph idx="1"/>
          </p:nvPr>
        </p:nvSpPr>
        <p:spPr>
          <a:xfrm>
            <a:off x="723206" y="1404851"/>
            <a:ext cx="7872154" cy="2801389"/>
          </a:xfrm>
        </p:spPr>
        <p:txBody>
          <a:bodyPr>
            <a:normAutofit fontScale="92500" lnSpcReduction="20000"/>
          </a:bodyPr>
          <a:lstStyle/>
          <a:p>
            <a:r>
              <a:rPr lang="en-US" dirty="0"/>
              <a:t>The incidence with the careless </a:t>
            </a:r>
            <a:r>
              <a:rPr lang="en-US" dirty="0" err="1"/>
              <a:t>Moodle</a:t>
            </a:r>
            <a:r>
              <a:rPr lang="en-US" dirty="0"/>
              <a:t> Administrator occurred in a University</a:t>
            </a:r>
            <a:r>
              <a:rPr lang="cs-CZ" dirty="0"/>
              <a:t>.</a:t>
            </a:r>
            <a:endParaRPr lang="en-US" dirty="0"/>
          </a:p>
          <a:p>
            <a:r>
              <a:rPr lang="en-US" dirty="0"/>
              <a:t>The student infiltrating e-learning courses was brought to a Disciplinary Committee.</a:t>
            </a:r>
          </a:p>
          <a:p>
            <a:r>
              <a:rPr lang="en-US" dirty="0"/>
              <a:t>Bank employees were investigated with regards to illegal transfer of funds abroad during a capital control situation.</a:t>
            </a:r>
          </a:p>
          <a:p>
            <a:r>
              <a:rPr lang="en-US" dirty="0"/>
              <a:t>Not all of the above concern the same person.</a:t>
            </a:r>
            <a:endParaRPr lang="cs-CZ" dirty="0"/>
          </a:p>
        </p:txBody>
      </p:sp>
    </p:spTree>
    <p:extLst>
      <p:ext uri="{BB962C8B-B14F-4D97-AF65-F5344CB8AC3E}">
        <p14:creationId xmlns:p14="http://schemas.microsoft.com/office/powerpoint/2010/main" val="2553218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Responsible</a:t>
            </a:r>
            <a:r>
              <a:rPr lang="cs-CZ" dirty="0"/>
              <a:t> </a:t>
            </a:r>
            <a:r>
              <a:rPr lang="cs-CZ" dirty="0" err="1"/>
              <a:t>authors</a:t>
            </a:r>
            <a:endParaRPr lang="cs-CZ" dirty="0"/>
          </a:p>
        </p:txBody>
      </p:sp>
      <p:sp>
        <p:nvSpPr>
          <p:cNvPr id="3" name="Zástupný symbol pro obsah 2"/>
          <p:cNvSpPr>
            <a:spLocks noGrp="1"/>
          </p:cNvSpPr>
          <p:nvPr>
            <p:ph idx="1"/>
          </p:nvPr>
        </p:nvSpPr>
        <p:spPr>
          <a:xfrm>
            <a:off x="731519" y="1670859"/>
            <a:ext cx="7656023" cy="2036618"/>
          </a:xfrm>
        </p:spPr>
        <p:txBody>
          <a:bodyPr>
            <a:normAutofit fontScale="92500" lnSpcReduction="20000"/>
          </a:bodyPr>
          <a:lstStyle/>
          <a:p>
            <a:r>
              <a:rPr lang="en-US" dirty="0"/>
              <a:t>Angelika </a:t>
            </a:r>
            <a:r>
              <a:rPr lang="en-US" dirty="0" err="1"/>
              <a:t>Kokkinaki</a:t>
            </a:r>
            <a:r>
              <a:rPr lang="cs-CZ" dirty="0"/>
              <a:t> (</a:t>
            </a:r>
            <a:r>
              <a:rPr lang="en-US" dirty="0">
                <a:hlinkClick r:id="rId2"/>
              </a:rPr>
              <a:t>kokkinaki.a@unic.ac.cy</a:t>
            </a:r>
            <a:r>
              <a:rPr lang="en-US" dirty="0"/>
              <a:t>)</a:t>
            </a:r>
          </a:p>
          <a:p>
            <a:r>
              <a:rPr lang="en-US" dirty="0"/>
              <a:t>Stella </a:t>
            </a:r>
            <a:r>
              <a:rPr lang="en-US" dirty="0" err="1"/>
              <a:t>Kleanthous</a:t>
            </a:r>
            <a:r>
              <a:rPr lang="en-US" dirty="0"/>
              <a:t> (</a:t>
            </a:r>
            <a:r>
              <a:rPr lang="en-US" dirty="0">
                <a:hlinkClick r:id="rId3"/>
              </a:rPr>
              <a:t>kleanthous.s@unic.ac.cy</a:t>
            </a:r>
            <a:r>
              <a:rPr lang="en-US" dirty="0"/>
              <a:t> )</a:t>
            </a:r>
          </a:p>
          <a:p>
            <a:r>
              <a:rPr lang="cs-CZ" dirty="0" err="1"/>
              <a:t>With</a:t>
            </a:r>
            <a:r>
              <a:rPr lang="cs-CZ" dirty="0"/>
              <a:t> </a:t>
            </a:r>
            <a:r>
              <a:rPr lang="cs-CZ" dirty="0" err="1"/>
              <a:t>contribution</a:t>
            </a:r>
            <a:r>
              <a:rPr lang="cs-CZ" dirty="0"/>
              <a:t> </a:t>
            </a:r>
            <a:r>
              <a:rPr lang="en-US" dirty="0"/>
              <a:t>by Dr. </a:t>
            </a:r>
            <a:r>
              <a:rPr lang="en-US" dirty="0" err="1"/>
              <a:t>Ifigenia</a:t>
            </a:r>
            <a:r>
              <a:rPr lang="en-US" dirty="0"/>
              <a:t> Georgiou </a:t>
            </a:r>
            <a:r>
              <a:rPr lang="cs-CZ" dirty="0"/>
              <a:t>(</a:t>
            </a:r>
            <a:r>
              <a:rPr lang="en-US" dirty="0">
                <a:hlinkClick r:id="rId4"/>
              </a:rPr>
              <a:t>georgiou.i@unic.ac.cy</a:t>
            </a:r>
            <a:r>
              <a:rPr lang="en-US" dirty="0"/>
              <a:t> </a:t>
            </a:r>
            <a:r>
              <a:rPr lang="cs-CZ" dirty="0"/>
              <a:t>)</a:t>
            </a:r>
          </a:p>
          <a:p>
            <a:r>
              <a:rPr lang="cs-CZ" dirty="0"/>
              <a:t>2018</a:t>
            </a:r>
          </a:p>
          <a:p>
            <a:endParaRPr lang="cs-CZ" dirty="0"/>
          </a:p>
        </p:txBody>
      </p:sp>
    </p:spTree>
    <p:extLst>
      <p:ext uri="{BB962C8B-B14F-4D97-AF65-F5344CB8AC3E}">
        <p14:creationId xmlns:p14="http://schemas.microsoft.com/office/powerpoint/2010/main" val="2141087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License</a:t>
            </a:r>
            <a:r>
              <a:rPr lang="cs-CZ" dirty="0"/>
              <a:t> </a:t>
            </a:r>
            <a:r>
              <a:rPr lang="cs-CZ" dirty="0" err="1"/>
              <a:t>Information</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endParaRPr lang="cs-CZ" sz="2400" dirty="0"/>
          </a:p>
          <a:p>
            <a:pPr marL="0" indent="0" algn="ctr">
              <a:buNone/>
            </a:pPr>
            <a:endParaRPr lang="cs-CZ" sz="2400" dirty="0"/>
          </a:p>
          <a:p>
            <a:pPr marL="0" indent="0" algn="ctr">
              <a:buNone/>
            </a:pPr>
            <a:r>
              <a:rPr lang="cs-CZ" sz="2400" dirty="0" err="1"/>
              <a:t>Title</a:t>
            </a:r>
            <a:r>
              <a:rPr lang="cs-CZ" sz="2400" dirty="0"/>
              <a:t> </a:t>
            </a:r>
            <a:r>
              <a:rPr lang="cs-CZ" sz="2400" dirty="0" err="1"/>
              <a:t>of</a:t>
            </a:r>
            <a:r>
              <a:rPr lang="cs-CZ" sz="2400" dirty="0"/>
              <a:t> </a:t>
            </a:r>
            <a:r>
              <a:rPr lang="cs-CZ" sz="2400" dirty="0" err="1"/>
              <a:t>the</a:t>
            </a:r>
            <a:r>
              <a:rPr lang="cs-CZ" sz="2400" dirty="0"/>
              <a:t> </a:t>
            </a:r>
            <a:r>
              <a:rPr lang="cs-CZ" sz="2400" dirty="0" err="1"/>
              <a:t>work</a:t>
            </a:r>
            <a:r>
              <a:rPr lang="cs-CZ" sz="2400" dirty="0"/>
              <a:t>: </a:t>
            </a:r>
            <a:r>
              <a:rPr lang="en-US" sz="2400" dirty="0"/>
              <a:t>“Once a hacker, always a hacker”</a:t>
            </a:r>
            <a:endParaRPr lang="cs-CZ" sz="2400" dirty="0"/>
          </a:p>
          <a:p>
            <a:pPr marL="0" indent="0" algn="ctr">
              <a:buNone/>
            </a:pPr>
            <a:r>
              <a:rPr lang="cs-CZ" sz="2400" dirty="0" err="1"/>
              <a:t>Attribute</a:t>
            </a:r>
            <a:r>
              <a:rPr lang="cs-CZ" sz="2400" dirty="0"/>
              <a:t> </a:t>
            </a:r>
            <a:r>
              <a:rPr lang="cs-CZ" sz="2400" dirty="0" err="1"/>
              <a:t>work</a:t>
            </a:r>
            <a:r>
              <a:rPr lang="cs-CZ" sz="2400" dirty="0"/>
              <a:t> to </a:t>
            </a:r>
            <a:r>
              <a:rPr lang="cs-CZ" sz="2400" dirty="0" err="1"/>
              <a:t>name</a:t>
            </a:r>
            <a:r>
              <a:rPr lang="cs-CZ" sz="2400" dirty="0"/>
              <a:t>: </a:t>
            </a:r>
            <a:r>
              <a:rPr lang="en-US" sz="2400" dirty="0"/>
              <a:t>Angelika </a:t>
            </a:r>
            <a:r>
              <a:rPr lang="en-US" sz="2400" dirty="0" err="1"/>
              <a:t>Kokkinaki</a:t>
            </a:r>
            <a:r>
              <a:rPr lang="cs-CZ" sz="2400" dirty="0"/>
              <a:t> &amp; </a:t>
            </a:r>
            <a:r>
              <a:rPr lang="en-US" sz="2400" dirty="0"/>
              <a:t>Stella </a:t>
            </a:r>
            <a:r>
              <a:rPr lang="en-US" sz="2400" dirty="0" err="1"/>
              <a:t>Kleanthous</a:t>
            </a:r>
            <a:r>
              <a:rPr lang="cs-CZ" sz="2400" dirty="0"/>
              <a:t> </a:t>
            </a:r>
            <a:r>
              <a:rPr lang="cs-CZ" sz="2400" dirty="0" err="1"/>
              <a:t>Licensed</a:t>
            </a:r>
            <a:r>
              <a:rPr lang="cs-CZ" sz="2400" dirty="0"/>
              <a:t> </a:t>
            </a:r>
            <a:r>
              <a:rPr lang="cs-CZ" sz="2400" dirty="0" err="1"/>
              <a:t>under</a:t>
            </a:r>
            <a:r>
              <a:rPr lang="cs-CZ" sz="2400" dirty="0"/>
              <a:t>: </a:t>
            </a:r>
            <a:r>
              <a:rPr lang="en-US" sz="2400" dirty="0">
                <a:hlinkClick r:id="rId2"/>
              </a:rPr>
              <a:t>Creative Commons Attribution-</a:t>
            </a:r>
            <a:r>
              <a:rPr lang="en-US" sz="2400" dirty="0" err="1">
                <a:hlinkClick r:id="rId2"/>
              </a:rPr>
              <a:t>ShareAlike</a:t>
            </a:r>
            <a:r>
              <a:rPr lang="en-US" sz="2400" dirty="0">
                <a:hlinkClick r:id="rId2"/>
              </a:rPr>
              <a:t> 4.0 International License</a:t>
            </a:r>
            <a:r>
              <a:rPr lang="cs-CZ" sz="2400" dirty="0"/>
              <a:t>.</a:t>
            </a:r>
          </a:p>
          <a:p>
            <a:pPr marL="0" indent="0" algn="ctr">
              <a:lnSpc>
                <a:spcPct val="120000"/>
              </a:lnSpc>
              <a:spcBef>
                <a:spcPts val="0"/>
              </a:spcBef>
              <a:buNone/>
            </a:pPr>
            <a:endParaRPr lang="en-US" sz="2400" dirty="0"/>
          </a:p>
          <a:p>
            <a:pPr marL="0" indent="0" algn="ctr">
              <a:buNone/>
            </a:pPr>
            <a:r>
              <a:rPr lang="cs-CZ" sz="2400" dirty="0" err="1"/>
              <a:t>Attribute</a:t>
            </a:r>
            <a:r>
              <a:rPr lang="cs-CZ" sz="2400" dirty="0"/>
              <a:t> </a:t>
            </a:r>
            <a:r>
              <a:rPr lang="cs-CZ" sz="2400" dirty="0" err="1"/>
              <a:t>using</a:t>
            </a:r>
            <a:r>
              <a:rPr lang="cs-CZ" sz="2400" dirty="0"/>
              <a:t> </a:t>
            </a:r>
            <a:r>
              <a:rPr lang="cs-CZ" sz="2400" dirty="0" err="1"/>
              <a:t>following</a:t>
            </a:r>
            <a:r>
              <a:rPr lang="cs-CZ" sz="2400" dirty="0"/>
              <a:t> text:</a:t>
            </a:r>
          </a:p>
          <a:p>
            <a:pPr marL="0" indent="0" algn="ctr">
              <a:buNone/>
            </a:pPr>
            <a:r>
              <a:rPr lang="en-US" sz="2400" dirty="0"/>
              <a:t>“Once a hacker, always a hacker” by  Angelika </a:t>
            </a:r>
            <a:r>
              <a:rPr lang="en-US" sz="2400" dirty="0" err="1"/>
              <a:t>Kokkinaki</a:t>
            </a:r>
            <a:r>
              <a:rPr lang="cs-CZ" sz="2400" dirty="0"/>
              <a:t> &amp; </a:t>
            </a:r>
            <a:r>
              <a:rPr lang="en-US" sz="2400" dirty="0"/>
              <a:t>Stella </a:t>
            </a:r>
            <a:r>
              <a:rPr lang="en-US" sz="2400" dirty="0" err="1"/>
              <a:t>Kleanthous</a:t>
            </a:r>
            <a:r>
              <a:rPr lang="en-US" sz="2400" dirty="0"/>
              <a:t> is licensed under a</a:t>
            </a:r>
            <a:r>
              <a:rPr lang="cs-CZ" sz="2400" dirty="0"/>
              <a:t> CC-BY-SA </a:t>
            </a:r>
            <a:r>
              <a:rPr lang="cs-CZ" sz="2400" dirty="0" err="1"/>
              <a:t>license</a:t>
            </a:r>
            <a:r>
              <a:rPr lang="en-US" sz="2400" dirty="0"/>
              <a:t> </a:t>
            </a:r>
            <a:r>
              <a:rPr lang="cs-CZ" sz="2400" dirty="0"/>
              <a:t>(</a:t>
            </a:r>
            <a:r>
              <a:rPr lang="cs-CZ" sz="2400" dirty="0">
                <a:hlinkClick r:id="rId3"/>
              </a:rPr>
              <a:t>https://creativecommons.org/</a:t>
            </a:r>
            <a:r>
              <a:rPr lang="cs-CZ" sz="2400" dirty="0" err="1">
                <a:hlinkClick r:id="rId3"/>
              </a:rPr>
              <a:t>licenses</a:t>
            </a:r>
            <a:r>
              <a:rPr lang="cs-CZ" sz="2400" dirty="0">
                <a:hlinkClick r:id="rId3"/>
              </a:rPr>
              <a:t>/by-</a:t>
            </a:r>
            <a:r>
              <a:rPr lang="cs-CZ" sz="2400" dirty="0" err="1">
                <a:hlinkClick r:id="rId3"/>
              </a:rPr>
              <a:t>sa</a:t>
            </a:r>
            <a:r>
              <a:rPr lang="cs-CZ" sz="2400" dirty="0">
                <a:hlinkClick r:id="rId3"/>
              </a:rPr>
              <a:t>/4.0/</a:t>
            </a:r>
            <a:r>
              <a:rPr lang="cs-CZ" sz="2400" dirty="0"/>
              <a:t>)</a:t>
            </a:r>
            <a:r>
              <a:rPr lang="en-US" sz="2400" dirty="0"/>
              <a:t>.</a:t>
            </a:r>
            <a:endParaRPr lang="cs-CZ" sz="2400" dirty="0"/>
          </a:p>
        </p:txBody>
      </p:sp>
      <p:pic>
        <p:nvPicPr>
          <p:cNvPr id="5" name="Picture 6" descr="https://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398" y="1129030"/>
            <a:ext cx="1814386" cy="63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2015" y="1093584"/>
            <a:ext cx="8093825" cy="1533237"/>
          </a:xfrm>
        </p:spPr>
        <p:txBody>
          <a:bodyPr>
            <a:noAutofit/>
          </a:bodyPr>
          <a:lstStyle/>
          <a:p>
            <a:pPr marL="0" indent="0">
              <a:buNone/>
            </a:pPr>
            <a:r>
              <a:rPr lang="en-US" sz="2400" dirty="0"/>
              <a:t>Andrew was a shy, intelligent boy from a working class family who had a keen interest in computing. At school, he was bullied by his classmates for being a geek. Despite that, or perhaps because of it, he believed that his competencies in computing would eventually provide for a meaningful life. </a:t>
            </a:r>
          </a:p>
        </p:txBody>
      </p:sp>
      <p:pic>
        <p:nvPicPr>
          <p:cNvPr id="23554" name="Picture 2" descr="adult, anger, angry"/>
          <p:cNvPicPr>
            <a:picLocks noChangeAspect="1" noChangeArrowheads="1"/>
          </p:cNvPicPr>
          <p:nvPr/>
        </p:nvPicPr>
        <p:blipFill>
          <a:blip r:embed="rId3"/>
          <a:srcRect/>
          <a:stretch>
            <a:fillRect/>
          </a:stretch>
        </p:blipFill>
        <p:spPr bwMode="auto">
          <a:xfrm>
            <a:off x="2377440" y="2742895"/>
            <a:ext cx="4795520" cy="2031988"/>
          </a:xfrm>
          <a:prstGeom prst="rect">
            <a:avLst/>
          </a:prstGeom>
          <a:noFill/>
        </p:spPr>
      </p:pic>
      <p:pic>
        <p:nvPicPr>
          <p:cNvPr id="23556" name="Picture 4" descr="Photo of Green Data Matrix"/>
          <p:cNvPicPr>
            <a:picLocks noChangeAspect="1" noChangeArrowheads="1"/>
          </p:cNvPicPr>
          <p:nvPr/>
        </p:nvPicPr>
        <p:blipFill>
          <a:blip r:embed="rId4"/>
          <a:srcRect/>
          <a:stretch>
            <a:fillRect/>
          </a:stretch>
        </p:blipFill>
        <p:spPr bwMode="auto">
          <a:xfrm>
            <a:off x="5680602" y="2742894"/>
            <a:ext cx="3046838" cy="2032306"/>
          </a:xfrm>
          <a:prstGeom prst="rect">
            <a:avLst/>
          </a:prstGeom>
          <a:noFill/>
        </p:spPr>
      </p:pic>
      <p:pic>
        <p:nvPicPr>
          <p:cNvPr id="6" name="Picture 4" descr="Photo of Green Data Matrix"/>
          <p:cNvPicPr>
            <a:picLocks noChangeAspect="1" noChangeArrowheads="1"/>
          </p:cNvPicPr>
          <p:nvPr/>
        </p:nvPicPr>
        <p:blipFill>
          <a:blip r:embed="rId4"/>
          <a:srcRect/>
          <a:stretch>
            <a:fillRect/>
          </a:stretch>
        </p:blipFill>
        <p:spPr bwMode="auto">
          <a:xfrm>
            <a:off x="548640" y="2742894"/>
            <a:ext cx="3046838" cy="2031988"/>
          </a:xfrm>
          <a:prstGeom prst="rect">
            <a:avLst/>
          </a:prstGeom>
          <a:noFill/>
        </p:spPr>
      </p:pic>
    </p:spTree>
    <p:extLst>
      <p:ext uri="{BB962C8B-B14F-4D97-AF65-F5344CB8AC3E}">
        <p14:creationId xmlns:p14="http://schemas.microsoft.com/office/powerpoint/2010/main" val="40944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45275" y="440100"/>
            <a:ext cx="3968288" cy="4015521"/>
          </a:xfrm>
        </p:spPr>
        <p:txBody>
          <a:bodyPr>
            <a:normAutofit fontScale="77500" lnSpcReduction="20000"/>
          </a:bodyPr>
          <a:lstStyle/>
          <a:p>
            <a:pPr marL="0" indent="0">
              <a:buNone/>
            </a:pPr>
            <a:r>
              <a:rPr lang="en-US" dirty="0"/>
              <a:t>Andrew applied to a number of internationally  recognized Universities. He selected the one  that offered him the most appealing scholarship; in return he had to maintain an excellent GPA and work as an assistant in the Computer Center of the University. </a:t>
            </a:r>
          </a:p>
          <a:p>
            <a:pPr marL="0" indent="0">
              <a:buNone/>
            </a:pPr>
            <a:r>
              <a:rPr lang="en-US" dirty="0"/>
              <a:t>Andrew did very well in his studies. Expenses were substantial and his scholarship covered just the basics. Andrew was left  with a lot to be desired; not to mention that, he </a:t>
            </a:r>
            <a:r>
              <a:rPr lang="cs-CZ" dirty="0"/>
              <a:t>-</a:t>
            </a:r>
            <a:r>
              <a:rPr lang="en-US" dirty="0"/>
              <a:t>once again</a:t>
            </a:r>
            <a:r>
              <a:rPr lang="cs-CZ" dirty="0"/>
              <a:t>-</a:t>
            </a:r>
            <a:r>
              <a:rPr lang="en-US" dirty="0"/>
              <a:t> felt  socially marginalized.</a:t>
            </a:r>
          </a:p>
        </p:txBody>
      </p:sp>
      <p:pic>
        <p:nvPicPr>
          <p:cNvPr id="21508" name="Picture 4" descr="Person In Black Hoodie Holding Green Bike"/>
          <p:cNvPicPr>
            <a:picLocks noChangeAspect="1" noChangeArrowheads="1"/>
          </p:cNvPicPr>
          <p:nvPr/>
        </p:nvPicPr>
        <p:blipFill>
          <a:blip r:embed="rId3"/>
          <a:srcRect/>
          <a:stretch>
            <a:fillRect/>
          </a:stretch>
        </p:blipFill>
        <p:spPr bwMode="auto">
          <a:xfrm>
            <a:off x="4591376" y="1584960"/>
            <a:ext cx="4329104" cy="2887605"/>
          </a:xfrm>
          <a:prstGeom prst="rect">
            <a:avLst/>
          </a:prstGeom>
          <a:noFill/>
        </p:spPr>
      </p:pic>
    </p:spTree>
    <p:extLst>
      <p:ext uri="{BB962C8B-B14F-4D97-AF65-F5344CB8AC3E}">
        <p14:creationId xmlns:p14="http://schemas.microsoft.com/office/powerpoint/2010/main" val="317139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28650" y="273846"/>
            <a:ext cx="4116070" cy="4358878"/>
          </a:xfrm>
        </p:spPr>
        <p:txBody>
          <a:bodyPr>
            <a:normAutofit fontScale="77500" lnSpcReduction="20000"/>
          </a:bodyPr>
          <a:lstStyle/>
          <a:p>
            <a:pPr marL="0" indent="0">
              <a:buNone/>
            </a:pPr>
            <a:r>
              <a:rPr lang="en-US" dirty="0"/>
              <a:t>His part-time job gradually became more challenging. Most issues could be resolved remotely, some entailed  visits to the offices.</a:t>
            </a:r>
          </a:p>
          <a:p>
            <a:pPr marL="0" indent="0">
              <a:buNone/>
            </a:pPr>
            <a:r>
              <a:rPr lang="en-US" dirty="0"/>
              <a:t>The most noteworthy incident was when  he was summoned to the office of the </a:t>
            </a:r>
            <a:r>
              <a:rPr lang="en-US" dirty="0" err="1"/>
              <a:t>Moodle</a:t>
            </a:r>
            <a:r>
              <a:rPr lang="en-US" dirty="0"/>
              <a:t> Administrator of the University. Andrew noticed that the Administrator - bridging security guidelines- had written down his password for his </a:t>
            </a:r>
            <a:r>
              <a:rPr lang="en-US" dirty="0" err="1"/>
              <a:t>Moodle</a:t>
            </a:r>
            <a:r>
              <a:rPr lang="en-US" dirty="0"/>
              <a:t> account in his notepad next to the computer. </a:t>
            </a:r>
          </a:p>
          <a:p>
            <a:pPr marL="0" indent="0">
              <a:buNone/>
            </a:pPr>
            <a:r>
              <a:rPr lang="en-US" dirty="0"/>
              <a:t>Andrew memorized the credentials while working to resolve the problem.   </a:t>
            </a:r>
          </a:p>
        </p:txBody>
      </p:sp>
      <p:pic>
        <p:nvPicPr>
          <p:cNvPr id="19458" name="Picture 2" descr="computer, desk, electronics"/>
          <p:cNvPicPr>
            <a:picLocks noChangeAspect="1" noChangeArrowheads="1"/>
          </p:cNvPicPr>
          <p:nvPr/>
        </p:nvPicPr>
        <p:blipFill>
          <a:blip r:embed="rId3"/>
          <a:srcRect/>
          <a:stretch>
            <a:fillRect/>
          </a:stretch>
        </p:blipFill>
        <p:spPr bwMode="auto">
          <a:xfrm>
            <a:off x="4744720" y="1654576"/>
            <a:ext cx="4236720" cy="2825983"/>
          </a:xfrm>
          <a:prstGeom prst="rect">
            <a:avLst/>
          </a:prstGeom>
          <a:noFill/>
        </p:spPr>
      </p:pic>
    </p:spTree>
    <p:extLst>
      <p:ext uri="{BB962C8B-B14F-4D97-AF65-F5344CB8AC3E}">
        <p14:creationId xmlns:p14="http://schemas.microsoft.com/office/powerpoint/2010/main" val="260778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28650" y="555954"/>
            <a:ext cx="7886700" cy="4076769"/>
          </a:xfrm>
        </p:spPr>
        <p:txBody>
          <a:bodyPr>
            <a:normAutofit fontScale="77500" lnSpcReduction="20000"/>
          </a:bodyPr>
          <a:lstStyle/>
          <a:p>
            <a:pPr marL="0" indent="0">
              <a:buNone/>
            </a:pPr>
            <a:endParaRPr lang="en-US" dirty="0"/>
          </a:p>
          <a:p>
            <a:pPr marL="0" indent="0">
              <a:buNone/>
            </a:pPr>
            <a:endParaRPr lang="cs-CZ" dirty="0"/>
          </a:p>
          <a:p>
            <a:pPr marL="0" indent="0">
              <a:buNone/>
            </a:pPr>
            <a:r>
              <a:rPr lang="en-US" sz="2900" dirty="0"/>
              <a:t>Andrew was intrigued to be able to have the rights and privileges of the </a:t>
            </a:r>
            <a:r>
              <a:rPr lang="en-US" sz="2900" dirty="0" err="1"/>
              <a:t>Moodle</a:t>
            </a:r>
            <a:r>
              <a:rPr lang="en-US" sz="2900" dirty="0"/>
              <a:t> administrator. </a:t>
            </a:r>
            <a:r>
              <a:rPr lang="en-US" sz="2900" dirty="0" err="1"/>
              <a:t>Moodle</a:t>
            </a:r>
            <a:r>
              <a:rPr lang="en-US" sz="2900" dirty="0"/>
              <a:t> was used as the platform that supported all courses of the university. When he logged in using the credentials of </a:t>
            </a:r>
            <a:r>
              <a:rPr lang="en-US" sz="2900"/>
              <a:t>the administrator, </a:t>
            </a:r>
            <a:r>
              <a:rPr lang="en-US" sz="2900" dirty="0"/>
              <a:t>Andrew realized that this was a super-user account, which provided him the right to: </a:t>
            </a:r>
          </a:p>
          <a:p>
            <a:pPr marL="0" indent="0"/>
            <a:r>
              <a:rPr lang="en-US" sz="2900" dirty="0"/>
              <a:t> change deadlines for homework submissions;</a:t>
            </a:r>
          </a:p>
          <a:p>
            <a:pPr marL="0" indent="0"/>
            <a:r>
              <a:rPr lang="en-US" sz="2900" dirty="0"/>
              <a:t> view files (i.e. quizzes, tests, solutions etc) that were  hidden from students;</a:t>
            </a:r>
          </a:p>
          <a:p>
            <a:pPr marL="0" indent="0"/>
            <a:r>
              <a:rPr lang="en-US" sz="2900" dirty="0"/>
              <a:t> change grades for homework assignments or projects.</a:t>
            </a:r>
          </a:p>
          <a:p>
            <a:pPr marL="0" indent="0">
              <a:buNone/>
            </a:pPr>
            <a:r>
              <a:rPr lang="en-US" sz="2900" dirty="0"/>
              <a:t>In a flash, he realized that having such access would help him earn money as well as recognition among his fellow students. </a:t>
            </a:r>
            <a:endParaRPr lang="cs-CZ" sz="2900" dirty="0"/>
          </a:p>
        </p:txBody>
      </p:sp>
    </p:spTree>
    <p:extLst>
      <p:ext uri="{BB962C8B-B14F-4D97-AF65-F5344CB8AC3E}">
        <p14:creationId xmlns:p14="http://schemas.microsoft.com/office/powerpoint/2010/main" val="260778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06335" y="731520"/>
            <a:ext cx="3549533" cy="3715789"/>
          </a:xfrm>
        </p:spPr>
        <p:txBody>
          <a:bodyPr>
            <a:normAutofit fontScale="92500" lnSpcReduction="10000"/>
          </a:bodyPr>
          <a:lstStyle/>
          <a:p>
            <a:pPr marL="0" indent="0">
              <a:buNone/>
            </a:pPr>
            <a:r>
              <a:rPr lang="en-US" sz="2400" dirty="0"/>
              <a:t>He started by enabling students to submit their work after the deadline set by the faculty without being signaled out by the system as late submissions.  </a:t>
            </a:r>
          </a:p>
          <a:p>
            <a:pPr marL="0" indent="0">
              <a:buNone/>
            </a:pPr>
            <a:r>
              <a:rPr lang="en-US" sz="2400" dirty="0"/>
              <a:t>Essentially, he was granting students extensions as if he was their lecturer. Beyond the empowerment he felt, he also received a modest fee for each extension. </a:t>
            </a:r>
            <a:endParaRPr lang="cs-CZ" sz="2400" dirty="0"/>
          </a:p>
        </p:txBody>
      </p:sp>
      <p:pic>
        <p:nvPicPr>
          <p:cNvPr id="15362" name="Picture 2" descr="Man in White Dress Shirt Sitting on Black Rolling Chair While Facing Black Computer Set and Smiling"/>
          <p:cNvPicPr>
            <a:picLocks noChangeAspect="1" noChangeArrowheads="1"/>
          </p:cNvPicPr>
          <p:nvPr/>
        </p:nvPicPr>
        <p:blipFill>
          <a:blip r:embed="rId3"/>
          <a:srcRect/>
          <a:stretch>
            <a:fillRect/>
          </a:stretch>
        </p:blipFill>
        <p:spPr bwMode="auto">
          <a:xfrm>
            <a:off x="4361731" y="1290320"/>
            <a:ext cx="4615264" cy="3078480"/>
          </a:xfrm>
          <a:prstGeom prst="rect">
            <a:avLst/>
          </a:prstGeom>
          <a:noFill/>
        </p:spPr>
      </p:pic>
    </p:spTree>
    <p:extLst>
      <p:ext uri="{BB962C8B-B14F-4D97-AF65-F5344CB8AC3E}">
        <p14:creationId xmlns:p14="http://schemas.microsoft.com/office/powerpoint/2010/main" val="260778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14894" y="1113904"/>
            <a:ext cx="7847215" cy="3150525"/>
          </a:xfrm>
        </p:spPr>
        <p:txBody>
          <a:bodyPr>
            <a:normAutofit fontScale="77500" lnSpcReduction="20000"/>
          </a:bodyPr>
          <a:lstStyle/>
          <a:p>
            <a:pPr marL="0" indent="0">
              <a:buNone/>
            </a:pPr>
            <a:r>
              <a:rPr lang="en-US" dirty="0"/>
              <a:t>The next step was to sell questions that “were likely to appear in exams” to students. The questions were found from the hidden files. Whenever available, he would also provide exemplary answers.</a:t>
            </a:r>
          </a:p>
          <a:p>
            <a:pPr marL="0" indent="0">
              <a:buNone/>
            </a:pPr>
            <a:r>
              <a:rPr lang="en-US" dirty="0"/>
              <a:t>Although he could change grades for any student he reserved this privilege only for himself, only for </a:t>
            </a:r>
            <a:r>
              <a:rPr lang="cs-CZ" dirty="0"/>
              <a:t>t</a:t>
            </a:r>
            <a:r>
              <a:rPr lang="en-US" dirty="0"/>
              <a:t>he courses that he believed he was graded properly. </a:t>
            </a:r>
          </a:p>
          <a:p>
            <a:pPr marL="0" indent="0">
              <a:buNone/>
            </a:pPr>
            <a:r>
              <a:rPr lang="en-US" dirty="0"/>
              <a:t>The risks were high; he was extremely careful. He changed grades during holidays or a few days before the Board Examinations of the University, when it was highly unlikely to be noticed.  Indeed, nothing had been detected. </a:t>
            </a:r>
            <a:endParaRPr lang="cs-CZ" dirty="0"/>
          </a:p>
          <a:p>
            <a:endParaRPr lang="cs-CZ" dirty="0"/>
          </a:p>
        </p:txBody>
      </p:sp>
    </p:spTree>
    <p:extLst>
      <p:ext uri="{BB962C8B-B14F-4D97-AF65-F5344CB8AC3E}">
        <p14:creationId xmlns:p14="http://schemas.microsoft.com/office/powerpoint/2010/main" val="260778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28650" y="273846"/>
            <a:ext cx="4174260" cy="4358878"/>
          </a:xfrm>
        </p:spPr>
        <p:txBody>
          <a:bodyPr>
            <a:normAutofit fontScale="77500" lnSpcReduction="20000"/>
          </a:bodyPr>
          <a:lstStyle/>
          <a:p>
            <a:pPr marL="0" indent="0">
              <a:buNone/>
            </a:pPr>
            <a:r>
              <a:rPr lang="en-US" dirty="0"/>
              <a:t>Boosted by improved grades, he was awarded his degree with the highest distinction.</a:t>
            </a:r>
          </a:p>
          <a:p>
            <a:pPr marL="0" indent="0">
              <a:buNone/>
            </a:pPr>
            <a:r>
              <a:rPr lang="en-US" dirty="0"/>
              <a:t>Upon his graduation, Andrew had developed unprecedented popularity among his peers. Furthermore, the extra cash earned helped him overcome many difficulties in his personal finances. </a:t>
            </a:r>
          </a:p>
          <a:p>
            <a:pPr marL="0" indent="0">
              <a:buNone/>
            </a:pPr>
            <a:r>
              <a:rPr lang="en-US" dirty="0"/>
              <a:t>Based on his excellent academic credentials and his work experience in the University Computer Center, he secured a systems developer position in a Bank in his home country. </a:t>
            </a:r>
          </a:p>
        </p:txBody>
      </p:sp>
      <p:pic>
        <p:nvPicPr>
          <p:cNvPr id="13314" name="Picture 2" descr="adult, boy, break"/>
          <p:cNvPicPr>
            <a:picLocks noChangeAspect="1" noChangeArrowheads="1"/>
          </p:cNvPicPr>
          <p:nvPr/>
        </p:nvPicPr>
        <p:blipFill>
          <a:blip r:embed="rId3"/>
          <a:srcRect/>
          <a:stretch>
            <a:fillRect/>
          </a:stretch>
        </p:blipFill>
        <p:spPr bwMode="auto">
          <a:xfrm>
            <a:off x="4802910" y="1442720"/>
            <a:ext cx="4341090" cy="2895600"/>
          </a:xfrm>
          <a:prstGeom prst="rect">
            <a:avLst/>
          </a:prstGeom>
          <a:noFill/>
        </p:spPr>
      </p:pic>
    </p:spTree>
    <p:extLst>
      <p:ext uri="{BB962C8B-B14F-4D97-AF65-F5344CB8AC3E}">
        <p14:creationId xmlns:p14="http://schemas.microsoft.com/office/powerpoint/2010/main" val="3628419503"/>
      </p:ext>
    </p:extLst>
  </p:cSld>
  <p:clrMapOvr>
    <a:masterClrMapping/>
  </p:clrMapOvr>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ai" id="{2773F991-8094-431B-80E6-9F1002378145}" vid="{F61D288D-7609-4C5E-8645-03968233649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enai</Template>
  <TotalTime>9339</TotalTime>
  <Words>1385</Words>
  <Application>Microsoft Macintosh PowerPoint</Application>
  <PresentationFormat>Předvádění na obrazovce (16:9)</PresentationFormat>
  <Paragraphs>101</Paragraphs>
  <Slides>24</Slides>
  <Notes>14</Notes>
  <HiddenSlides>1</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Calibri</vt:lpstr>
      <vt:lpstr>Calibri Light</vt:lpstr>
      <vt:lpstr>enai</vt:lpstr>
      <vt:lpstr>Once a hacker,  always a hacker!</vt:lpstr>
      <vt:lpstr>About this document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conclusion</vt:lpstr>
      <vt:lpstr>Prezentace aplikace PowerPoint</vt:lpstr>
      <vt:lpstr>Questions – Activities </vt:lpstr>
      <vt:lpstr>Anchor to the real case</vt:lpstr>
      <vt:lpstr>Message of the story</vt:lpstr>
      <vt:lpstr>Acknowledgement – pictures source</vt:lpstr>
      <vt:lpstr>Acknowledgement – storyline</vt:lpstr>
      <vt:lpstr>Responsible authors</vt:lpstr>
      <vt:lpstr>License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Dita Dlabolová</cp:lastModifiedBy>
  <cp:revision>128</cp:revision>
  <dcterms:created xsi:type="dcterms:W3CDTF">2016-09-26T15:05:02Z</dcterms:created>
  <dcterms:modified xsi:type="dcterms:W3CDTF">2019-11-06T12:37:39Z</dcterms:modified>
</cp:coreProperties>
</file>