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6"/>
  </p:notesMasterIdLst>
  <p:sldIdLst>
    <p:sldId id="309" r:id="rId2"/>
    <p:sldId id="355" r:id="rId3"/>
    <p:sldId id="290" r:id="rId4"/>
    <p:sldId id="340" r:id="rId5"/>
    <p:sldId id="317" r:id="rId6"/>
    <p:sldId id="349" r:id="rId7"/>
    <p:sldId id="348" r:id="rId8"/>
    <p:sldId id="350" r:id="rId9"/>
    <p:sldId id="319" r:id="rId10"/>
    <p:sldId id="320" r:id="rId11"/>
    <p:sldId id="351" r:id="rId12"/>
    <p:sldId id="322" r:id="rId13"/>
    <p:sldId id="352" r:id="rId14"/>
    <p:sldId id="323" r:id="rId15"/>
    <p:sldId id="304" r:id="rId16"/>
    <p:sldId id="307" r:id="rId17"/>
    <p:sldId id="356" r:id="rId18"/>
    <p:sldId id="347" r:id="rId19"/>
    <p:sldId id="357" r:id="rId20"/>
    <p:sldId id="358" r:id="rId21"/>
    <p:sldId id="344" r:id="rId22"/>
    <p:sldId id="359" r:id="rId23"/>
    <p:sldId id="353" r:id="rId24"/>
    <p:sldId id="346" r:id="rId25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8EFAF8DB-A969-4135-B19A-87D8D207BB21}">
          <p14:sldIdLst>
            <p14:sldId id="309"/>
            <p14:sldId id="355"/>
            <p14:sldId id="290"/>
            <p14:sldId id="340"/>
            <p14:sldId id="317"/>
            <p14:sldId id="349"/>
            <p14:sldId id="348"/>
            <p14:sldId id="350"/>
            <p14:sldId id="319"/>
            <p14:sldId id="320"/>
            <p14:sldId id="351"/>
            <p14:sldId id="322"/>
            <p14:sldId id="352"/>
            <p14:sldId id="323"/>
            <p14:sldId id="304"/>
            <p14:sldId id="307"/>
            <p14:sldId id="356"/>
            <p14:sldId id="347"/>
            <p14:sldId id="357"/>
            <p14:sldId id="358"/>
            <p14:sldId id="344"/>
            <p14:sldId id="359"/>
            <p14:sldId id="353"/>
            <p14:sldId id="3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40">
          <p15:clr>
            <a:srgbClr val="A4A3A4"/>
          </p15:clr>
        </p15:guide>
        <p15:guide id="4" orient="horz" pos="1620">
          <p15:clr>
            <a:srgbClr val="A4A3A4"/>
          </p15:clr>
        </p15:guide>
        <p15:guide id="5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74" autoAdjust="0"/>
    <p:restoredTop sz="85371" autoAdjust="0"/>
  </p:normalViewPr>
  <p:slideViewPr>
    <p:cSldViewPr snapToGrid="0">
      <p:cViewPr varScale="1">
        <p:scale>
          <a:sx n="153" d="100"/>
          <a:sy n="153" d="100"/>
        </p:scale>
        <p:origin x="720" y="176"/>
      </p:cViewPr>
      <p:guideLst>
        <p:guide orient="horz" pos="2160"/>
        <p:guide pos="2880"/>
        <p:guide pos="3840"/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5130F-6DD1-4461-9104-A51571DA2431}" type="datetimeFigureOut">
              <a:rPr lang="cs-CZ" smtClean="0"/>
              <a:pPr/>
              <a:t>06.11.19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BB758-5CCA-4FC4-A17D-E88687967B5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257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0998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2221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2221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7375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Optional</a:t>
            </a:r>
            <a:r>
              <a:rPr lang="cs-CZ" dirty="0"/>
              <a:t> part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4699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3299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5798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5798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5798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5798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9595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2175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2175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600439"/>
            <a:ext cx="6858000" cy="17907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460195"/>
            <a:ext cx="6858000" cy="124182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4747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pPr/>
              <a:t>06.11.19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662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pPr/>
              <a:t>06.11.19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718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pPr/>
              <a:t>06.11.19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6986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pPr/>
              <a:t>06.11.19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4822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3568" y="1275607"/>
            <a:ext cx="7772400" cy="918102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Název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403648" y="2517744"/>
            <a:ext cx="6400800" cy="43204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Datum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03649" y="3057525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Hodina</a:t>
            </a:r>
            <a:endParaRPr lang="en-US" dirty="0"/>
          </a:p>
        </p:txBody>
      </p:sp>
      <p:sp>
        <p:nvSpPr>
          <p:cNvPr id="14" name="Zástupný symbol pro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475658" y="3975906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Ing. Dita Dlabolová</a:t>
            </a:r>
            <a:endParaRPr lang="en-US" dirty="0"/>
          </a:p>
        </p:txBody>
      </p:sp>
      <p:sp>
        <p:nvSpPr>
          <p:cNvPr id="15" name="Zástupný symbol pro tex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403649" y="195486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Předmět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528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9474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37080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3074" name="Picture 2" descr="C:\Data\Dropbox\ENAI\Grafika\kousek enai pozad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182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hor to the real 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07F474-6549-7640-94C6-1F6056DBEF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9589" y="735164"/>
            <a:ext cx="5007061" cy="83553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Anchor to the real case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93711F0-B791-864B-8D7F-FAB5F2EF1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en-US" smtClean="0"/>
              <a:pPr/>
              <a:t>11/6/19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581D126-F01A-6349-94E3-D8B3E686E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2A93E5D-D6BA-D040-9E97-64E3AD7D8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6" name="Grafický objekt 5" descr="Kotva">
            <a:extLst>
              <a:ext uri="{FF2B5EF4-FFF2-40B4-BE49-F238E27FC236}">
                <a16:creationId xmlns:a16="http://schemas.microsoft.com/office/drawing/2014/main" id="{A2BCB751-09FB-8C4F-AECE-B3235C8926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353" y="993932"/>
            <a:ext cx="1955485" cy="1955485"/>
          </a:xfrm>
          <a:prstGeom prst="rect">
            <a:avLst/>
          </a:prstGeom>
        </p:spPr>
      </p:pic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B61E0DBE-E326-F141-B8D3-52F38CD540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79589" y="1631092"/>
            <a:ext cx="6222058" cy="2388459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716575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ssage of the 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07F474-6549-7640-94C6-1F6056DBEF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9589" y="735164"/>
            <a:ext cx="5007061" cy="83553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Message of the story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93711F0-B791-864B-8D7F-FAB5F2EF1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en-US" smtClean="0"/>
              <a:pPr/>
              <a:t>11/6/19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581D126-F01A-6349-94E3-D8B3E686E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2A93E5D-D6BA-D040-9E97-64E3AD7D8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B61E0DBE-E326-F141-B8D3-52F38CD540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79589" y="1631092"/>
            <a:ext cx="6222058" cy="2388459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9" name="Picture 5" descr="C:\Data\Dropbox\ENAI\O2\ikonky\general\yes.emf">
            <a:extLst>
              <a:ext uri="{FF2B5EF4-FFF2-40B4-BE49-F238E27FC236}">
                <a16:creationId xmlns:a16="http://schemas.microsoft.com/office/drawing/2014/main" id="{69FEAC4F-E496-3644-A441-02F3802863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906" y="1570701"/>
            <a:ext cx="1690926" cy="107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600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pPr/>
              <a:t>06.11.19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4189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73846"/>
            <a:ext cx="7886700" cy="4358878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pPr/>
              <a:t>06.11.19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414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pPr/>
              <a:t>06.11.19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159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pPr/>
              <a:t>06.11.19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29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2" y="273846"/>
            <a:ext cx="7886700" cy="99417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1" cy="276344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pPr/>
              <a:t>06.11.19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5385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pPr/>
              <a:t>06.11.19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7337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pPr/>
              <a:t>06.11.19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4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pPr/>
              <a:t>06.11.19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925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7121" y="86723"/>
            <a:ext cx="1442720" cy="123015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" y="4766307"/>
            <a:ext cx="9141619" cy="274801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149724"/>
            <a:ext cx="7886700" cy="348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styly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r>
              <a:rPr lang="en-US" noProof="0" dirty="0"/>
              <a:t>.</a:t>
            </a:r>
          </a:p>
          <a:p>
            <a:pPr lvl="1"/>
            <a:r>
              <a:rPr lang="en-US" noProof="0" dirty="0" err="1"/>
              <a:t>Druhá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2"/>
            <a:r>
              <a:rPr lang="en-US" noProof="0" dirty="0" err="1"/>
              <a:t>Třetí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3"/>
            <a:r>
              <a:rPr lang="en-US" noProof="0" dirty="0" err="1"/>
              <a:t>Čtvrtá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4"/>
            <a:r>
              <a:rPr lang="en-US" noProof="0" dirty="0" err="1"/>
              <a:t>Pátá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E6784AC-797A-45F2-B2C8-8D7DEEADE390}" type="datetimeFigureOut">
              <a:rPr lang="en-US" smtClean="0"/>
              <a:pPr/>
              <a:t>11/6/19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88345F0-FA79-49AB-88A6-267CA573EF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340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707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8" r:id="rId14"/>
    <p:sldLayoutId id="2147483709" r:id="rId15"/>
    <p:sldLayoutId id="214748371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9999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ademicintegrity.eu/wp/all-materials/?key-words%5b%5d=real-life-exampl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kleanthous.s@unic.ac.cy" TargetMode="External"/><Relationship Id="rId2" Type="http://schemas.openxmlformats.org/officeDocument/2006/relationships/hyperlink" Target="mailto:kokkinaki.a@unic.ac.c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eorgiou.i@unic.ac.cy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hyperlink" Target="http://www.academicintegrity.e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://creativecommons.org/licenses/by/4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5740" y="998220"/>
            <a:ext cx="8557260" cy="1737360"/>
          </a:xfrm>
        </p:spPr>
        <p:txBody>
          <a:bodyPr>
            <a:normAutofit/>
          </a:bodyPr>
          <a:lstStyle/>
          <a:p>
            <a:r>
              <a:rPr lang="el-GR" dirty="0"/>
              <a:t>Μία φορά </a:t>
            </a:r>
            <a:r>
              <a:rPr lang="en-US" dirty="0"/>
              <a:t> hacker, </a:t>
            </a:r>
            <a:br>
              <a:rPr lang="en-US" dirty="0"/>
            </a:br>
            <a:r>
              <a:rPr lang="el-GR" dirty="0"/>
              <a:t>για πάντα</a:t>
            </a:r>
            <a:r>
              <a:rPr lang="en-US" dirty="0"/>
              <a:t> hacker!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86000" y="2665935"/>
            <a:ext cx="6101542" cy="1241822"/>
          </a:xfrm>
        </p:spPr>
        <p:txBody>
          <a:bodyPr/>
          <a:lstStyle/>
          <a:p>
            <a:pPr algn="r"/>
            <a:r>
              <a:rPr lang="el-GR" dirty="0"/>
              <a:t>Πραγματικό περιστατικό</a:t>
            </a:r>
            <a:r>
              <a:rPr lang="cs-CZ" dirty="0"/>
              <a:t> O2-B-8-</a:t>
            </a:r>
            <a:r>
              <a:rPr lang="en-US" dirty="0" err="1"/>
              <a:t>gr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547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34999" y="805180"/>
            <a:ext cx="4348481" cy="369824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dirty="0"/>
              <a:t>Ο Ανδρέας</a:t>
            </a:r>
            <a:r>
              <a:rPr lang="en-US" dirty="0"/>
              <a:t> </a:t>
            </a:r>
            <a:r>
              <a:rPr lang="el-GR" dirty="0"/>
              <a:t>ξεκίνησε να εργάζεται στο Τμήμα Πληροφορικής της Τράπεζας ως Υπεύθυνος Ασφαλείας</a:t>
            </a:r>
            <a:r>
              <a:rPr lang="en-US" dirty="0"/>
              <a:t>. </a:t>
            </a:r>
            <a:r>
              <a:rPr lang="el-GR" dirty="0"/>
              <a:t>Του άρεσε πολύ η εργασία του</a:t>
            </a:r>
            <a:r>
              <a:rPr lang="en-US" dirty="0"/>
              <a:t>. </a:t>
            </a:r>
            <a:r>
              <a:rPr lang="el-GR" dirty="0"/>
              <a:t>Απολάμβανε ιδιαίτερα  τα σεμινάρια που έπρεπε να παρακολουθεί στην νέα του θέση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l-GR" dirty="0"/>
              <a:t>Σύντομα</a:t>
            </a:r>
            <a:r>
              <a:rPr lang="en-US" dirty="0"/>
              <a:t>, </a:t>
            </a:r>
            <a:r>
              <a:rPr lang="el-GR" dirty="0"/>
              <a:t>εξοικειώθηκε πλήρως με τους μηχανισμούς ασφαλείας της Τράπεζας. Ειδικότερα, εντόπισε τις ειδικές πρόνοιες για την ανίχνευση απάτης</a:t>
            </a:r>
            <a:r>
              <a:rPr lang="en-US" dirty="0"/>
              <a:t>. 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Πίστευε ότι οποιαδήποτε αποκλίνουσα συμπεριφορά του παρελθόντος του δεν είχε καμία θέση με τα τωρινά του καθήκοντα</a:t>
            </a:r>
            <a:r>
              <a:rPr lang="en-US" dirty="0"/>
              <a:t>. </a:t>
            </a:r>
            <a:r>
              <a:rPr lang="el-GR" dirty="0"/>
              <a:t>Δεν ήθελε να θέσει την καριέρα του σε κίνδυνο με κανένα τρόπο.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1266" name="Picture 2" descr="Three Women and Two Men Watching on Laptop Computer on Tab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0366" y="1737360"/>
            <a:ext cx="3943634" cy="2630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0990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41248" y="1036320"/>
            <a:ext cx="4248912" cy="32613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dirty="0"/>
              <a:t>Στην ετήσια γιορτή της Τράπεζας συνάντησε τη Μαρία: συνάδελφο από το Τμήμα Ιδιωτικών Επενδύσεων. Ερωτεύτηκαν ακαριαία. </a:t>
            </a:r>
          </a:p>
          <a:p>
            <a:pPr marL="0" indent="0">
              <a:buNone/>
            </a:pPr>
            <a:r>
              <a:rPr lang="el-GR" dirty="0"/>
              <a:t>Έχοντας παρόμοιες προτεραιότητες στη ζωή, παντρεύτηκαν και μέσα σε λίγους μήνες περίμεναν το πρώτο τους παιδί.  </a:t>
            </a:r>
          </a:p>
          <a:p>
            <a:pPr marL="0" indent="0">
              <a:buNone/>
            </a:pPr>
            <a:r>
              <a:rPr lang="el-GR" dirty="0"/>
              <a:t>Ο Ανδρέας άφησε το παρελθόν πίσω του και ένιωθε απόλυτα ικανοποιημένος.</a:t>
            </a:r>
            <a:endParaRPr lang="en-US" dirty="0"/>
          </a:p>
        </p:txBody>
      </p:sp>
      <p:pic>
        <p:nvPicPr>
          <p:cNvPr id="45058" name="Picture 2" descr="9th month, abdomen, adul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8666" y="1656080"/>
            <a:ext cx="4065333" cy="2711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0990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44880" y="1036320"/>
            <a:ext cx="3980688" cy="307238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dirty="0"/>
              <a:t>Η ζωή φαινόταν τέλεια για λίγο. Αλλά το 2009, η οικονομική κρίση χτύπησε τη χώρα. </a:t>
            </a:r>
          </a:p>
          <a:p>
            <a:pPr marL="0" indent="0">
              <a:buNone/>
            </a:pPr>
            <a:r>
              <a:rPr lang="el-GR" dirty="0"/>
              <a:t>Πολλοί (συμπεριλαμβανομένου του Ανδρέα και της </a:t>
            </a:r>
            <a:r>
              <a:rPr lang="el-GR" dirty="0" err="1"/>
              <a:t>Mαρίας</a:t>
            </a:r>
            <a:r>
              <a:rPr lang="el-GR" dirty="0"/>
              <a:t>) υπέστησαν σοβαρές μειώσεις των μισθών τους.</a:t>
            </a:r>
          </a:p>
          <a:p>
            <a:pPr marL="0" indent="0">
              <a:buNone/>
            </a:pPr>
            <a:r>
              <a:rPr lang="el-GR" dirty="0"/>
              <a:t>Ο Ανδρέας ένιωσε για άλλη μια φορά ότι ήταν υπεράνω και τα μέτρα λιτότητας δεν θα έπρεπε να ισχύουν για αυτόν.</a:t>
            </a:r>
            <a:endParaRPr lang="en-US" dirty="0"/>
          </a:p>
        </p:txBody>
      </p:sp>
      <p:pic>
        <p:nvPicPr>
          <p:cNvPr id="9220" name="Picture 4" descr="Free stock photo of pattern, technology, display, airpo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3132" y="1757680"/>
            <a:ext cx="3992437" cy="21867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4449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1792" y="713232"/>
            <a:ext cx="4651248" cy="3657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sz="2900" dirty="0"/>
              <a:t>Το 2013, η κρίση κλιμακώθηκε και επιβλήθηκαν περιορισμοί στην κίνηση κεφαλαίων.  Οι καταθέτες μπορούσαν να αποσύρουν έως και 100 ευρώ, καθημερινά. </a:t>
            </a:r>
          </a:p>
          <a:p>
            <a:pPr marL="0" indent="0">
              <a:buNone/>
            </a:pPr>
            <a:r>
              <a:rPr lang="el-GR" sz="2900" dirty="0"/>
              <a:t>Οι </a:t>
            </a:r>
            <a:r>
              <a:rPr lang="el-GR" sz="2900" dirty="0" err="1"/>
              <a:t>μεγαλο</a:t>
            </a:r>
            <a:r>
              <a:rPr lang="el-GR" sz="2900" dirty="0"/>
              <a:t>-καταθέτες έψαχναν τρόπους να μεταφέρουν μεγάλα ποσά του στο εξωτερικό.</a:t>
            </a:r>
          </a:p>
          <a:p>
            <a:pPr marL="0" indent="0">
              <a:buNone/>
            </a:pPr>
            <a:r>
              <a:rPr lang="el-GR" sz="2900" dirty="0"/>
              <a:t>Με τα επίσημα κανάλια για μεταφορές κεφαλαίων μπλοκαρισμένα, ο Ανδρέας εντόπισε μια μοναδική ευκαιρία. Μπορούσε να επιτρέψει στους </a:t>
            </a:r>
            <a:r>
              <a:rPr lang="el-GR" sz="2900" dirty="0" err="1"/>
              <a:t>μεγαλο</a:t>
            </a:r>
            <a:r>
              <a:rPr lang="el-GR" sz="2900" dirty="0"/>
              <a:t>-καταθέτες να μεταφέρουν κεφάλαια στο εξωτερικό, για να αποφύγουν το «Κούρεμα Κεφαλαίων".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7106" name="Picture 2" descr="atm, dirty, mach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1095" y="1516284"/>
            <a:ext cx="3782905" cy="25232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4449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1104" y="3285744"/>
            <a:ext cx="8308848" cy="146303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dirty="0"/>
              <a:t>Κανείς - εκτός από τον ίδιο – δεν μπορεί να πει με βεβαιότητα πόσο πληρώθηκε για κάθε μεταφορά που ολοκληρώθηκε. </a:t>
            </a:r>
          </a:p>
          <a:p>
            <a:pPr marL="0" indent="0">
              <a:buNone/>
            </a:pPr>
            <a:r>
              <a:rPr lang="el-GR" dirty="0"/>
              <a:t>Φημολογείται ότι απαίτησε και έλαβε εξαιρετικά υψηλές αμοιβές για κάθε μεταφορά κεφαλαίων στο εξωτερικό. </a:t>
            </a:r>
          </a:p>
          <a:p>
            <a:pPr marL="0" indent="0">
              <a:buNone/>
            </a:pPr>
            <a:r>
              <a:rPr lang="el-GR" dirty="0"/>
              <a:t>Λέγεται ότι συγκέντρωσε πάνω από 5 εκατομμύρια ευρώ μέσα σε μερικές εβδομάδες.</a:t>
            </a:r>
          </a:p>
          <a:p>
            <a:endParaRPr lang="cs-CZ" dirty="0"/>
          </a:p>
        </p:txBody>
      </p:sp>
      <p:pic>
        <p:nvPicPr>
          <p:cNvPr id="7170" name="Picture 2" descr="banknotes, bills, ca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4464" y="524919"/>
            <a:ext cx="4096409" cy="27323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625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1999" y="1225296"/>
            <a:ext cx="7732395" cy="34074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dirty="0"/>
              <a:t>Ο Ανδρέας, έχοντας αποκτήσει υπερβολική αυτοπεποίθηση για το «επίτευγμά» του, επεδείκνυε τον πλούτο του. Κατά τη διάρκεια της κρίσης, οι εξωφρενικές αγορές του είχαν μεγάλο αντίκτυπο.</a:t>
            </a:r>
          </a:p>
          <a:p>
            <a:pPr marL="0" indent="0">
              <a:buNone/>
            </a:pPr>
            <a:r>
              <a:rPr lang="el-GR" dirty="0"/>
              <a:t>Οι εργοδότες του ξεκίνησαν Εξεταστική Επιτροπή. Με πρόφαση τη αργοπορημένη διεκπεραίωση ανατεθείσας εργασίας, απολύθηκε. Η γυναίκα του θεωρήθηκε πλεονάζον προσωπικό και της πρόσφεραν πακέτο εξόδου.</a:t>
            </a:r>
          </a:p>
          <a:p>
            <a:pPr marL="0" indent="0">
              <a:buNone/>
            </a:pPr>
            <a:r>
              <a:rPr lang="el-GR" dirty="0"/>
              <a:t>Ήταν ευρέως αντιληπτό ότι όλα αυτά ήταν απλές προφάσεις μια και η φημολογούμενη παρατυπία δεν μπορούσε να τεκμηριωθεί επαρκώς. Για άλλη μια φορά ο Ανδρέας και η οικογένειά του ήταν περιθωριοποιημένοι.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41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Επίλογος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60" y="1304545"/>
            <a:ext cx="7583424" cy="2962655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Η απώλεια των εργασιών τους σε συνδυασμό με το γεγονός ότι ο Ανδρέας και η Μαρία δεν μπορούσαν να βρουν νέες εργασίες σε μια χώρα που μαστιζόταν από την οικονομική κρίση τους οδήγησε να μετακομίσουν αλλού.</a:t>
            </a:r>
            <a:endParaRPr lang="en-US" dirty="0"/>
          </a:p>
          <a:p>
            <a:r>
              <a:rPr lang="el-GR" dirty="0"/>
              <a:t>Για μια φορά ακόμα</a:t>
            </a:r>
            <a:r>
              <a:rPr lang="en-US" dirty="0"/>
              <a:t>, </a:t>
            </a:r>
            <a:r>
              <a:rPr lang="el-GR" dirty="0"/>
              <a:t>ένιωσαν το υποβιβασμό από επιτυχημένοι επαγγελματίες σε μετανάστες </a:t>
            </a:r>
            <a:r>
              <a:rPr lang="en-US" dirty="0"/>
              <a:t>(</a:t>
            </a:r>
            <a:r>
              <a:rPr lang="el-GR" dirty="0"/>
              <a:t>πλούσιοι μεν</a:t>
            </a:r>
            <a:r>
              <a:rPr lang="en-US" dirty="0"/>
              <a:t> – </a:t>
            </a:r>
            <a:r>
              <a:rPr lang="el-GR" dirty="0"/>
              <a:t>περιθωριοποιημένοι, δε</a:t>
            </a:r>
            <a:r>
              <a:rPr lang="en-US" dirty="0"/>
              <a:t>).</a:t>
            </a:r>
            <a:endParaRPr lang="el-GR" dirty="0"/>
          </a:p>
          <a:p>
            <a:r>
              <a:rPr lang="el-GR" dirty="0"/>
              <a:t>Συνειδητοποίησαν ότι η μακροχρόνια επαγγελματική επιτυχία είναι άμεσα συνδεδεμένη με καλές εργασιακές πρακτικές και ψηλά ηθικά πρότυπα. </a:t>
            </a:r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222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Συζήτηση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2486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Ερωτήσεις - Δραστηριότητες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/>
              <a:t>Προσδιορίστε τις οδηγίες ασφαλείας σχετικά με την χρήση των κωδικών πρόσβασης στο Πανεπιστήμιό σας.</a:t>
            </a:r>
            <a:endParaRPr lang="en-US" dirty="0"/>
          </a:p>
          <a:p>
            <a:r>
              <a:rPr lang="el-GR" dirty="0"/>
              <a:t>Πώς αξιολογείτε την </a:t>
            </a:r>
            <a:r>
              <a:rPr lang="el-GR" dirty="0" err="1"/>
              <a:t>ψευδο</a:t>
            </a:r>
            <a:r>
              <a:rPr lang="el-GR" dirty="0"/>
              <a:t>-ακεραιότητα του Ανδρέα σε σχέση με την επιλεκτική αλλαγή της βαθμολογίας του μόνο σε εκείνα τα μαθήματα όπου ένιωθε ότι δεν είχε βαθμολογηθεί με δίκαιο τρόπο; </a:t>
            </a:r>
            <a:endParaRPr lang="en-US" dirty="0"/>
          </a:p>
          <a:p>
            <a:r>
              <a:rPr lang="el-GR" dirty="0"/>
              <a:t>Συζητήστε στην τάξη τα προληπτικά μέτρα που πρέπει να λαμβάνονται στο χώρο εργασίας</a:t>
            </a:r>
            <a:r>
              <a:rPr lang="en-US" dirty="0"/>
              <a:t>, </a:t>
            </a:r>
            <a:r>
              <a:rPr lang="el-GR" dirty="0"/>
              <a:t>για να εξασφαλίσουν ασφάλεια. </a:t>
            </a:r>
            <a:r>
              <a:rPr lang="en-US" dirty="0"/>
              <a:t> </a:t>
            </a:r>
          </a:p>
          <a:p>
            <a:r>
              <a:rPr lang="el-GR" dirty="0"/>
              <a:t>Τί είδους ακαδημαϊκό ατόπημα</a:t>
            </a:r>
            <a:r>
              <a:rPr lang="en-US" dirty="0"/>
              <a:t> </a:t>
            </a:r>
            <a:r>
              <a:rPr lang="el-GR" dirty="0"/>
              <a:t>μπορεί κάποιος να αποδώσει στον Ανδρέα</a:t>
            </a:r>
            <a:r>
              <a:rPr lang="en-US" dirty="0"/>
              <a:t>?</a:t>
            </a:r>
          </a:p>
          <a:p>
            <a:r>
              <a:rPr lang="el-GR" dirty="0"/>
              <a:t>Πιστεύετε ότι ο Ανδρέας ενήργησε ανήθικα όταν βοήθησε τους πελάτες της Τράπεζας να σώσουν τα χρήματα τους</a:t>
            </a:r>
            <a:r>
              <a:rPr lang="en-US" dirty="0"/>
              <a:t>? </a:t>
            </a:r>
            <a:r>
              <a:rPr lang="el-GR" dirty="0"/>
              <a:t>Παρακαλώ</a:t>
            </a:r>
            <a:r>
              <a:rPr lang="en-US" dirty="0"/>
              <a:t>, </a:t>
            </a:r>
            <a:r>
              <a:rPr lang="el-GR" dirty="0"/>
              <a:t>εξηγήστε.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087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Διασύνδεση με την πραγματικότητα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517647" y="1767840"/>
            <a:ext cx="5987849" cy="1708457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Η Μελέτη Περίπτωσης βασίστηκε σε εσωτερική πληροφόρηση σε σχέση με ένα Μηχανικό Λογισμικού που υπηρετούσε σε χρηματοοικονομικό ίδρυμα κατά τη διάρκεια της οικονομικής κρίσης της Κύπρου το 2013. </a:t>
            </a:r>
            <a:r>
              <a:rPr lang="en-US" dirty="0"/>
              <a:t>  </a:t>
            </a:r>
          </a:p>
          <a:p>
            <a:r>
              <a:rPr lang="el-GR" dirty="0"/>
              <a:t>Η περίπτωση δεν έλαβε δημοσιότητα.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0961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B32721-E116-D144-8DD0-8490169A2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Σχετικά με το κείμενο αυτό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124659-B4C4-2C40-BC2A-4B5B047D7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dirty="0"/>
              <a:t>Το κείμενο αυτό βασίζεται σε πραγματικό περιστατικό και αναδεικνύει την σπουδαιότητα της αξίας της ακαδημαϊκής ακεραιότητας στον επαγγελματικό χώρο.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Δημιουργήθηκε ως μέρος της συλλογής εργαλείων για τη δια-θεματική συνεργασία αναφορικά με την ακαδημαϊκή ακεραιότητα στο πλαίσιο</a:t>
            </a:r>
            <a:r>
              <a:rPr lang="en-US" dirty="0"/>
              <a:t> </a:t>
            </a:r>
            <a:r>
              <a:rPr lang="el-GR" dirty="0"/>
              <a:t>του παρόντος </a:t>
            </a:r>
            <a:r>
              <a:rPr lang="en-US" dirty="0"/>
              <a:t>Erasmus+ </a:t>
            </a:r>
            <a:r>
              <a:rPr lang="el-GR" dirty="0"/>
              <a:t>έργου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l-GR" dirty="0"/>
              <a:t>Η Μελέτη Περίπτωσης μπορεί να χρησιμοποιηθεί άμεσα, καθώς συνοδεύεται από διδακτικές σημειώσεις και εναρκτήριες ερωτήσεις που αποτελούν έναυσμα για διάλογο ή/και άλλες δραστηριότητες για το κοινό. 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l-GR" dirty="0"/>
              <a:t>Μπορείτε να βρείτε και άλλες Μελέτες Περιπτώσεων στη</a:t>
            </a:r>
            <a:r>
              <a:rPr lang="en-US" dirty="0"/>
              <a:t> </a:t>
            </a:r>
            <a:r>
              <a:rPr lang="el-GR" dirty="0">
                <a:hlinkClick r:id="rId2"/>
              </a:rPr>
              <a:t>Βάση Δεδομένων Εκπαιδευτικού Υλικού του ΕΝΑΙ</a:t>
            </a:r>
            <a:r>
              <a:rPr lang="en-US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371826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26F1EB-A9A3-4C4C-BD7F-4FA86ECB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Μήνυμα της ιστορίας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A90BFF-A7AD-3440-9035-962DAF11F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39567" y="1767840"/>
            <a:ext cx="5425441" cy="2237232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Η ανήθικη συμπεριφορά </a:t>
            </a:r>
            <a:r>
              <a:rPr lang="en-GB" dirty="0"/>
              <a:t> </a:t>
            </a:r>
            <a:r>
              <a:rPr lang="el-GR" dirty="0"/>
              <a:t>κατά τη διάρκεια των σπουδών μπορεί να οδηγήσει σε αντίστοιχη συμπεριφορά στην επαγγελματική ζωή, συχνά με πολύ πιο σοβαρές επιπτώσεις. </a:t>
            </a:r>
            <a:endParaRPr lang="en-GB" dirty="0"/>
          </a:p>
          <a:p>
            <a:r>
              <a:rPr lang="el-GR" dirty="0"/>
              <a:t>Η ηθική και η ακεραιότητα πρέπει να ενδυναμώνονται από την αρχή της ακαδημαϊκής πορείας.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9496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Αναγνώριση</a:t>
            </a:r>
            <a:r>
              <a:rPr lang="en-US" dirty="0"/>
              <a:t> – </a:t>
            </a:r>
            <a:r>
              <a:rPr lang="el-GR" dirty="0"/>
              <a:t>πηγή εικόνων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8576" y="1292352"/>
            <a:ext cx="7315200" cy="2773680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Όλες οι φωτογραφίες που χρησιμοποιήθηκαν είναι αποκλειστικά</a:t>
            </a:r>
            <a:r>
              <a:rPr lang="en-US" dirty="0"/>
              <a:t> </a:t>
            </a:r>
            <a:r>
              <a:rPr lang="el-GR" dirty="0"/>
              <a:t>ενδεικτικές</a:t>
            </a:r>
            <a:r>
              <a:rPr lang="cs-CZ" dirty="0"/>
              <a:t>, </a:t>
            </a:r>
            <a:r>
              <a:rPr lang="el-GR" dirty="0"/>
              <a:t>και έχουν σωθεί </a:t>
            </a:r>
            <a:r>
              <a:rPr lang="en-US" dirty="0"/>
              <a:t>online </a:t>
            </a:r>
            <a:r>
              <a:rPr lang="el-GR" dirty="0"/>
              <a:t>από μία τράπεζα εικόνων και τα εικονιζόμενα άτομα </a:t>
            </a:r>
            <a:r>
              <a:rPr lang="en-US" dirty="0"/>
              <a:t> </a:t>
            </a:r>
            <a:r>
              <a:rPr lang="el-GR" dirty="0"/>
              <a:t>δεν έχουν καμία σχέση με την παρουσιαζόμενη ιστορία</a:t>
            </a:r>
            <a:r>
              <a:rPr lang="cs-CZ" dirty="0"/>
              <a:t>.</a:t>
            </a:r>
            <a:endParaRPr lang="en-US" dirty="0"/>
          </a:p>
          <a:p>
            <a:r>
              <a:rPr lang="el-GR" dirty="0"/>
              <a:t>Συγγραφέας</a:t>
            </a:r>
            <a:r>
              <a:rPr lang="en-US" dirty="0"/>
              <a:t>:  </a:t>
            </a:r>
            <a:r>
              <a:rPr lang="en-US" dirty="0" err="1"/>
              <a:t>Pexels</a:t>
            </a:r>
            <a:endParaRPr lang="en-US" dirty="0"/>
          </a:p>
          <a:p>
            <a:r>
              <a:rPr lang="el-GR" dirty="0" err="1"/>
              <a:t>Αδειοδότηση</a:t>
            </a:r>
            <a:r>
              <a:rPr lang="en-US" dirty="0"/>
              <a:t> </a:t>
            </a:r>
            <a:r>
              <a:rPr lang="el-GR" dirty="0"/>
              <a:t>απο</a:t>
            </a:r>
            <a:r>
              <a:rPr lang="en-US" dirty="0"/>
              <a:t> https://www.pexels.com/photo-license/</a:t>
            </a:r>
          </a:p>
          <a:p>
            <a:r>
              <a:rPr lang="el-GR" dirty="0"/>
              <a:t>Πηγή</a:t>
            </a:r>
            <a:r>
              <a:rPr lang="en-US" dirty="0"/>
              <a:t>: https://www.pexels.com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3218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Αναγνώριση</a:t>
            </a:r>
            <a:r>
              <a:rPr lang="en-US" dirty="0"/>
              <a:t> – </a:t>
            </a:r>
            <a:r>
              <a:rPr lang="el-GR" dirty="0"/>
              <a:t>ιστορία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4192" y="1389889"/>
            <a:ext cx="7010400" cy="2834640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Το περιστατικό με τον απρόσεκτο διαχειριστή </a:t>
            </a:r>
            <a:r>
              <a:rPr lang="en-US" dirty="0" err="1"/>
              <a:t>Moodle</a:t>
            </a:r>
            <a:r>
              <a:rPr lang="en-US" dirty="0"/>
              <a:t> </a:t>
            </a:r>
            <a:r>
              <a:rPr lang="el-GR" dirty="0"/>
              <a:t>συνέβη σε Πανεπιστήμιο. </a:t>
            </a:r>
            <a:endParaRPr lang="en-US" dirty="0"/>
          </a:p>
          <a:p>
            <a:r>
              <a:rPr lang="el-GR" dirty="0"/>
              <a:t>Ο φοιτητής που τροποποιούσε μαθήματα </a:t>
            </a:r>
            <a:r>
              <a:rPr lang="en-US" dirty="0"/>
              <a:t>e-learning </a:t>
            </a:r>
            <a:r>
              <a:rPr lang="el-GR" dirty="0"/>
              <a:t>παραπέμφθηκε σε Πειθαρχική Επιτροπή. </a:t>
            </a:r>
            <a:endParaRPr lang="en-US" dirty="0"/>
          </a:p>
          <a:p>
            <a:r>
              <a:rPr lang="el-GR" dirty="0"/>
              <a:t>Στελέχη τραπεζών ερευνήθηκαν σε σχέση με παράτυπη μεταφορά κεφαλαίων στο εξωτερικό κατά τη διάρκεια περιορισμού κίνησης κεφαλαίων. </a:t>
            </a:r>
            <a:endParaRPr lang="en-US" dirty="0"/>
          </a:p>
          <a:p>
            <a:r>
              <a:rPr lang="el-GR" dirty="0"/>
              <a:t>Δεν αφορούν όλα τα προαναφερθέντα το ίδιο πρόσωπο.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3218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Υπεύθυνοι</a:t>
            </a:r>
            <a:r>
              <a:rPr lang="cs-CZ" dirty="0"/>
              <a:t> </a:t>
            </a:r>
            <a:r>
              <a:rPr lang="el-GR" dirty="0"/>
              <a:t>Συγγραφείς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149725"/>
            <a:ext cx="7186422" cy="2721235"/>
          </a:xfrm>
        </p:spPr>
        <p:txBody>
          <a:bodyPr/>
          <a:lstStyle/>
          <a:p>
            <a:r>
              <a:rPr lang="el-GR" dirty="0"/>
              <a:t>Αγγελική Κοκκινάκη</a:t>
            </a:r>
            <a:r>
              <a:rPr lang="cs-CZ" dirty="0"/>
              <a:t> (</a:t>
            </a:r>
            <a:r>
              <a:rPr lang="en-US" dirty="0">
                <a:hlinkClick r:id="rId2"/>
              </a:rPr>
              <a:t>kokkinaki.a@unic.ac.cy</a:t>
            </a:r>
            <a:r>
              <a:rPr lang="en-US" dirty="0"/>
              <a:t>)</a:t>
            </a:r>
          </a:p>
          <a:p>
            <a:r>
              <a:rPr lang="el-GR" dirty="0"/>
              <a:t>Στέλλα Κλεάνθους</a:t>
            </a:r>
            <a:r>
              <a:rPr lang="en-US" dirty="0"/>
              <a:t> ( </a:t>
            </a:r>
            <a:r>
              <a:rPr lang="en-US" dirty="0">
                <a:hlinkClick r:id="rId3"/>
              </a:rPr>
              <a:t>kleanthous.s@unic.ac.cy</a:t>
            </a:r>
            <a:r>
              <a:rPr lang="en-US" dirty="0"/>
              <a:t> )</a:t>
            </a:r>
          </a:p>
          <a:p>
            <a:r>
              <a:rPr lang="el-GR" dirty="0"/>
              <a:t>Με την συμβολή της</a:t>
            </a:r>
            <a:r>
              <a:rPr lang="en-US" dirty="0"/>
              <a:t> </a:t>
            </a:r>
            <a:r>
              <a:rPr lang="el-GR" dirty="0"/>
              <a:t>Δρ. Ιφιγένειας Γεωργίου</a:t>
            </a:r>
            <a:r>
              <a:rPr lang="en-US" dirty="0"/>
              <a:t> </a:t>
            </a:r>
            <a:endParaRPr lang="el-GR" dirty="0"/>
          </a:p>
          <a:p>
            <a:pPr>
              <a:buNone/>
            </a:pPr>
            <a:r>
              <a:rPr lang="el-GR" dirty="0"/>
              <a:t>	</a:t>
            </a:r>
            <a:r>
              <a:rPr lang="cs-CZ" dirty="0"/>
              <a:t>(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georgiou.i@unic.ac.cy</a:t>
            </a:r>
            <a:r>
              <a:rPr lang="en-US" dirty="0"/>
              <a:t> </a:t>
            </a:r>
            <a:r>
              <a:rPr lang="cs-CZ" dirty="0"/>
              <a:t>)</a:t>
            </a:r>
          </a:p>
          <a:p>
            <a:r>
              <a:rPr lang="cs-CZ" dirty="0"/>
              <a:t>2018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1087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Πληροφορίες Άδειας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9808" y="1609344"/>
            <a:ext cx="7765542" cy="302337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el-GR" sz="2400" dirty="0"/>
              <a:t>Τίτλος</a:t>
            </a:r>
            <a:r>
              <a:rPr lang="cs-CZ" sz="2400" dirty="0"/>
              <a:t> </a:t>
            </a:r>
            <a:r>
              <a:rPr lang="el-GR" sz="2400" dirty="0"/>
              <a:t>της εργασίας</a:t>
            </a:r>
            <a:r>
              <a:rPr lang="cs-CZ" sz="2400" dirty="0"/>
              <a:t>: </a:t>
            </a:r>
            <a:r>
              <a:rPr lang="en-US" sz="2400" dirty="0"/>
              <a:t>“</a:t>
            </a:r>
            <a:r>
              <a:rPr lang="el-GR" sz="2400" dirty="0"/>
              <a:t>Μια φορά </a:t>
            </a:r>
            <a:r>
              <a:rPr lang="en-US" sz="2400" dirty="0"/>
              <a:t>hacker, </a:t>
            </a:r>
            <a:r>
              <a:rPr lang="el-GR" sz="2400" dirty="0"/>
              <a:t>για πάντα </a:t>
            </a:r>
            <a:r>
              <a:rPr lang="en-US" sz="2400" dirty="0"/>
              <a:t>hacker”</a:t>
            </a:r>
            <a:r>
              <a:rPr lang="cs-CZ" sz="2400" dirty="0"/>
              <a:t> </a:t>
            </a:r>
            <a:r>
              <a:rPr lang="el-GR" sz="2400" dirty="0"/>
              <a:t>Για το </a:t>
            </a:r>
            <a:r>
              <a:rPr lang="cs-CZ" sz="2400" dirty="0"/>
              <a:t>: </a:t>
            </a:r>
            <a:r>
              <a:rPr lang="el-GR" sz="2400" dirty="0"/>
              <a:t>Αγγελική </a:t>
            </a:r>
            <a:r>
              <a:rPr lang="el-GR" sz="2400" dirty="0" err="1"/>
              <a:t>Κοκκινάκη</a:t>
            </a:r>
            <a:r>
              <a:rPr lang="cs-CZ" sz="2400" dirty="0"/>
              <a:t>, </a:t>
            </a:r>
            <a:r>
              <a:rPr lang="el-GR" sz="2400" dirty="0"/>
              <a:t>Στέλλα </a:t>
            </a:r>
            <a:r>
              <a:rPr lang="el-GR" sz="2400" dirty="0" err="1"/>
              <a:t>Κλεάνθους</a:t>
            </a:r>
            <a:r>
              <a:rPr lang="cs-CZ" sz="2400" dirty="0"/>
              <a:t> (</a:t>
            </a:r>
            <a:r>
              <a:rPr lang="cs-CZ" sz="2400" dirty="0">
                <a:hlinkClick r:id="rId2"/>
              </a:rPr>
              <a:t>www.academicintegrity.eu</a:t>
            </a:r>
            <a:r>
              <a:rPr lang="cs-CZ" sz="2400" dirty="0"/>
              <a:t>)</a:t>
            </a:r>
          </a:p>
          <a:p>
            <a:pPr marL="0" indent="0" algn="ctr">
              <a:buNone/>
            </a:pPr>
            <a:r>
              <a:rPr lang="el-GR" sz="2400" dirty="0" err="1"/>
              <a:t>Αδειοδότηση</a:t>
            </a:r>
            <a:r>
              <a:rPr lang="el-GR" sz="2400" dirty="0"/>
              <a:t> υπό</a:t>
            </a:r>
            <a:r>
              <a:rPr lang="cs-CZ" sz="2400" dirty="0"/>
              <a:t>: </a:t>
            </a:r>
            <a:r>
              <a:rPr lang="cs-CZ" sz="2400" dirty="0">
                <a:hlinkClick r:id="rId3"/>
              </a:rPr>
              <a:t>creativecommons.org/licenses/by/4.0</a:t>
            </a:r>
            <a:endParaRPr lang="cs-CZ" sz="2400" dirty="0"/>
          </a:p>
          <a:p>
            <a:pPr marL="0" indent="0" algn="ctr">
              <a:buNone/>
            </a:pPr>
            <a:r>
              <a:rPr lang="el-GR" sz="2400" dirty="0"/>
              <a:t>Το ακόλουθο κείμενο</a:t>
            </a:r>
            <a:r>
              <a:rPr lang="cs-CZ" sz="2400" dirty="0"/>
              <a:t>:</a:t>
            </a:r>
          </a:p>
          <a:p>
            <a:pPr marL="0" indent="0" algn="ctr">
              <a:buNone/>
            </a:pPr>
            <a:r>
              <a:rPr lang="en-US" sz="2400" dirty="0"/>
              <a:t>“</a:t>
            </a:r>
            <a:r>
              <a:rPr lang="el-GR" sz="2400" dirty="0"/>
              <a:t>Μια φορά </a:t>
            </a:r>
            <a:r>
              <a:rPr lang="en-US" sz="2400" dirty="0"/>
              <a:t>hacker, </a:t>
            </a:r>
            <a:r>
              <a:rPr lang="el-GR" sz="2400" dirty="0"/>
              <a:t>για πάντα</a:t>
            </a:r>
            <a:r>
              <a:rPr lang="en-US" sz="2400" dirty="0"/>
              <a:t> hacker” </a:t>
            </a:r>
            <a:r>
              <a:rPr lang="el-GR" sz="2400" dirty="0" err="1"/>
              <a:t>υπο</a:t>
            </a:r>
            <a:r>
              <a:rPr lang="el-GR" sz="2400" dirty="0"/>
              <a:t> του</a:t>
            </a:r>
            <a:r>
              <a:rPr lang="en-US" sz="2400" dirty="0"/>
              <a:t> </a:t>
            </a:r>
            <a:r>
              <a:rPr lang="el-GR" sz="2400" dirty="0"/>
              <a:t> Αγγελική </a:t>
            </a:r>
            <a:r>
              <a:rPr lang="el-GR" sz="2400" dirty="0" err="1"/>
              <a:t>Κοκκινάκη</a:t>
            </a:r>
            <a:r>
              <a:rPr lang="cs-CZ" sz="2400" dirty="0"/>
              <a:t>, </a:t>
            </a:r>
            <a:r>
              <a:rPr lang="el-GR" sz="2400" dirty="0"/>
              <a:t>Στέλλα </a:t>
            </a:r>
            <a:r>
              <a:rPr lang="el-GR" sz="2400"/>
              <a:t>Κλεάνθους</a:t>
            </a:r>
            <a:r>
              <a:rPr lang="en-US" sz="2400" dirty="0"/>
              <a:t> </a:t>
            </a:r>
            <a:r>
              <a:rPr lang="el-GR" sz="2400" dirty="0"/>
              <a:t>είναι </a:t>
            </a:r>
            <a:r>
              <a:rPr lang="el-GR" sz="2400" dirty="0" err="1"/>
              <a:t>αδειοδοτημένο</a:t>
            </a:r>
            <a:r>
              <a:rPr lang="el-GR" sz="2400" dirty="0"/>
              <a:t> </a:t>
            </a:r>
            <a:r>
              <a:rPr lang="el-GR" sz="2400" dirty="0" err="1"/>
              <a:t>υπο</a:t>
            </a:r>
            <a:r>
              <a:rPr lang="el-GR" sz="2400" dirty="0"/>
              <a:t> της</a:t>
            </a:r>
            <a:r>
              <a:rPr lang="en-US" sz="2400" dirty="0"/>
              <a:t> </a:t>
            </a:r>
            <a:r>
              <a:rPr lang="en-US" sz="2400" dirty="0">
                <a:hlinkClick r:id="rId4"/>
              </a:rPr>
              <a:t>Creative Commons Attribution 4.0 International License</a:t>
            </a:r>
            <a:r>
              <a:rPr lang="en-US" sz="2400" dirty="0"/>
              <a:t>.</a:t>
            </a:r>
            <a:endParaRPr lang="cs-CZ" sz="2400" dirty="0"/>
          </a:p>
        </p:txBody>
      </p:sp>
      <p:pic>
        <p:nvPicPr>
          <p:cNvPr id="15" name="Picture 16" descr="VÃ½sledek obrÃ¡zku pro cc by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720" y="1314208"/>
            <a:ext cx="1490559" cy="52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79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4736" y="1237488"/>
            <a:ext cx="8180832" cy="14996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dirty="0"/>
              <a:t>Ο Ανδρέας</a:t>
            </a:r>
            <a:r>
              <a:rPr lang="en-US" dirty="0"/>
              <a:t> </a:t>
            </a:r>
            <a:r>
              <a:rPr lang="el-GR" dirty="0"/>
              <a:t>ήταν ένα ευφυέστατο, ντροπαλό παιδί</a:t>
            </a:r>
            <a:r>
              <a:rPr lang="en-US" dirty="0"/>
              <a:t> </a:t>
            </a:r>
            <a:r>
              <a:rPr lang="el-GR" dirty="0"/>
              <a:t>με έντονο ενδιαφέρον για την πληροφορική</a:t>
            </a:r>
            <a:r>
              <a:rPr lang="en-US" dirty="0"/>
              <a:t>.</a:t>
            </a:r>
            <a:r>
              <a:rPr lang="el-GR" dirty="0"/>
              <a:t> Στο σχολείο</a:t>
            </a:r>
            <a:r>
              <a:rPr lang="en-US" dirty="0"/>
              <a:t>, </a:t>
            </a:r>
            <a:r>
              <a:rPr lang="el-GR" dirty="0"/>
              <a:t>έπεσε θύμα εκφοβισμού από τους συμμαθητές που το θεωρούσαν σπασίκλα</a:t>
            </a:r>
            <a:r>
              <a:rPr lang="en-US" dirty="0"/>
              <a:t>.</a:t>
            </a:r>
            <a:r>
              <a:rPr lang="el-GR" dirty="0"/>
              <a:t> Παρά ταύτα, ή ίσως εξαιτίας αυτών</a:t>
            </a:r>
            <a:r>
              <a:rPr lang="en-US" dirty="0"/>
              <a:t>, </a:t>
            </a:r>
            <a:r>
              <a:rPr lang="el-GR" dirty="0"/>
              <a:t>ανέπτυξε μια ισχυρή πεποίθηση</a:t>
            </a:r>
            <a:r>
              <a:rPr lang="en-US" dirty="0"/>
              <a:t> </a:t>
            </a:r>
            <a:r>
              <a:rPr lang="el-GR" dirty="0"/>
              <a:t>ότι</a:t>
            </a:r>
            <a:r>
              <a:rPr lang="en-US" dirty="0"/>
              <a:t> </a:t>
            </a:r>
            <a:r>
              <a:rPr lang="el-GR" dirty="0"/>
              <a:t>οι ικανότητές του στην πληροφορική θα του προσέφεραν μια καλύτερη ζωή από αυτή της</a:t>
            </a:r>
            <a:r>
              <a:rPr lang="en-US" dirty="0"/>
              <a:t> </a:t>
            </a:r>
            <a:r>
              <a:rPr lang="el-GR" dirty="0"/>
              <a:t>οικογένειάς του.</a:t>
            </a:r>
            <a:r>
              <a:rPr lang="en-US" dirty="0"/>
              <a:t> </a:t>
            </a:r>
          </a:p>
        </p:txBody>
      </p:sp>
      <p:pic>
        <p:nvPicPr>
          <p:cNvPr id="23554" name="Picture 2" descr="adult, anger, ang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7440" y="2748935"/>
            <a:ext cx="4795520" cy="2025947"/>
          </a:xfrm>
          <a:prstGeom prst="rect">
            <a:avLst/>
          </a:prstGeom>
          <a:noFill/>
        </p:spPr>
      </p:pic>
      <p:pic>
        <p:nvPicPr>
          <p:cNvPr id="23556" name="Picture 4" descr="Photo of Green Data Matri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0602" y="2742894"/>
            <a:ext cx="3046838" cy="2032306"/>
          </a:xfrm>
          <a:prstGeom prst="rect">
            <a:avLst/>
          </a:prstGeom>
          <a:noFill/>
        </p:spPr>
      </p:pic>
      <p:pic>
        <p:nvPicPr>
          <p:cNvPr id="6" name="Picture 4" descr="Photo of Green Data Matri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" y="2732734"/>
            <a:ext cx="3046838" cy="2032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442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1856" y="256032"/>
            <a:ext cx="4175760" cy="421843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dirty="0"/>
              <a:t>Ο Ανδρέας υπέβαλε αιτήσεις σε μία σειρά διεθνώς αναγνωρισμένων Πανεπιστημίων για πλήρη υποτροφία σπουδών</a:t>
            </a:r>
            <a:r>
              <a:rPr lang="en-US" dirty="0"/>
              <a:t>. </a:t>
            </a:r>
            <a:r>
              <a:rPr lang="el-GR" dirty="0"/>
              <a:t>Επέλεξε αυτό που του προσέφερε την πιο υψηλή υποτροφία. Ως ανταπόδοση, έπρεπε να διατηρεί άριστη βαθμολογία και να εργάζεται ως βοηθός</a:t>
            </a:r>
            <a:r>
              <a:rPr lang="en-US" dirty="0"/>
              <a:t> </a:t>
            </a:r>
            <a:r>
              <a:rPr lang="el-GR" dirty="0"/>
              <a:t>στο Κέντρο Υπολογιστών</a:t>
            </a:r>
            <a:r>
              <a:rPr lang="en-US" dirty="0"/>
              <a:t> </a:t>
            </a:r>
            <a:r>
              <a:rPr lang="el-GR" dirty="0"/>
              <a:t>του Πανεπιστημίου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l-GR" dirty="0"/>
              <a:t>Ο Ανδρέας διατήρησε εξαιρετική βαθμολογία</a:t>
            </a:r>
            <a:r>
              <a:rPr lang="en-US" dirty="0"/>
              <a:t>. </a:t>
            </a:r>
            <a:r>
              <a:rPr lang="el-GR" dirty="0"/>
              <a:t>Τα έξοδα διαβίωσης ήταν υψηλά και η υποτροφία του κάλυπτε μόλις τα βασικά. Ένιωθε, λοιπόν, συνεχώς την έλλειψη αγαθών και για ακόμα μια φορά  περιθωριοποιημένος.</a:t>
            </a:r>
            <a:endParaRPr lang="en-US" dirty="0"/>
          </a:p>
        </p:txBody>
      </p:sp>
      <p:pic>
        <p:nvPicPr>
          <p:cNvPr id="21508" name="Picture 4" descr="Person In Black Hoodie Holding Green Bi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1376" y="1584960"/>
            <a:ext cx="4329104" cy="28876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1395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68224" y="707136"/>
            <a:ext cx="4474464" cy="40050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dirty="0"/>
              <a:t>Η εργασία του, αν και μερικής απασχόλησης, σταδιακά γινόταν</a:t>
            </a:r>
            <a:r>
              <a:rPr lang="en-US" dirty="0"/>
              <a:t> </a:t>
            </a:r>
            <a:r>
              <a:rPr lang="el-GR" dirty="0"/>
              <a:t>όλο και πιο απαιτητική</a:t>
            </a:r>
            <a:r>
              <a:rPr lang="en-US" dirty="0"/>
              <a:t>. </a:t>
            </a:r>
            <a:r>
              <a:rPr lang="el-GR" dirty="0"/>
              <a:t>Τις περισσότερες φορές, μπορούσε να αντιμετωπίσει τα θέματα από το γραφείο του. Μερικά προβλήματα, όμως, απαιτούσαν επί τόπου επίσκεψη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l-GR" dirty="0"/>
              <a:t>Αξιοσημείωτη ήταν η επίσκεψή του στο γραφείο του Γενικού</a:t>
            </a:r>
            <a:r>
              <a:rPr lang="en-US" dirty="0"/>
              <a:t> </a:t>
            </a:r>
            <a:r>
              <a:rPr lang="el-GR" dirty="0"/>
              <a:t>Διαχειριστή</a:t>
            </a:r>
            <a:r>
              <a:rPr lang="en-US" dirty="0"/>
              <a:t> </a:t>
            </a:r>
            <a:r>
              <a:rPr lang="el-GR" dirty="0"/>
              <a:t>του </a:t>
            </a:r>
            <a:r>
              <a:rPr lang="en-US" dirty="0" err="1"/>
              <a:t>Moodle</a:t>
            </a:r>
            <a:r>
              <a:rPr lang="en-US" dirty="0"/>
              <a:t> </a:t>
            </a:r>
            <a:r>
              <a:rPr lang="el-GR" dirty="0"/>
              <a:t>του Πανεπιστημίου</a:t>
            </a:r>
            <a:r>
              <a:rPr lang="en-US" dirty="0"/>
              <a:t>. </a:t>
            </a:r>
            <a:r>
              <a:rPr lang="el-GR" dirty="0"/>
              <a:t>Ο Ανδρέας πρόσεξε ότι ο Διαχειριστής είχε υπερβεί βασικές οδηγίες ασφαλείας και</a:t>
            </a:r>
            <a:r>
              <a:rPr lang="en-US" dirty="0"/>
              <a:t> </a:t>
            </a:r>
            <a:r>
              <a:rPr lang="el-GR" dirty="0"/>
              <a:t>είχε σημειώσει τον κωδικό του λογαριασμού του σε ένα σημειωματάριο δίπλα στον υπολογιστή του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l-GR" dirty="0"/>
              <a:t>Ο Ανδρέας αποστήθισε τον κωδικό του λογαριασμού</a:t>
            </a:r>
            <a:r>
              <a:rPr lang="en-US" dirty="0"/>
              <a:t>, </a:t>
            </a:r>
            <a:r>
              <a:rPr lang="el-GR" dirty="0"/>
              <a:t>όσο έκανε τη δουλειά του</a:t>
            </a:r>
            <a:r>
              <a:rPr lang="en-US" dirty="0"/>
              <a:t>.   </a:t>
            </a:r>
          </a:p>
        </p:txBody>
      </p:sp>
      <p:pic>
        <p:nvPicPr>
          <p:cNvPr id="19458" name="Picture 2" descr="computer, desk, electronic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4720" y="1654576"/>
            <a:ext cx="4236720" cy="28259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7788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76656" y="829056"/>
            <a:ext cx="7662672" cy="38526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Ο Ανδρέας είχε τα διαπιστευτήρια του Διαχειριστή του </a:t>
            </a:r>
            <a:r>
              <a:rPr lang="en-US" dirty="0" err="1"/>
              <a:t>Moodle</a:t>
            </a:r>
            <a:r>
              <a:rPr lang="el-GR" dirty="0"/>
              <a:t> και αυτό του κίνησε την περιέργεια</a:t>
            </a:r>
            <a:r>
              <a:rPr lang="en-US" dirty="0"/>
              <a:t>. </a:t>
            </a:r>
            <a:r>
              <a:rPr lang="el-GR" dirty="0"/>
              <a:t>Στο Πανεπιστήμιό του το </a:t>
            </a:r>
            <a:r>
              <a:rPr lang="en-US" dirty="0"/>
              <a:t>Moodle </a:t>
            </a:r>
            <a:r>
              <a:rPr lang="el-GR" dirty="0"/>
              <a:t>χρησιμοποιήθηκε ως πλατφόρμα για όλα τα μαθήματα</a:t>
            </a:r>
            <a:r>
              <a:rPr lang="en-US" dirty="0"/>
              <a:t>. </a:t>
            </a:r>
            <a:r>
              <a:rPr lang="el-GR" dirty="0"/>
              <a:t>Όταν</a:t>
            </a:r>
            <a:r>
              <a:rPr lang="en-US" dirty="0"/>
              <a:t>,</a:t>
            </a:r>
            <a:r>
              <a:rPr lang="el-GR" dirty="0"/>
              <a:t> λοιπόν</a:t>
            </a:r>
            <a:r>
              <a:rPr lang="en-US" dirty="0"/>
              <a:t>,</a:t>
            </a:r>
            <a:r>
              <a:rPr lang="el-GR" dirty="0"/>
              <a:t> συνδέθηκε με τα διαπιστευτήρια του Διαχειριστή</a:t>
            </a:r>
            <a:r>
              <a:rPr lang="en-US" dirty="0"/>
              <a:t>, </a:t>
            </a:r>
            <a:r>
              <a:rPr lang="el-GR" dirty="0"/>
              <a:t> συνειδητοποίησε ότι ήταν λογαριασμός υπέρ-χρήστη και του παρείχε δικαίωμα στα</a:t>
            </a:r>
            <a:r>
              <a:rPr lang="en-US" dirty="0"/>
              <a:t> </a:t>
            </a:r>
            <a:r>
              <a:rPr lang="el-GR" dirty="0"/>
              <a:t>ακόλουθα</a:t>
            </a:r>
            <a:r>
              <a:rPr lang="en-US" dirty="0"/>
              <a:t>: </a:t>
            </a:r>
          </a:p>
          <a:p>
            <a:pPr marL="0" indent="0"/>
            <a:r>
              <a:rPr lang="en-US" dirty="0"/>
              <a:t> </a:t>
            </a:r>
            <a:r>
              <a:rPr lang="el-GR" dirty="0"/>
              <a:t>Να αλλάζει τις προθεσμίες παράδοσης των κατ’ οίκον εργασιών</a:t>
            </a:r>
            <a:r>
              <a:rPr lang="en-US" dirty="0"/>
              <a:t>.</a:t>
            </a:r>
          </a:p>
          <a:p>
            <a:pPr marL="0" indent="0"/>
            <a:r>
              <a:rPr lang="en-US" dirty="0"/>
              <a:t> </a:t>
            </a:r>
            <a:r>
              <a:rPr lang="el-GR" dirty="0"/>
              <a:t>Να έχει πρόσβαση σε αρχεία</a:t>
            </a:r>
            <a:r>
              <a:rPr lang="en-US" dirty="0"/>
              <a:t> </a:t>
            </a:r>
            <a:r>
              <a:rPr lang="el-GR" dirty="0"/>
              <a:t>που δεν έβλεπαν οι φοιτητές </a:t>
            </a:r>
            <a:r>
              <a:rPr lang="en-US" dirty="0"/>
              <a:t>(</a:t>
            </a:r>
            <a:r>
              <a:rPr lang="el-GR" dirty="0"/>
              <a:t>π.χ.</a:t>
            </a:r>
            <a:r>
              <a:rPr lang="en-US" dirty="0"/>
              <a:t> </a:t>
            </a:r>
            <a:r>
              <a:rPr lang="el-GR" dirty="0"/>
              <a:t>κουίζ</a:t>
            </a:r>
            <a:r>
              <a:rPr lang="en-US" dirty="0"/>
              <a:t>, </a:t>
            </a:r>
            <a:r>
              <a:rPr lang="el-GR" dirty="0"/>
              <a:t>τεστ</a:t>
            </a:r>
            <a:r>
              <a:rPr lang="en-US" dirty="0"/>
              <a:t>, </a:t>
            </a:r>
            <a:r>
              <a:rPr lang="el-GR" dirty="0"/>
              <a:t>λύσεις των τεστ</a:t>
            </a:r>
            <a:r>
              <a:rPr lang="en-US" dirty="0"/>
              <a:t> </a:t>
            </a:r>
            <a:r>
              <a:rPr lang="el-GR" dirty="0"/>
              <a:t>κτλ</a:t>
            </a:r>
            <a:r>
              <a:rPr lang="en-US" dirty="0"/>
              <a:t>)</a:t>
            </a:r>
            <a:r>
              <a:rPr lang="el-GR" dirty="0"/>
              <a:t>.</a:t>
            </a:r>
            <a:endParaRPr lang="en-US" dirty="0"/>
          </a:p>
          <a:p>
            <a:pPr marL="0" indent="0"/>
            <a:r>
              <a:rPr lang="en-US" dirty="0"/>
              <a:t> </a:t>
            </a:r>
            <a:r>
              <a:rPr lang="el-GR" dirty="0"/>
              <a:t>Να αλλάζει τους βαθμούς</a:t>
            </a:r>
            <a:r>
              <a:rPr lang="en-US" dirty="0"/>
              <a:t> </a:t>
            </a:r>
            <a:r>
              <a:rPr lang="el-GR" dirty="0"/>
              <a:t>στις υποβληθείσες εργασίες κλπ.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Αμέσως</a:t>
            </a:r>
            <a:r>
              <a:rPr lang="en-US" dirty="0"/>
              <a:t>, </a:t>
            </a:r>
            <a:r>
              <a:rPr lang="el-GR" dirty="0"/>
              <a:t>κατάλαβε ότι αυτή η  πρόσβαση θα τον βοηθούσε να κερδίσει και χρήματα και αναγνώριση από τους συμφοιτητές του</a:t>
            </a:r>
            <a:r>
              <a:rPr lang="en-US" dirty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7788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644769"/>
            <a:ext cx="3627120" cy="39678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dirty="0"/>
              <a:t>Ξεκίνησε με το να αλλάζει την ημερομηνία υποβολής των εργασιών πέραν εκείνης που όριζαν οι καθηγητές. Και το έκανε αυτό χωρίς να γίνεται αντιληπτό από κανένα</a:t>
            </a:r>
            <a:r>
              <a:rPr lang="en-US" dirty="0"/>
              <a:t>.  </a:t>
            </a:r>
          </a:p>
          <a:p>
            <a:pPr marL="0" indent="0">
              <a:buNone/>
            </a:pPr>
            <a:r>
              <a:rPr lang="el-GR" dirty="0"/>
              <a:t>Ουσιαστικά</a:t>
            </a:r>
            <a:r>
              <a:rPr lang="en-US" dirty="0"/>
              <a:t>, </a:t>
            </a:r>
            <a:r>
              <a:rPr lang="el-GR" dirty="0"/>
              <a:t>έδινε στους φοιτητές παρατάσεις σαν να ήταν ο καθηγητής του μαθήματος.</a:t>
            </a:r>
            <a:r>
              <a:rPr lang="en-US" dirty="0"/>
              <a:t> </a:t>
            </a:r>
            <a:r>
              <a:rPr lang="el-GR" dirty="0"/>
              <a:t>Πέρα από την αίσθηση υπεροχής που ένιωθε</a:t>
            </a:r>
            <a:r>
              <a:rPr lang="en-US" dirty="0"/>
              <a:t>, </a:t>
            </a:r>
            <a:r>
              <a:rPr lang="el-GR" dirty="0"/>
              <a:t>δεχόταν και μια μικρή αμοιβή για κάθε τέτοια διευκόλυνση</a:t>
            </a:r>
            <a:r>
              <a:rPr lang="en-US" dirty="0"/>
              <a:t>. </a:t>
            </a:r>
            <a:endParaRPr lang="cs-CZ" dirty="0"/>
          </a:p>
        </p:txBody>
      </p:sp>
      <p:pic>
        <p:nvPicPr>
          <p:cNvPr id="15362" name="Picture 2" descr="Man in White Dress Shirt Sitting on Black Rolling Chair While Facing Black Computer Set and Smil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1731" y="1290320"/>
            <a:ext cx="4615264" cy="3078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7788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92480" y="1298447"/>
            <a:ext cx="7668768" cy="302971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dirty="0"/>
              <a:t>Το επόμενο βήμα ήταν να «διαθέτει» ερωτήσεις και απαντήσεις που ήταν πιθανό να εμφανιστούν σε φοιτητικές εξετάσεις.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Αν και μπορούσε να αλλάξει βαθμολογίες μαθημάτων για οποιονδήποτε φοιτητή, κράτησε το προνόμιο αυτό μόνον για τον εαυτό του</a:t>
            </a:r>
            <a:r>
              <a:rPr lang="en-US" dirty="0"/>
              <a:t>, </a:t>
            </a:r>
            <a:r>
              <a:rPr lang="el-GR" dirty="0"/>
              <a:t>και μόνον για εκείνα τα μαθήματα</a:t>
            </a:r>
            <a:r>
              <a:rPr lang="en-US" dirty="0"/>
              <a:t> </a:t>
            </a:r>
            <a:r>
              <a:rPr lang="el-GR" dirty="0"/>
              <a:t>στα οποία πίστευε ότι αδικήθηκε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l-GR" dirty="0"/>
              <a:t>Τα ρίσκα ήταν υψηλά,</a:t>
            </a:r>
            <a:r>
              <a:rPr lang="en-US" dirty="0"/>
              <a:t> </a:t>
            </a:r>
            <a:r>
              <a:rPr lang="el-GR" dirty="0"/>
              <a:t>αλλά ήταν εξαιρετικά προσεκτικός</a:t>
            </a:r>
            <a:r>
              <a:rPr lang="en-US" dirty="0"/>
              <a:t>. </a:t>
            </a:r>
            <a:r>
              <a:rPr lang="el-GR" dirty="0"/>
              <a:t>Άλλαζε βαθμούς κατά την διάρκεια εορτών ή μερικές μέρες πριν τις εξετάσεις του Πανεπιστημίου. Σε εκείνες τις μέρες, δηλαδή, που ήταν εξαιρετικά απίθανο να εντοπιστούν οι αλλαγές. </a:t>
            </a:r>
            <a:r>
              <a:rPr lang="en-US" dirty="0"/>
              <a:t> </a:t>
            </a:r>
            <a:r>
              <a:rPr lang="el-GR" dirty="0"/>
              <a:t>Πραγματικά</a:t>
            </a:r>
            <a:r>
              <a:rPr lang="en-US" dirty="0"/>
              <a:t>, </a:t>
            </a:r>
            <a:r>
              <a:rPr lang="el-GR" dirty="0"/>
              <a:t>τίποτα δεν έγινε αντιληπτό</a:t>
            </a:r>
            <a:r>
              <a:rPr lang="en-US" dirty="0"/>
              <a:t>.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7788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63415" y="762000"/>
            <a:ext cx="4458521" cy="360883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dirty="0"/>
              <a:t>Με την έξτρα ώθηση στους βαθμούς του</a:t>
            </a:r>
            <a:r>
              <a:rPr lang="en-US" dirty="0"/>
              <a:t>, </a:t>
            </a:r>
            <a:r>
              <a:rPr lang="el-GR" dirty="0"/>
              <a:t>έλαβε το πτυχίο του με την ανώτατη δυνατή διάκριση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l-GR" dirty="0"/>
              <a:t>Επιπλέον,</a:t>
            </a:r>
            <a:r>
              <a:rPr lang="en-US" dirty="0"/>
              <a:t> </a:t>
            </a:r>
            <a:r>
              <a:rPr lang="el-GR" dirty="0"/>
              <a:t>ο Ανδρέας ανέπτυξε μια άνευ προηγουμένου </a:t>
            </a:r>
            <a:r>
              <a:rPr lang="el-GR" dirty="0" err="1"/>
              <a:t>δημοφιλία</a:t>
            </a:r>
            <a:r>
              <a:rPr lang="el-GR" dirty="0"/>
              <a:t>  μεταξύ των συμφοιτητών του</a:t>
            </a:r>
            <a:r>
              <a:rPr lang="en-US" dirty="0"/>
              <a:t>. </a:t>
            </a:r>
            <a:r>
              <a:rPr lang="el-GR" dirty="0"/>
              <a:t>Τα χρήματα που αποκόμισε τον βοήθησαν να ξεπεράσει τις οικονομικές του δυσκολίες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l-GR" dirty="0"/>
              <a:t>Με εφόδια το πτυχίο του από ένα τόσο γνωστό Πανεπιστήμιο, την εξαιρετική του επίδοση  του και την προϋπηρεσία του στο Πανεπιστημιακό Κέντρο Υπολογιστών</a:t>
            </a:r>
            <a:r>
              <a:rPr lang="en-US" dirty="0"/>
              <a:t>, </a:t>
            </a:r>
            <a:r>
              <a:rPr lang="el-GR" dirty="0"/>
              <a:t>κατάφερε να εξασφαλίσει θέση Προγραμματιστή Συστημάτων</a:t>
            </a:r>
            <a:r>
              <a:rPr lang="en-US" dirty="0"/>
              <a:t> </a:t>
            </a:r>
            <a:r>
              <a:rPr lang="el-GR" dirty="0"/>
              <a:t>στη μεγαλύτερη Τράπεζα στην πατρίδα του.</a:t>
            </a:r>
            <a:r>
              <a:rPr lang="en-US" dirty="0"/>
              <a:t> </a:t>
            </a:r>
          </a:p>
        </p:txBody>
      </p:sp>
      <p:pic>
        <p:nvPicPr>
          <p:cNvPr id="13314" name="Picture 2" descr="adult, boy, brea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2910" y="1442720"/>
            <a:ext cx="4341090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8419503"/>
      </p:ext>
    </p:extLst>
  </p:cSld>
  <p:clrMapOvr>
    <a:masterClrMapping/>
  </p:clrMapOvr>
</p:sld>
</file>

<file path=ppt/theme/theme1.xml><?xml version="1.0" encoding="utf-8"?>
<a:theme xmlns:a="http://schemas.openxmlformats.org/drawingml/2006/main" name="enai">
  <a:themeElements>
    <a:clrScheme name="Vlastní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9999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enai</Template>
  <TotalTime>16613</TotalTime>
  <Words>1562</Words>
  <Application>Microsoft Macintosh PowerPoint</Application>
  <PresentationFormat>Předvádění na obrazovce (16:9)</PresentationFormat>
  <Paragraphs>101</Paragraphs>
  <Slides>24</Slides>
  <Notes>13</Notes>
  <HiddenSlides>1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enai</vt:lpstr>
      <vt:lpstr>Μία φορά  hacker,  για πάντα hacker!</vt:lpstr>
      <vt:lpstr>Σχετικά με το κείμενο αυτό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Επίλογος</vt:lpstr>
      <vt:lpstr>Prezentace aplikace PowerPoint</vt:lpstr>
      <vt:lpstr>Ερωτήσεις - Δραστηριότητες</vt:lpstr>
      <vt:lpstr>Διασύνδεση με την πραγματικότητα </vt:lpstr>
      <vt:lpstr>Μήνυμα της ιστορίας</vt:lpstr>
      <vt:lpstr>Αναγνώριση – πηγή εικόνων</vt:lpstr>
      <vt:lpstr>Αναγνώριση – ιστορία</vt:lpstr>
      <vt:lpstr>Υπεύθυνοι Συγγραφείς</vt:lpstr>
      <vt:lpstr>Πληροφορίες Άδειας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didl</dc:creator>
  <cp:lastModifiedBy>Dita Dlabolová</cp:lastModifiedBy>
  <cp:revision>153</cp:revision>
  <dcterms:created xsi:type="dcterms:W3CDTF">2016-09-26T15:05:02Z</dcterms:created>
  <dcterms:modified xsi:type="dcterms:W3CDTF">2019-11-06T13:01:28Z</dcterms:modified>
</cp:coreProperties>
</file>