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25"/>
  </p:notesMasterIdLst>
  <p:sldIdLst>
    <p:sldId id="309" r:id="rId2"/>
    <p:sldId id="343" r:id="rId3"/>
    <p:sldId id="290" r:id="rId4"/>
    <p:sldId id="340" r:id="rId5"/>
    <p:sldId id="317" r:id="rId6"/>
    <p:sldId id="319" r:id="rId7"/>
    <p:sldId id="320" r:id="rId8"/>
    <p:sldId id="321" r:id="rId9"/>
    <p:sldId id="322" r:id="rId10"/>
    <p:sldId id="323" r:id="rId11"/>
    <p:sldId id="304" r:id="rId12"/>
    <p:sldId id="348" r:id="rId13"/>
    <p:sldId id="324" r:id="rId14"/>
    <p:sldId id="325" r:id="rId15"/>
    <p:sldId id="349" r:id="rId16"/>
    <p:sldId id="306" r:id="rId17"/>
    <p:sldId id="307" r:id="rId18"/>
    <p:sldId id="308" r:id="rId19"/>
    <p:sldId id="350" r:id="rId20"/>
    <p:sldId id="345" r:id="rId21"/>
    <p:sldId id="344" r:id="rId22"/>
    <p:sldId id="347" r:id="rId23"/>
    <p:sldId id="346" r:id="rId2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8EFAF8DB-A969-4135-B19A-87D8D207BB21}">
          <p14:sldIdLst>
            <p14:sldId id="309"/>
            <p14:sldId id="343"/>
            <p14:sldId id="290"/>
            <p14:sldId id="340"/>
            <p14:sldId id="317"/>
            <p14:sldId id="319"/>
            <p14:sldId id="320"/>
            <p14:sldId id="321"/>
            <p14:sldId id="322"/>
            <p14:sldId id="323"/>
            <p14:sldId id="304"/>
            <p14:sldId id="348"/>
            <p14:sldId id="324"/>
            <p14:sldId id="325"/>
            <p14:sldId id="349"/>
            <p14:sldId id="306"/>
            <p14:sldId id="307"/>
            <p14:sldId id="308"/>
            <p14:sldId id="350"/>
            <p14:sldId id="345"/>
            <p14:sldId id="344"/>
            <p14:sldId id="347"/>
            <p14:sldId id="34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pos="3840">
          <p15:clr>
            <a:srgbClr val="A4A3A4"/>
          </p15:clr>
        </p15:guide>
        <p15:guide id="4" orient="horz" pos="1620">
          <p15:clr>
            <a:srgbClr val="A4A3A4"/>
          </p15:clr>
        </p15:guide>
        <p15:guide id="5"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7" autoAdjust="0"/>
    <p:restoredTop sz="71619" autoAdjust="0"/>
  </p:normalViewPr>
  <p:slideViewPr>
    <p:cSldViewPr snapToGrid="0">
      <p:cViewPr varScale="1">
        <p:scale>
          <a:sx n="110" d="100"/>
          <a:sy n="110" d="100"/>
        </p:scale>
        <p:origin x="1638" y="96"/>
      </p:cViewPr>
      <p:guideLst>
        <p:guide orient="horz" pos="2160"/>
        <p:guide pos="2880"/>
        <p:guide pos="3840"/>
        <p:guide orient="horz" pos="16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75130F-6DD1-4461-9104-A51571DA2431}" type="datetimeFigureOut">
              <a:rPr lang="cs-CZ" smtClean="0"/>
              <a:t>3. 7. 2019</a:t>
            </a:fld>
            <a:endParaRPr lang="cs-CZ" dirty="0"/>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CBB758-5CCA-4FC4-A17D-E88687967B5F}" type="slidenum">
              <a:rPr lang="cs-CZ" smtClean="0"/>
              <a:t>‹#›</a:t>
            </a:fld>
            <a:endParaRPr lang="cs-CZ" dirty="0"/>
          </a:p>
        </p:txBody>
      </p:sp>
    </p:spTree>
    <p:extLst>
      <p:ext uri="{BB962C8B-B14F-4D97-AF65-F5344CB8AC3E}">
        <p14:creationId xmlns:p14="http://schemas.microsoft.com/office/powerpoint/2010/main" val="3397257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flickr.com/photos/83633410@N07/"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flickr.com/photos/83633410@N07/"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flickr.com/photos/83633410@N07/"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flickr.com/photos/83633410@N07/"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flickr.com/photos/83633410@N07/"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flickr.com/photos/83633410@N07/"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r>
              <a:rPr lang="en-US" dirty="0"/>
              <a:t>https://www.flickr.com/photos/83633410@N07/7658197122/</a:t>
            </a:r>
            <a:r>
              <a:rPr lang="en-US" sz="1200" b="0" i="0" kern="1200" dirty="0">
                <a:solidFill>
                  <a:schemeClr val="tx1"/>
                </a:solidFill>
                <a:effectLst/>
                <a:latin typeface="+mn-lt"/>
                <a:ea typeface="+mn-ea"/>
                <a:cs typeface="+mn-cs"/>
              </a:rPr>
              <a:t/>
            </a:r>
            <a:br>
              <a:rPr lang="en-US" sz="1200" b="0" i="0" kern="1200" dirty="0">
                <a:solidFill>
                  <a:schemeClr val="tx1"/>
                </a:solidFill>
                <a:effectLst/>
                <a:latin typeface="+mn-lt"/>
                <a:ea typeface="+mn-ea"/>
                <a:cs typeface="+mn-cs"/>
              </a:rPr>
            </a:br>
            <a:r>
              <a:rPr lang="en-US" sz="1200" b="1" i="0" u="none" strike="noStrike" kern="1200" dirty="0">
                <a:solidFill>
                  <a:schemeClr val="tx1"/>
                </a:solidFill>
                <a:effectLst/>
                <a:latin typeface="+mn-lt"/>
                <a:ea typeface="+mn-ea"/>
                <a:cs typeface="+mn-cs"/>
                <a:hlinkClick r:id="rId3" tooltip="Go to CollegeDegrees360's photostream"/>
              </a:rPr>
              <a:t>CollegeDegrees360</a:t>
            </a:r>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College Girls in the Park</a:t>
            </a:r>
          </a:p>
          <a:p>
            <a:r>
              <a:rPr lang="en-US" sz="1200" b="0" i="0" kern="1200" dirty="0">
                <a:solidFill>
                  <a:schemeClr val="tx1"/>
                </a:solidFill>
                <a:effectLst/>
                <a:latin typeface="+mn-lt"/>
                <a:ea typeface="+mn-ea"/>
                <a:cs typeface="+mn-cs"/>
              </a:rPr>
              <a:t>Two young college girls studying together in the park</a:t>
            </a:r>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3</a:t>
            </a:fld>
            <a:endParaRPr lang="cs-CZ" dirty="0"/>
          </a:p>
        </p:txBody>
      </p:sp>
    </p:spTree>
    <p:extLst>
      <p:ext uri="{BB962C8B-B14F-4D97-AF65-F5344CB8AC3E}">
        <p14:creationId xmlns:p14="http://schemas.microsoft.com/office/powerpoint/2010/main" val="1560998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Eigene Abbildung.</a:t>
            </a:r>
          </a:p>
          <a:p>
            <a:endParaRPr lang="de-DE" dirty="0"/>
          </a:p>
        </p:txBody>
      </p:sp>
      <p:sp>
        <p:nvSpPr>
          <p:cNvPr id="4" name="Foliennummernplatzhalter 3"/>
          <p:cNvSpPr>
            <a:spLocks noGrp="1"/>
          </p:cNvSpPr>
          <p:nvPr>
            <p:ph type="sldNum" sz="quarter" idx="10"/>
          </p:nvPr>
        </p:nvSpPr>
        <p:spPr/>
        <p:txBody>
          <a:bodyPr/>
          <a:lstStyle/>
          <a:p>
            <a:fld id="{31CBB758-5CCA-4FC4-A17D-E88687967B5F}" type="slidenum">
              <a:rPr lang="cs-CZ" smtClean="0"/>
              <a:t>14</a:t>
            </a:fld>
            <a:endParaRPr lang="cs-CZ" dirty="0"/>
          </a:p>
        </p:txBody>
      </p:sp>
    </p:spTree>
    <p:extLst>
      <p:ext uri="{BB962C8B-B14F-4D97-AF65-F5344CB8AC3E}">
        <p14:creationId xmlns:p14="http://schemas.microsoft.com/office/powerpoint/2010/main" val="3032773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Didactic</a:t>
            </a:r>
            <a:r>
              <a:rPr lang="en-US" baseline="0" dirty="0"/>
              <a:t> note: </a:t>
            </a:r>
            <a:r>
              <a:rPr lang="en-US" dirty="0"/>
              <a:t>Of course there are no mitigating circumstances</a:t>
            </a:r>
            <a:r>
              <a:rPr lang="en-US" baseline="0" dirty="0"/>
              <a:t> for Michelle’s behavior (i.e. buying the thesis) </a:t>
            </a:r>
            <a:r>
              <a:rPr lang="en-US" baseline="0" dirty="0">
                <a:sym typeface="Wingdings" panose="05000000000000000000" pitchFamily="2" charset="2"/>
              </a:rPr>
              <a:t></a:t>
            </a:r>
            <a:endParaRPr lang="cs-CZ"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16</a:t>
            </a:fld>
            <a:endParaRPr lang="cs-CZ" dirty="0"/>
          </a:p>
        </p:txBody>
      </p:sp>
    </p:spTree>
    <p:extLst>
      <p:ext uri="{BB962C8B-B14F-4D97-AF65-F5344CB8AC3E}">
        <p14:creationId xmlns:p14="http://schemas.microsoft.com/office/powerpoint/2010/main" val="1807541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r>
              <a:rPr lang="en-US" dirty="0"/>
              <a:t>https://www.flickr.com/photos/83633410@N07/7658298768/</a:t>
            </a:r>
          </a:p>
          <a:p>
            <a:r>
              <a:rPr lang="en-US" sz="1200" b="1" i="0" u="sng" kern="1200" dirty="0">
                <a:solidFill>
                  <a:schemeClr val="tx1"/>
                </a:solidFill>
                <a:effectLst/>
                <a:latin typeface="+mn-lt"/>
                <a:ea typeface="+mn-ea"/>
                <a:cs typeface="+mn-cs"/>
                <a:hlinkClick r:id="rId3" tooltip="Go to CollegeDegrees360's photostream"/>
              </a:rPr>
              <a:t>CollegeDegrees360</a:t>
            </a:r>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Confused</a:t>
            </a:r>
          </a:p>
          <a:p>
            <a:r>
              <a:rPr lang="en-US" sz="1200" b="0" i="0" kern="1200" dirty="0">
                <a:solidFill>
                  <a:schemeClr val="tx1"/>
                </a:solidFill>
                <a:effectLst/>
                <a:latin typeface="+mn-lt"/>
                <a:ea typeface="+mn-ea"/>
                <a:cs typeface="+mn-cs"/>
              </a:rPr>
              <a:t>A college student is confused by her class notes</a:t>
            </a:r>
          </a:p>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4</a:t>
            </a:fld>
            <a:endParaRPr lang="cs-CZ" dirty="0"/>
          </a:p>
        </p:txBody>
      </p:sp>
    </p:spTree>
    <p:extLst>
      <p:ext uri="{BB962C8B-B14F-4D97-AF65-F5344CB8AC3E}">
        <p14:creationId xmlns:p14="http://schemas.microsoft.com/office/powerpoint/2010/main" val="4113299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r>
              <a:rPr lang="en-US" dirty="0"/>
              <a:t>https://www.flickr.com/photos/83633410@N07/7658034524/</a:t>
            </a:r>
          </a:p>
          <a:p>
            <a:r>
              <a:rPr lang="en-US" sz="1200" b="1" i="0" u="sng" kern="1200" dirty="0">
                <a:solidFill>
                  <a:schemeClr val="tx1"/>
                </a:solidFill>
                <a:effectLst/>
                <a:latin typeface="+mn-lt"/>
                <a:ea typeface="+mn-ea"/>
                <a:cs typeface="+mn-cs"/>
                <a:hlinkClick r:id="rId3" tooltip="Go to CollegeDegrees360's photostream"/>
              </a:rPr>
              <a:t>CollegeDegrees360</a:t>
            </a:r>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Schoolgirl with books on head</a:t>
            </a:r>
          </a:p>
          <a:p>
            <a:r>
              <a:rPr lang="en-US" sz="1200" b="0" i="0" kern="1200" dirty="0">
                <a:solidFill>
                  <a:schemeClr val="tx1"/>
                </a:solidFill>
                <a:effectLst/>
                <a:latin typeface="+mn-lt"/>
                <a:ea typeface="+mn-ea"/>
                <a:cs typeface="+mn-cs"/>
              </a:rPr>
              <a:t>A college girl tries to balance her class books on her head</a:t>
            </a:r>
          </a:p>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5</a:t>
            </a:fld>
            <a:endParaRPr lang="cs-CZ" dirty="0"/>
          </a:p>
        </p:txBody>
      </p:sp>
    </p:spTree>
    <p:extLst>
      <p:ext uri="{BB962C8B-B14F-4D97-AF65-F5344CB8AC3E}">
        <p14:creationId xmlns:p14="http://schemas.microsoft.com/office/powerpoint/2010/main" val="3605798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r>
              <a:rPr lang="en-US" dirty="0"/>
              <a:t>https://www.flickr.com/photos/83633410@N07/7658092652/</a:t>
            </a:r>
          </a:p>
          <a:p>
            <a:r>
              <a:rPr lang="en-US" sz="1200" b="1" i="0" u="sng" kern="1200" dirty="0">
                <a:solidFill>
                  <a:schemeClr val="tx1"/>
                </a:solidFill>
                <a:effectLst/>
                <a:latin typeface="+mn-lt"/>
                <a:ea typeface="+mn-ea"/>
                <a:cs typeface="+mn-cs"/>
                <a:hlinkClick r:id="rId3" tooltip="Go to CollegeDegrees360's photostream"/>
              </a:rPr>
              <a:t>CollegeDegrees360</a:t>
            </a:r>
            <a:r>
              <a:rPr lang="en-US" sz="1200" b="0" i="0" kern="1200" dirty="0">
                <a:solidFill>
                  <a:schemeClr val="tx1"/>
                </a:solidFill>
                <a:effectLst/>
                <a:latin typeface="+mn-lt"/>
                <a:ea typeface="+mn-ea"/>
                <a:cs typeface="+mn-cs"/>
              </a:rPr>
              <a:t>Follow</a:t>
            </a:r>
          </a:p>
          <a:p>
            <a:r>
              <a:rPr lang="en-US" sz="1200" b="1" i="0" kern="1200" dirty="0">
                <a:solidFill>
                  <a:schemeClr val="tx1"/>
                </a:solidFill>
                <a:effectLst/>
                <a:latin typeface="+mn-lt"/>
                <a:ea typeface="+mn-ea"/>
                <a:cs typeface="+mn-cs"/>
              </a:rPr>
              <a:t>College Student in Park</a:t>
            </a:r>
          </a:p>
          <a:p>
            <a:r>
              <a:rPr lang="en-US" sz="1200" b="0" i="0" kern="1200" dirty="0">
                <a:solidFill>
                  <a:schemeClr val="tx1"/>
                </a:solidFill>
                <a:effectLst/>
                <a:latin typeface="+mn-lt"/>
                <a:ea typeface="+mn-ea"/>
                <a:cs typeface="+mn-cs"/>
              </a:rPr>
              <a:t>A female College Student in the park on a summers day</a:t>
            </a:r>
            <a:endParaRPr lang="en-US" dirty="0"/>
          </a:p>
          <a:p>
            <a:r>
              <a:rPr lang="en-US" dirty="0"/>
              <a:t>-----------------</a:t>
            </a:r>
          </a:p>
          <a:p>
            <a:r>
              <a:rPr lang="en-US" dirty="0"/>
              <a:t>https://www.flickr.com/photos/83633410@N07/7658044778/</a:t>
            </a:r>
          </a:p>
          <a:p>
            <a:r>
              <a:rPr lang="en-US" sz="1200" b="1" i="0" u="sng" kern="1200" dirty="0">
                <a:solidFill>
                  <a:schemeClr val="tx1"/>
                </a:solidFill>
                <a:effectLst/>
                <a:latin typeface="+mn-lt"/>
                <a:ea typeface="+mn-ea"/>
                <a:cs typeface="+mn-cs"/>
                <a:hlinkClick r:id="rId3" tooltip="Go to CollegeDegrees360's photostream"/>
              </a:rPr>
              <a:t>CollegeDegrees360</a:t>
            </a:r>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Stressed Student</a:t>
            </a:r>
          </a:p>
          <a:p>
            <a:r>
              <a:rPr lang="en-US" sz="1200" b="0" i="0" kern="1200" dirty="0">
                <a:solidFill>
                  <a:schemeClr val="tx1"/>
                </a:solidFill>
                <a:effectLst/>
                <a:latin typeface="+mn-lt"/>
                <a:ea typeface="+mn-ea"/>
                <a:cs typeface="+mn-cs"/>
              </a:rPr>
              <a:t>A young student who is looking stressed at all the coursework that she has for university</a:t>
            </a:r>
          </a:p>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6</a:t>
            </a:fld>
            <a:endParaRPr lang="cs-CZ" dirty="0"/>
          </a:p>
        </p:txBody>
      </p:sp>
    </p:spTree>
    <p:extLst>
      <p:ext uri="{BB962C8B-B14F-4D97-AF65-F5344CB8AC3E}">
        <p14:creationId xmlns:p14="http://schemas.microsoft.com/office/powerpoint/2010/main" val="2329595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r>
              <a:rPr lang="en-US" dirty="0"/>
              <a:t>https://www.flickr.com/photos/83633410@N07/7658181994/</a:t>
            </a:r>
          </a:p>
          <a:p>
            <a:r>
              <a:rPr lang="en-US" sz="1200" b="1" i="0" u="sng" kern="1200" dirty="0">
                <a:solidFill>
                  <a:schemeClr val="tx1"/>
                </a:solidFill>
                <a:effectLst/>
                <a:latin typeface="+mn-lt"/>
                <a:ea typeface="+mn-ea"/>
                <a:cs typeface="+mn-cs"/>
                <a:hlinkClick r:id="rId3" tooltip="Go to CollegeDegrees360's photostream"/>
              </a:rPr>
              <a:t>CollegeDegrees360</a:t>
            </a:r>
            <a:r>
              <a:rPr lang="en-US" sz="1200" b="0" i="0" kern="1200" dirty="0">
                <a:solidFill>
                  <a:schemeClr val="tx1"/>
                </a:solidFill>
                <a:effectLst/>
                <a:latin typeface="+mn-lt"/>
                <a:ea typeface="+mn-ea"/>
                <a:cs typeface="+mn-cs"/>
              </a:rPr>
              <a:t>Follow</a:t>
            </a:r>
          </a:p>
          <a:p>
            <a:r>
              <a:rPr lang="en-US" sz="1200" b="1" i="0" kern="1200" dirty="0">
                <a:solidFill>
                  <a:schemeClr val="tx1"/>
                </a:solidFill>
                <a:effectLst/>
                <a:latin typeface="+mn-lt"/>
                <a:ea typeface="+mn-ea"/>
                <a:cs typeface="+mn-cs"/>
              </a:rPr>
              <a:t>Working Outside</a:t>
            </a:r>
          </a:p>
          <a:p>
            <a:r>
              <a:rPr lang="en-US" sz="1200" b="0" i="0" kern="1200" dirty="0">
                <a:solidFill>
                  <a:schemeClr val="tx1"/>
                </a:solidFill>
                <a:effectLst/>
                <a:latin typeface="+mn-lt"/>
                <a:ea typeface="+mn-ea"/>
                <a:cs typeface="+mn-cs"/>
              </a:rPr>
              <a:t>A college girl studying outside on the grass</a:t>
            </a:r>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7</a:t>
            </a:fld>
            <a:endParaRPr lang="cs-CZ" dirty="0"/>
          </a:p>
        </p:txBody>
      </p:sp>
    </p:spTree>
    <p:extLst>
      <p:ext uri="{BB962C8B-B14F-4D97-AF65-F5344CB8AC3E}">
        <p14:creationId xmlns:p14="http://schemas.microsoft.com/office/powerpoint/2010/main" val="3452175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r>
              <a:rPr lang="en-US" dirty="0"/>
              <a:t>https://</a:t>
            </a:r>
            <a:r>
              <a:rPr lang="en-US" dirty="0" smtClean="0"/>
              <a:t>academized.com/writing-services/buy-thesis-online, </a:t>
            </a:r>
            <a:r>
              <a:rPr lang="de-DE" noProof="0" dirty="0" smtClean="0"/>
              <a:t>letzter Zugriff</a:t>
            </a:r>
            <a:r>
              <a:rPr lang="en-US" dirty="0" smtClean="0"/>
              <a:t>:</a:t>
            </a:r>
            <a:r>
              <a:rPr lang="en-US" baseline="0" dirty="0" smtClean="0"/>
              <a:t> </a:t>
            </a:r>
            <a:r>
              <a:rPr lang="de-DE" dirty="0" smtClean="0"/>
              <a:t>7.5.2018</a:t>
            </a:r>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8</a:t>
            </a:fld>
            <a:endParaRPr lang="cs-CZ" dirty="0"/>
          </a:p>
        </p:txBody>
      </p:sp>
    </p:spTree>
    <p:extLst>
      <p:ext uri="{BB962C8B-B14F-4D97-AF65-F5344CB8AC3E}">
        <p14:creationId xmlns:p14="http://schemas.microsoft.com/office/powerpoint/2010/main" val="817818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r>
              <a:rPr lang="en-US" dirty="0"/>
              <a:t>https://www.flickr.com/photos/83633410@N07/7658149332/</a:t>
            </a:r>
          </a:p>
          <a:p>
            <a:r>
              <a:rPr lang="en-US" sz="1200" b="1" i="0" u="sng" kern="1200" dirty="0">
                <a:solidFill>
                  <a:schemeClr val="tx1"/>
                </a:solidFill>
                <a:effectLst/>
                <a:latin typeface="+mn-lt"/>
                <a:ea typeface="+mn-ea"/>
                <a:cs typeface="+mn-cs"/>
                <a:hlinkClick r:id="rId3" tooltip="Go to CollegeDegrees360's photostream"/>
              </a:rPr>
              <a:t>CollegeDegrees360</a:t>
            </a:r>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Girl on Laptop in Park</a:t>
            </a:r>
          </a:p>
          <a:p>
            <a:r>
              <a:rPr lang="en-US" sz="1200" b="0" i="0" kern="1200" dirty="0">
                <a:solidFill>
                  <a:schemeClr val="tx1"/>
                </a:solidFill>
                <a:effectLst/>
                <a:latin typeface="+mn-lt"/>
                <a:ea typeface="+mn-ea"/>
                <a:cs typeface="+mn-cs"/>
              </a:rPr>
              <a:t>A college girl on her laptop in the park giving the thumbs up sign</a:t>
            </a:r>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9</a:t>
            </a:fld>
            <a:endParaRPr lang="cs-CZ" dirty="0"/>
          </a:p>
        </p:txBody>
      </p:sp>
    </p:spTree>
    <p:extLst>
      <p:ext uri="{BB962C8B-B14F-4D97-AF65-F5344CB8AC3E}">
        <p14:creationId xmlns:p14="http://schemas.microsoft.com/office/powerpoint/2010/main" val="2742221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r>
              <a:rPr lang="en-US" dirty="0" err="1" smtClean="0"/>
              <a:t>Foto</a:t>
            </a:r>
            <a:r>
              <a:rPr lang="en-US" dirty="0" smtClean="0"/>
              <a:t>:</a:t>
            </a:r>
            <a:r>
              <a:rPr lang="en-US" baseline="0" dirty="0" smtClean="0"/>
              <a:t> </a:t>
            </a:r>
            <a:r>
              <a:rPr lang="en-US" baseline="0" dirty="0" err="1"/>
              <a:t>Teddi</a:t>
            </a:r>
            <a:r>
              <a:rPr lang="en-US" baseline="0" dirty="0"/>
              <a:t> Fishman</a:t>
            </a:r>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10</a:t>
            </a:fld>
            <a:endParaRPr lang="cs-CZ" dirty="0"/>
          </a:p>
        </p:txBody>
      </p:sp>
    </p:spTree>
    <p:extLst>
      <p:ext uri="{BB962C8B-B14F-4D97-AF65-F5344CB8AC3E}">
        <p14:creationId xmlns:p14="http://schemas.microsoft.com/office/powerpoint/2010/main" val="2547375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Eigene Abbildung.</a:t>
            </a:r>
            <a:endParaRPr lang="de-DE" dirty="0"/>
          </a:p>
        </p:txBody>
      </p:sp>
      <p:sp>
        <p:nvSpPr>
          <p:cNvPr id="4" name="Foliennummernplatzhalter 3"/>
          <p:cNvSpPr>
            <a:spLocks noGrp="1"/>
          </p:cNvSpPr>
          <p:nvPr>
            <p:ph type="sldNum" sz="quarter" idx="10"/>
          </p:nvPr>
        </p:nvSpPr>
        <p:spPr/>
        <p:txBody>
          <a:bodyPr/>
          <a:lstStyle/>
          <a:p>
            <a:fld id="{31CBB758-5CCA-4FC4-A17D-E88687967B5F}" type="slidenum">
              <a:rPr lang="cs-CZ" smtClean="0"/>
              <a:t>13</a:t>
            </a:fld>
            <a:endParaRPr lang="cs-CZ" dirty="0"/>
          </a:p>
        </p:txBody>
      </p:sp>
    </p:spTree>
    <p:extLst>
      <p:ext uri="{BB962C8B-B14F-4D97-AF65-F5344CB8AC3E}">
        <p14:creationId xmlns:p14="http://schemas.microsoft.com/office/powerpoint/2010/main" val="16436456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600439"/>
            <a:ext cx="6858000" cy="1790700"/>
          </a:xfrm>
        </p:spPr>
        <p:txBody>
          <a:bodyPr anchor="b">
            <a:normAutofit/>
          </a:bodyPr>
          <a:lstStyle>
            <a:lvl1pPr algn="ctr">
              <a:defRPr sz="4400">
                <a:solidFill>
                  <a:schemeClr val="tx1"/>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1143000" y="2460195"/>
            <a:ext cx="6858000" cy="1241822"/>
          </a:xfrm>
        </p:spPr>
        <p:txBody>
          <a:bodyPr/>
          <a:lstStyle>
            <a:lvl1pPr marL="0" indent="0" algn="ctr">
              <a:buNone/>
              <a:defRPr sz="2400">
                <a:solidFill>
                  <a:srgbClr val="74747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cs-CZ" dirty="0"/>
          </a:p>
        </p:txBody>
      </p:sp>
      <p:sp>
        <p:nvSpPr>
          <p:cNvPr id="4" name="Zástupný symbol pro datum 3"/>
          <p:cNvSpPr>
            <a:spLocks noGrp="1"/>
          </p:cNvSpPr>
          <p:nvPr>
            <p:ph type="dt" sz="half" idx="10"/>
          </p:nvPr>
        </p:nvSpPr>
        <p:spPr/>
        <p:txBody>
          <a:bodyPr/>
          <a:lstStyle/>
          <a:p>
            <a:fld id="{5E6784AC-797A-45F2-B2C8-8D7DEEADE390}" type="datetimeFigureOut">
              <a:rPr lang="cs-CZ" smtClean="0"/>
              <a:t>3. 7. 2019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711662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342900"/>
            <a:ext cx="2949178" cy="120015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391" y="740571"/>
            <a:ext cx="4629150" cy="36552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symbol pro text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DE3EBCF-D751-4FE2-A91F-6D92418E3950}" type="datetimeFigureOut">
              <a:rPr lang="cs-CZ" smtClean="0"/>
              <a:t>3. 7. 2019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3237184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DE3EBCF-D751-4FE2-A91F-6D92418E3950}" type="datetimeFigureOut">
              <a:rPr lang="cs-CZ" smtClean="0"/>
              <a:t>3. 7. 2019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3006986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273844"/>
            <a:ext cx="1971675" cy="4358879"/>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1" y="273844"/>
            <a:ext cx="5800725" cy="4358879"/>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DE3EBCF-D751-4FE2-A91F-6D92418E3950}" type="datetimeFigureOut">
              <a:rPr lang="cs-CZ" smtClean="0"/>
              <a:t>3. 7. 2019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1974822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4_Úvodní snímek">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683568" y="1275607"/>
            <a:ext cx="7772400" cy="918102"/>
          </a:xfrm>
        </p:spPr>
        <p:txBody>
          <a:bodyPr/>
          <a:lstStyle>
            <a:lvl1pPr>
              <a:defRPr/>
            </a:lvl1pPr>
          </a:lstStyle>
          <a:p>
            <a:r>
              <a:rPr lang="cs-CZ" dirty="0"/>
              <a:t>Název</a:t>
            </a:r>
          </a:p>
        </p:txBody>
      </p:sp>
      <p:sp>
        <p:nvSpPr>
          <p:cNvPr id="3" name="Podnadpis 2"/>
          <p:cNvSpPr>
            <a:spLocks noGrp="1"/>
          </p:cNvSpPr>
          <p:nvPr>
            <p:ph type="subTitle" idx="1" hasCustomPrompt="1"/>
          </p:nvPr>
        </p:nvSpPr>
        <p:spPr>
          <a:xfrm>
            <a:off x="1403648" y="2517744"/>
            <a:ext cx="6400800" cy="432048"/>
          </a:xfrm>
        </p:spPr>
        <p:txBody>
          <a:bodyPr>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Datum</a:t>
            </a:r>
          </a:p>
        </p:txBody>
      </p:sp>
      <p:sp>
        <p:nvSpPr>
          <p:cNvPr id="13" name="Zástupný symbol pro text 12"/>
          <p:cNvSpPr>
            <a:spLocks noGrp="1"/>
          </p:cNvSpPr>
          <p:nvPr>
            <p:ph type="body" sz="quarter" idx="13" hasCustomPrompt="1"/>
          </p:nvPr>
        </p:nvSpPr>
        <p:spPr>
          <a:xfrm>
            <a:off x="1403649" y="3057525"/>
            <a:ext cx="6408712" cy="378321"/>
          </a:xfrm>
        </p:spPr>
        <p:txBody>
          <a:bodyPr>
            <a:normAutofit/>
          </a:bodyPr>
          <a:lstStyle>
            <a:lvl1pPr marL="0" indent="0" algn="ctr">
              <a:buNone/>
              <a:defRPr sz="2000">
                <a:solidFill>
                  <a:schemeClr val="tx2"/>
                </a:solidFill>
              </a:defRPr>
            </a:lvl1pPr>
          </a:lstStyle>
          <a:p>
            <a:pPr lvl="0"/>
            <a:r>
              <a:rPr lang="cs-CZ" dirty="0"/>
              <a:t>Hodina</a:t>
            </a:r>
            <a:endParaRPr lang="en-US" dirty="0"/>
          </a:p>
        </p:txBody>
      </p:sp>
      <p:sp>
        <p:nvSpPr>
          <p:cNvPr id="14" name="Zástupný symbol pro text 12"/>
          <p:cNvSpPr>
            <a:spLocks noGrp="1"/>
          </p:cNvSpPr>
          <p:nvPr>
            <p:ph type="body" sz="quarter" idx="14" hasCustomPrompt="1"/>
          </p:nvPr>
        </p:nvSpPr>
        <p:spPr>
          <a:xfrm>
            <a:off x="1475658" y="3975906"/>
            <a:ext cx="6408712" cy="378321"/>
          </a:xfrm>
        </p:spPr>
        <p:txBody>
          <a:bodyPr>
            <a:normAutofit/>
          </a:bodyPr>
          <a:lstStyle>
            <a:lvl1pPr marL="0" indent="0" algn="ctr">
              <a:buNone/>
              <a:defRPr sz="2000">
                <a:solidFill>
                  <a:schemeClr val="tx1"/>
                </a:solidFill>
              </a:defRPr>
            </a:lvl1pPr>
          </a:lstStyle>
          <a:p>
            <a:pPr lvl="0"/>
            <a:r>
              <a:rPr lang="cs-CZ" dirty="0"/>
              <a:t>Ing. Dita Dlabolová</a:t>
            </a:r>
            <a:endParaRPr lang="en-US" dirty="0"/>
          </a:p>
        </p:txBody>
      </p:sp>
      <p:sp>
        <p:nvSpPr>
          <p:cNvPr id="15" name="Zástupný symbol pro text 12"/>
          <p:cNvSpPr>
            <a:spLocks noGrp="1"/>
          </p:cNvSpPr>
          <p:nvPr>
            <p:ph type="body" sz="quarter" idx="15" hasCustomPrompt="1"/>
          </p:nvPr>
        </p:nvSpPr>
        <p:spPr>
          <a:xfrm>
            <a:off x="1403649" y="195486"/>
            <a:ext cx="6408712" cy="378321"/>
          </a:xfrm>
        </p:spPr>
        <p:txBody>
          <a:bodyPr>
            <a:normAutofit/>
          </a:bodyPr>
          <a:lstStyle>
            <a:lvl1pPr marL="0" indent="0" algn="ctr">
              <a:buNone/>
              <a:defRPr sz="2000">
                <a:solidFill>
                  <a:schemeClr val="tx2"/>
                </a:solidFill>
              </a:defRPr>
            </a:lvl1pPr>
          </a:lstStyle>
          <a:p>
            <a:pPr lvl="0"/>
            <a:r>
              <a:rPr lang="cs-CZ" dirty="0"/>
              <a:t>Předmět</a:t>
            </a:r>
            <a:endParaRPr lang="en-US" dirty="0"/>
          </a:p>
        </p:txBody>
      </p:sp>
    </p:spTree>
    <p:extLst>
      <p:ext uri="{BB962C8B-B14F-4D97-AF65-F5344CB8AC3E}">
        <p14:creationId xmlns:p14="http://schemas.microsoft.com/office/powerpoint/2010/main" val="243452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obsah 2"/>
          <p:cNvSpPr>
            <a:spLocks noGrp="1"/>
          </p:cNvSpPr>
          <p:nvPr>
            <p:ph idx="1"/>
          </p:nvPr>
        </p:nvSpPr>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10"/>
          </p:nvPr>
        </p:nvSpPr>
        <p:spPr/>
        <p:txBody>
          <a:bodyPr/>
          <a:lstStyle/>
          <a:p>
            <a:fld id="{5E6784AC-797A-45F2-B2C8-8D7DEEADE390}" type="datetimeFigureOut">
              <a:rPr lang="cs-CZ" smtClean="0"/>
              <a:t>3. 7. 2019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3374189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50" y="273846"/>
            <a:ext cx="7886700" cy="4358878"/>
          </a:xfrm>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10"/>
          </p:nvPr>
        </p:nvSpPr>
        <p:spPr/>
        <p:txBody>
          <a:bodyPr/>
          <a:lstStyle/>
          <a:p>
            <a:fld id="{5E6784AC-797A-45F2-B2C8-8D7DEEADE390}" type="datetimeFigureOut">
              <a:rPr lang="cs-CZ" smtClean="0"/>
              <a:t>3. 7. 2019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2814148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282305"/>
            <a:ext cx="7886700" cy="2139553"/>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3442099"/>
            <a:ext cx="7886700" cy="112514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2DE3EBCF-D751-4FE2-A91F-6D92418E3950}" type="datetimeFigureOut">
              <a:rPr lang="cs-CZ" smtClean="0"/>
              <a:t>3. 7. 2019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279159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369219"/>
            <a:ext cx="3886200" cy="3263504"/>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369219"/>
            <a:ext cx="3886200" cy="3263504"/>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2DE3EBCF-D751-4FE2-A91F-6D92418E3950}" type="datetimeFigureOut">
              <a:rPr lang="cs-CZ" smtClean="0"/>
              <a:t>3. 7. 2019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4264293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2" y="273846"/>
            <a:ext cx="7886700" cy="994172"/>
          </a:xfrm>
        </p:spPr>
        <p:txBody>
          <a:bodyPr/>
          <a:lstStyle/>
          <a:p>
            <a:r>
              <a:rPr lang="cs-CZ"/>
              <a:t>Kliknutím lze upravit styl.</a:t>
            </a:r>
          </a:p>
        </p:txBody>
      </p:sp>
      <p:sp>
        <p:nvSpPr>
          <p:cNvPr id="3" name="Zástupný symbol pro text 2"/>
          <p:cNvSpPr>
            <a:spLocks noGrp="1"/>
          </p:cNvSpPr>
          <p:nvPr>
            <p:ph type="body" idx="1"/>
          </p:nvPr>
        </p:nvSpPr>
        <p:spPr>
          <a:xfrm>
            <a:off x="629842" y="1260872"/>
            <a:ext cx="386834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29842" y="1878806"/>
            <a:ext cx="3868341" cy="276344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260872"/>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2" y="1878806"/>
            <a:ext cx="3887391" cy="276344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2DE3EBCF-D751-4FE2-A91F-6D92418E3950}" type="datetimeFigureOut">
              <a:rPr lang="cs-CZ" smtClean="0"/>
              <a:t>3. 7. 2019</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2105385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2DE3EBCF-D751-4FE2-A91F-6D92418E3950}" type="datetimeFigureOut">
              <a:rPr lang="cs-CZ" smtClean="0"/>
              <a:t>3. 7. 2019</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3327337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DE3EBCF-D751-4FE2-A91F-6D92418E3950}" type="datetimeFigureOut">
              <a:rPr lang="cs-CZ" smtClean="0"/>
              <a:t>3. 7. 2019</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4849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342900"/>
            <a:ext cx="2949178" cy="120015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391" y="740571"/>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DE3EBCF-D751-4FE2-A91F-6D92418E3950}" type="datetimeFigureOut">
              <a:rPr lang="cs-CZ" smtClean="0"/>
              <a:t>3. 7. 2019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589258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Obrázek 9"/>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7437121" y="86723"/>
            <a:ext cx="1442720" cy="1230159"/>
          </a:xfrm>
          <a:prstGeom prst="rect">
            <a:avLst/>
          </a:prstGeom>
        </p:spPr>
      </p:pic>
      <p:sp>
        <p:nvSpPr>
          <p:cNvPr id="7" name="Obdélník 6"/>
          <p:cNvSpPr/>
          <p:nvPr/>
        </p:nvSpPr>
        <p:spPr>
          <a:xfrm>
            <a:off x="1" y="4766307"/>
            <a:ext cx="9141619" cy="274801"/>
          </a:xfrm>
          <a:prstGeom prst="rect">
            <a:avLst/>
          </a:prstGeom>
          <a:solidFill>
            <a:srgbClr val="00999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noProof="0" dirty="0">
              <a:solidFill>
                <a:schemeClr val="bg1"/>
              </a:solidFill>
              <a:latin typeface="Calibri" panose="020F0502020204030204" pitchFamily="34" charset="0"/>
            </a:endParaRPr>
          </a:p>
        </p:txBody>
      </p:sp>
      <p:sp>
        <p:nvSpPr>
          <p:cNvPr id="2" name="Zástupný symbol pro nadpis 1"/>
          <p:cNvSpPr>
            <a:spLocks noGrp="1"/>
          </p:cNvSpPr>
          <p:nvPr>
            <p:ph type="title"/>
          </p:nvPr>
        </p:nvSpPr>
        <p:spPr>
          <a:xfrm>
            <a:off x="628650" y="273845"/>
            <a:ext cx="6915150" cy="835537"/>
          </a:xfrm>
          <a:prstGeom prst="rect">
            <a:avLst/>
          </a:prstGeom>
        </p:spPr>
        <p:txBody>
          <a:bodyPr vert="horz" lIns="91440" tIns="45720" rIns="91440" bIns="45720" rtlCol="0" anchor="ctr">
            <a:normAutofit/>
          </a:bodyPr>
          <a:lstStyle/>
          <a:p>
            <a:r>
              <a:rPr lang="en-US" noProof="0" dirty="0" err="1"/>
              <a:t>Kliknutím</a:t>
            </a:r>
            <a:r>
              <a:rPr lang="en-US" noProof="0" dirty="0"/>
              <a:t> </a:t>
            </a:r>
            <a:r>
              <a:rPr lang="en-US" noProof="0" dirty="0" err="1"/>
              <a:t>lze</a:t>
            </a:r>
            <a:r>
              <a:rPr lang="en-US" noProof="0" dirty="0"/>
              <a:t> </a:t>
            </a:r>
            <a:r>
              <a:rPr lang="en-US" noProof="0" dirty="0" err="1"/>
              <a:t>upravit</a:t>
            </a:r>
            <a:r>
              <a:rPr lang="en-US" noProof="0" dirty="0"/>
              <a:t> </a:t>
            </a:r>
            <a:r>
              <a:rPr lang="en-US" noProof="0" dirty="0" err="1"/>
              <a:t>styl</a:t>
            </a:r>
            <a:r>
              <a:rPr lang="en-US" noProof="0" dirty="0"/>
              <a:t>.</a:t>
            </a:r>
          </a:p>
        </p:txBody>
      </p:sp>
      <p:sp>
        <p:nvSpPr>
          <p:cNvPr id="3" name="Zástupný symbol pro text 2"/>
          <p:cNvSpPr>
            <a:spLocks noGrp="1"/>
          </p:cNvSpPr>
          <p:nvPr>
            <p:ph type="body" idx="1"/>
          </p:nvPr>
        </p:nvSpPr>
        <p:spPr>
          <a:xfrm>
            <a:off x="628650" y="1149724"/>
            <a:ext cx="7886700" cy="3482999"/>
          </a:xfrm>
          <a:prstGeom prst="rect">
            <a:avLst/>
          </a:prstGeom>
        </p:spPr>
        <p:txBody>
          <a:bodyPr vert="horz" lIns="91440" tIns="45720" rIns="91440" bIns="45720" rtlCol="0">
            <a:normAutofit/>
          </a:bodyPr>
          <a:lstStyle/>
          <a:p>
            <a:pPr lvl="0"/>
            <a:r>
              <a:rPr lang="en-US" noProof="0" dirty="0" err="1"/>
              <a:t>Kliknutím</a:t>
            </a:r>
            <a:r>
              <a:rPr lang="en-US" noProof="0" dirty="0"/>
              <a:t> </a:t>
            </a:r>
            <a:r>
              <a:rPr lang="en-US" noProof="0" dirty="0" err="1"/>
              <a:t>lze</a:t>
            </a:r>
            <a:r>
              <a:rPr lang="en-US" noProof="0" dirty="0"/>
              <a:t> </a:t>
            </a:r>
            <a:r>
              <a:rPr lang="en-US" noProof="0" dirty="0" err="1"/>
              <a:t>upravit</a:t>
            </a:r>
            <a:r>
              <a:rPr lang="en-US" noProof="0" dirty="0"/>
              <a:t> </a:t>
            </a:r>
            <a:r>
              <a:rPr lang="en-US" noProof="0" dirty="0" err="1"/>
              <a:t>styly</a:t>
            </a:r>
            <a:r>
              <a:rPr lang="en-US" noProof="0" dirty="0"/>
              <a:t> </a:t>
            </a:r>
            <a:r>
              <a:rPr lang="en-US" noProof="0" dirty="0" err="1"/>
              <a:t>předlohy</a:t>
            </a:r>
            <a:r>
              <a:rPr lang="en-US" noProof="0" dirty="0"/>
              <a:t> </a:t>
            </a:r>
            <a:r>
              <a:rPr lang="en-US" noProof="0" dirty="0" err="1"/>
              <a:t>textu</a:t>
            </a:r>
            <a:r>
              <a:rPr lang="en-US" noProof="0" dirty="0"/>
              <a:t>.</a:t>
            </a:r>
          </a:p>
          <a:p>
            <a:pPr lvl="1"/>
            <a:r>
              <a:rPr lang="en-US" noProof="0" dirty="0" err="1"/>
              <a:t>Druhá</a:t>
            </a:r>
            <a:r>
              <a:rPr lang="en-US" noProof="0" dirty="0"/>
              <a:t> </a:t>
            </a:r>
            <a:r>
              <a:rPr lang="en-US" noProof="0" dirty="0" err="1"/>
              <a:t>úroveň</a:t>
            </a:r>
            <a:endParaRPr lang="en-US" noProof="0" dirty="0"/>
          </a:p>
          <a:p>
            <a:pPr lvl="2"/>
            <a:r>
              <a:rPr lang="en-US" noProof="0" dirty="0" err="1"/>
              <a:t>Třetí</a:t>
            </a:r>
            <a:r>
              <a:rPr lang="en-US" noProof="0" dirty="0"/>
              <a:t> </a:t>
            </a:r>
            <a:r>
              <a:rPr lang="en-US" noProof="0" dirty="0" err="1"/>
              <a:t>úroveň</a:t>
            </a:r>
            <a:endParaRPr lang="en-US" noProof="0" dirty="0"/>
          </a:p>
          <a:p>
            <a:pPr lvl="3"/>
            <a:r>
              <a:rPr lang="en-US" noProof="0" dirty="0" err="1"/>
              <a:t>Čtvrtá</a:t>
            </a:r>
            <a:r>
              <a:rPr lang="en-US" noProof="0" dirty="0"/>
              <a:t> </a:t>
            </a:r>
            <a:r>
              <a:rPr lang="en-US" noProof="0" dirty="0" err="1"/>
              <a:t>úroveň</a:t>
            </a:r>
            <a:endParaRPr lang="en-US" noProof="0" dirty="0"/>
          </a:p>
          <a:p>
            <a:pPr lvl="4"/>
            <a:r>
              <a:rPr lang="en-US" noProof="0" dirty="0" err="1"/>
              <a:t>Pátá</a:t>
            </a:r>
            <a:r>
              <a:rPr lang="en-US" noProof="0" dirty="0"/>
              <a:t> </a:t>
            </a:r>
            <a:r>
              <a:rPr lang="en-US" noProof="0" dirty="0" err="1"/>
              <a:t>úroveň</a:t>
            </a:r>
            <a:endParaRPr lang="en-US" noProof="0" dirty="0"/>
          </a:p>
        </p:txBody>
      </p:sp>
      <p:sp>
        <p:nvSpPr>
          <p:cNvPr id="4" name="Zástupný symbol pro datum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1200">
                <a:solidFill>
                  <a:schemeClr val="bg1"/>
                </a:solidFill>
              </a:defRPr>
            </a:lvl1pPr>
          </a:lstStyle>
          <a:p>
            <a:fld id="{5E6784AC-797A-45F2-B2C8-8D7DEEADE390}" type="datetimeFigureOut">
              <a:rPr lang="en-US" smtClean="0"/>
              <a:pPr/>
              <a:t>7/3/2019</a:t>
            </a:fld>
            <a:endParaRPr lang="en-US" dirty="0"/>
          </a:p>
        </p:txBody>
      </p:sp>
      <p:sp>
        <p:nvSpPr>
          <p:cNvPr id="5" name="Zástupný symbol pro zápatí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Zástupný symbol pro číslo snímku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1200">
                <a:solidFill>
                  <a:schemeClr val="bg1"/>
                </a:solidFill>
              </a:defRPr>
            </a:lvl1pPr>
          </a:lstStyle>
          <a:p>
            <a:fld id="{788345F0-FA79-49AB-88A6-267CA573EFB8}" type="slidenum">
              <a:rPr lang="cs-CZ" smtClean="0"/>
              <a:t>‹#›</a:t>
            </a:fld>
            <a:endParaRPr lang="cs-CZ" dirty="0"/>
          </a:p>
        </p:txBody>
      </p:sp>
    </p:spTree>
    <p:extLst>
      <p:ext uri="{BB962C8B-B14F-4D97-AF65-F5344CB8AC3E}">
        <p14:creationId xmlns:p14="http://schemas.microsoft.com/office/powerpoint/2010/main" val="261340593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707"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Lst>
  <p:txStyles>
    <p:titleStyle>
      <a:lvl1pPr algn="l" defTabSz="914400" rtl="0" eaLnBrk="1" latinLnBrk="0" hangingPunct="1">
        <a:lnSpc>
          <a:spcPct val="90000"/>
        </a:lnSpc>
        <a:spcBef>
          <a:spcPct val="0"/>
        </a:spcBef>
        <a:buNone/>
        <a:defRPr sz="4000" kern="1200">
          <a:solidFill>
            <a:srgbClr val="009999"/>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tomas.foltynek@mendelu.cz" TargetMode="External"/><Relationship Id="rId2" Type="http://schemas.openxmlformats.org/officeDocument/2006/relationships/hyperlink" Target="mailto:dita.dlabolova@mendelu.cz" TargetMode="External"/><Relationship Id="rId1" Type="http://schemas.openxmlformats.org/officeDocument/2006/relationships/slideLayout" Target="../slideLayouts/slideLayout2.xml"/><Relationship Id="rId6" Type="http://schemas.openxmlformats.org/officeDocument/2006/relationships/hyperlink" Target="mailto:Oliver.Trevisiol@uni.kn" TargetMode="External"/><Relationship Id="rId5" Type="http://schemas.openxmlformats.org/officeDocument/2006/relationships/hyperlink" Target="mailto:Ansgar.Schaefer@uni.kn" TargetMode="External"/><Relationship Id="rId4" Type="http://schemas.openxmlformats.org/officeDocument/2006/relationships/hyperlink" Target="mailto:pavel.turcinek@mendelu.cz"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www.academicintegrity.eu/" TargetMode="Externa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hyperlink" Target="http://creativecommons.org/licenses/by/4.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de-DE" dirty="0" smtClean="0"/>
              <a:t>Rache ist süß</a:t>
            </a:r>
            <a:endParaRPr lang="en-US" dirty="0"/>
          </a:p>
        </p:txBody>
      </p:sp>
      <p:sp>
        <p:nvSpPr>
          <p:cNvPr id="3" name="Podnadpis 2"/>
          <p:cNvSpPr>
            <a:spLocks noGrp="1"/>
          </p:cNvSpPr>
          <p:nvPr>
            <p:ph type="subTitle" idx="1"/>
          </p:nvPr>
        </p:nvSpPr>
        <p:spPr/>
        <p:txBody>
          <a:bodyPr/>
          <a:lstStyle/>
          <a:p>
            <a:r>
              <a:rPr lang="de-DE" dirty="0" smtClean="0"/>
              <a:t>Ich weiß, was du getan hast…</a:t>
            </a:r>
            <a:endParaRPr lang="de-DE" dirty="0"/>
          </a:p>
        </p:txBody>
      </p:sp>
    </p:spTree>
    <p:extLst>
      <p:ext uri="{BB962C8B-B14F-4D97-AF65-F5344CB8AC3E}">
        <p14:creationId xmlns:p14="http://schemas.microsoft.com/office/powerpoint/2010/main" val="634547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Data\Dropbox\ENAI\O2\Michelle\25299989_10155080006281039_2528043983719093056_o.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543919" y="601795"/>
            <a:ext cx="4856009" cy="2731504"/>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obsah 1"/>
          <p:cNvSpPr>
            <a:spLocks noGrp="1"/>
          </p:cNvSpPr>
          <p:nvPr>
            <p:ph idx="1"/>
          </p:nvPr>
        </p:nvSpPr>
        <p:spPr>
          <a:xfrm>
            <a:off x="643279" y="3635654"/>
            <a:ext cx="6657291" cy="980237"/>
          </a:xfrm>
        </p:spPr>
        <p:txBody>
          <a:bodyPr>
            <a:normAutofit/>
          </a:bodyPr>
          <a:lstStyle/>
          <a:p>
            <a:pPr marL="0" indent="0">
              <a:buNone/>
            </a:pPr>
            <a:r>
              <a:rPr lang="de-DE" sz="2400" dirty="0" smtClean="0"/>
              <a:t>Beide Studentinnen schlossen ihre Examensarbeit und das Jurastudium erfolgreich ab. </a:t>
            </a:r>
          </a:p>
        </p:txBody>
      </p:sp>
    </p:spTree>
    <p:extLst>
      <p:ext uri="{BB962C8B-B14F-4D97-AF65-F5344CB8AC3E}">
        <p14:creationId xmlns:p14="http://schemas.microsoft.com/office/powerpoint/2010/main" val="277625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51" y="273846"/>
            <a:ext cx="6101333" cy="4358878"/>
          </a:xfrm>
        </p:spPr>
        <p:txBody>
          <a:bodyPr>
            <a:noAutofit/>
          </a:bodyPr>
          <a:lstStyle/>
          <a:p>
            <a:pPr marL="0" indent="0">
              <a:buNone/>
            </a:pPr>
            <a:r>
              <a:rPr lang="de-DE" sz="2400" dirty="0" smtClean="0"/>
              <a:t>Ein Jahr später trafen sich Michelle und Ann bei einem Ehemaligen-Event an der Universität wieder. Ann kam in Begleitung ihres festen Freundes John, der bald ein Auge auf Michelle geworfen hatte und sichtlich von ihr angetan war. </a:t>
            </a:r>
          </a:p>
          <a:p>
            <a:pPr marL="0" indent="0">
              <a:buNone/>
            </a:pPr>
            <a:r>
              <a:rPr lang="de-DE" sz="2400" dirty="0" smtClean="0"/>
              <a:t>Kurz nach dem Event verließ John Ann und begann eine Beziehung mit Michelle.</a:t>
            </a:r>
          </a:p>
          <a:p>
            <a:pPr marL="0" indent="0">
              <a:buNone/>
            </a:pPr>
            <a:r>
              <a:rPr lang="de-DE" sz="2400" dirty="0" smtClean="0"/>
              <a:t>Das war der Tropfen, der das Fass für Ann zum Überlaufen brachte:</a:t>
            </a:r>
          </a:p>
        </p:txBody>
      </p:sp>
    </p:spTree>
    <p:extLst>
      <p:ext uri="{BB962C8B-B14F-4D97-AF65-F5344CB8AC3E}">
        <p14:creationId xmlns:p14="http://schemas.microsoft.com/office/powerpoint/2010/main" val="199641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51" y="273846"/>
            <a:ext cx="6101333" cy="4358878"/>
          </a:xfrm>
        </p:spPr>
        <p:txBody>
          <a:bodyPr>
            <a:noAutofit/>
          </a:bodyPr>
          <a:lstStyle/>
          <a:p>
            <a:pPr marL="0" indent="0">
              <a:buNone/>
            </a:pPr>
            <a:r>
              <a:rPr lang="de-DE" sz="2400" dirty="0" smtClean="0"/>
              <a:t>Nicht nur, dass Michelle sich durch ihr Studium mogelte, sich ihre Examensarbeit von einem Ghostwriter schreiben ließ, dank ihrer frühen Berufserfahrung nach dem Studium den besseren Job als Anwältin in einer renommierten Kanzlei bekam – jetzt spannte sie Ann auch noch den Freund aus!</a:t>
            </a:r>
          </a:p>
        </p:txBody>
      </p:sp>
    </p:spTree>
    <p:extLst>
      <p:ext uri="{BB962C8B-B14F-4D97-AF65-F5344CB8AC3E}">
        <p14:creationId xmlns:p14="http://schemas.microsoft.com/office/powerpoint/2010/main" val="3671290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Data\Dropbox\ENAI\O2\Michelle\invoice.pn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399065" y="1444401"/>
            <a:ext cx="5131546" cy="3188323"/>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Zástupný symbol pro obsah 1"/>
          <p:cNvSpPr>
            <a:spLocks noGrp="1"/>
          </p:cNvSpPr>
          <p:nvPr>
            <p:ph idx="1"/>
          </p:nvPr>
        </p:nvSpPr>
        <p:spPr>
          <a:xfrm>
            <a:off x="438912" y="273846"/>
            <a:ext cx="7051853" cy="4358878"/>
          </a:xfrm>
        </p:spPr>
        <p:txBody>
          <a:bodyPr>
            <a:normAutofit/>
          </a:bodyPr>
          <a:lstStyle/>
          <a:p>
            <a:pPr marL="0" indent="0">
              <a:buNone/>
            </a:pPr>
            <a:r>
              <a:rPr lang="de-DE" sz="2400" dirty="0" smtClean="0"/>
              <a:t>Ann besaß Screenshots von Michelles Computer, die bewiesen, dass Michelle die Examensarbeit von einem Ghostwriter hatte schreiben lassen.  </a:t>
            </a:r>
          </a:p>
        </p:txBody>
      </p:sp>
    </p:spTree>
    <p:extLst>
      <p:ext uri="{BB962C8B-B14F-4D97-AF65-F5344CB8AC3E}">
        <p14:creationId xmlns:p14="http://schemas.microsoft.com/office/powerpoint/2010/main" val="4064551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Data\Dropbox\ENAI\O2\Michelle\mail.pn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960331" y="257763"/>
            <a:ext cx="6293249" cy="4370312"/>
          </a:xfrm>
          <a:prstGeom prst="rect">
            <a:avLst/>
          </a:prstGeom>
          <a:noFill/>
          <a:effectLst>
            <a:glow rad="63500">
              <a:schemeClr val="accent3">
                <a:satMod val="175000"/>
                <a:alpha val="40000"/>
              </a:schemeClr>
            </a:glow>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9055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52" y="273846"/>
            <a:ext cx="6098214" cy="4358878"/>
          </a:xfrm>
        </p:spPr>
        <p:txBody>
          <a:bodyPr>
            <a:noAutofit/>
          </a:bodyPr>
          <a:lstStyle/>
          <a:p>
            <a:pPr marL="0" indent="0">
              <a:buNone/>
            </a:pPr>
            <a:r>
              <a:rPr lang="de-DE" sz="2400" dirty="0" smtClean="0"/>
              <a:t>Ann schickte die Beweise an die Universität und an Michelles aktuelle Arbeitgeberin. Sie wusste, dass es einige Zeit in Anspruch nehmen würde, bevor die Universität Michelles Abschluss aberkennen würde. Michelles Arbeitgeberin hingegen reagierte umgehend.</a:t>
            </a:r>
          </a:p>
        </p:txBody>
      </p:sp>
    </p:spTree>
    <p:extLst>
      <p:ext uri="{BB962C8B-B14F-4D97-AF65-F5344CB8AC3E}">
        <p14:creationId xmlns:p14="http://schemas.microsoft.com/office/powerpoint/2010/main" val="3853977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273845"/>
            <a:ext cx="6915150" cy="835537"/>
          </a:xfrm>
        </p:spPr>
        <p:txBody>
          <a:bodyPr>
            <a:normAutofit/>
          </a:bodyPr>
          <a:lstStyle/>
          <a:p>
            <a:r>
              <a:rPr lang="de-DE" sz="3600" dirty="0" smtClean="0"/>
              <a:t>Diskussionsfragen</a:t>
            </a:r>
            <a:endParaRPr lang="de-DE" sz="3600" dirty="0"/>
          </a:p>
        </p:txBody>
      </p:sp>
      <p:sp>
        <p:nvSpPr>
          <p:cNvPr id="3" name="Zástupný symbol pro obsah 2"/>
          <p:cNvSpPr>
            <a:spLocks noGrp="1"/>
          </p:cNvSpPr>
          <p:nvPr>
            <p:ph idx="1"/>
          </p:nvPr>
        </p:nvSpPr>
        <p:spPr/>
        <p:txBody>
          <a:bodyPr>
            <a:noAutofit/>
          </a:bodyPr>
          <a:lstStyle/>
          <a:p>
            <a:r>
              <a:rPr lang="de-DE" sz="2400" dirty="0" smtClean="0"/>
              <a:t>Wie könnte Michelles Arbeitgeberin reagiert haben?</a:t>
            </a:r>
          </a:p>
          <a:p>
            <a:r>
              <a:rPr lang="de-DE" sz="2400" dirty="0" smtClean="0"/>
              <a:t>Was wäre Ihre Reaktion als Michelles Arbeitgeberin?</a:t>
            </a:r>
          </a:p>
          <a:p>
            <a:r>
              <a:rPr lang="de-DE" sz="2400" dirty="0" smtClean="0"/>
              <a:t>Würden Sie anders reagieren, </a:t>
            </a:r>
            <a:r>
              <a:rPr lang="de-DE" sz="2400" dirty="0"/>
              <a:t>wenn </a:t>
            </a:r>
            <a:r>
              <a:rPr lang="de-DE" sz="2400" dirty="0" smtClean="0"/>
              <a:t>für die Arbeitsstelle kein Hochschulabschluss notwendig </a:t>
            </a:r>
            <a:r>
              <a:rPr lang="de-DE" sz="2400" dirty="0"/>
              <a:t>wäre?</a:t>
            </a:r>
            <a:endParaRPr lang="de-DE" sz="2400" dirty="0" smtClean="0"/>
          </a:p>
          <a:p>
            <a:r>
              <a:rPr lang="de-DE" sz="2400" dirty="0" smtClean="0"/>
              <a:t>Was denken Sie über Michelles und Anns Verhalten?</a:t>
            </a:r>
          </a:p>
          <a:p>
            <a:r>
              <a:rPr lang="de-DE" sz="2400" dirty="0" smtClean="0"/>
              <a:t>Können Sie mildernden Umstände für Michelles Handlungsweise geltend machen?</a:t>
            </a:r>
          </a:p>
          <a:p>
            <a:r>
              <a:rPr lang="de-DE" sz="2400" dirty="0" smtClean="0"/>
              <a:t>Wann und wie hätte diese problematische Situation verhindert werden können?</a:t>
            </a:r>
          </a:p>
        </p:txBody>
      </p:sp>
    </p:spTree>
    <p:extLst>
      <p:ext uri="{BB962C8B-B14F-4D97-AF65-F5344CB8AC3E}">
        <p14:creationId xmlns:p14="http://schemas.microsoft.com/office/powerpoint/2010/main" val="74876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de-DE" sz="3600" dirty="0" smtClean="0"/>
              <a:t>Folgen</a:t>
            </a:r>
            <a:endParaRPr lang="de-DE" sz="3600" dirty="0"/>
          </a:p>
        </p:txBody>
      </p:sp>
      <p:sp>
        <p:nvSpPr>
          <p:cNvPr id="3" name="Zástupný symbol pro obsah 2"/>
          <p:cNvSpPr>
            <a:spLocks noGrp="1"/>
          </p:cNvSpPr>
          <p:nvPr>
            <p:ph idx="1"/>
          </p:nvPr>
        </p:nvSpPr>
        <p:spPr/>
        <p:txBody>
          <a:bodyPr>
            <a:noAutofit/>
          </a:bodyPr>
          <a:lstStyle/>
          <a:p>
            <a:r>
              <a:rPr lang="de-DE" sz="2400" dirty="0" smtClean="0"/>
              <a:t>Michelles Arbeitgeberin entließ sie, weil sie um ihre Glaubwürdigkeit bei den Klienten fürchtete. </a:t>
            </a:r>
          </a:p>
          <a:p>
            <a:r>
              <a:rPr lang="de-DE" sz="2400" dirty="0" smtClean="0"/>
              <a:t>Die Universität startete eine Untersuchung.</a:t>
            </a:r>
          </a:p>
          <a:p>
            <a:r>
              <a:rPr lang="de-DE" sz="2400" dirty="0" smtClean="0"/>
              <a:t>Michelle wurde bei einer anderen Anwaltskanzlei angestellt. Kurz darauf erhielt Michelles neue Arbeitgeberin dieselben Beweise und sie wurde erneut arbeitslos.</a:t>
            </a:r>
          </a:p>
          <a:p>
            <a:r>
              <a:rPr lang="de-DE" sz="2400" dirty="0" smtClean="0"/>
              <a:t>Weitere Anwaltskanzleien ignorierten Michelles Bewerbungen. Von ehemaligen Kollegen erfuhr Michelle, dass sie in den Kanzleien der Stadt als Betrügerin gelte.</a:t>
            </a:r>
            <a:endParaRPr lang="de-DE" sz="2400" dirty="0"/>
          </a:p>
        </p:txBody>
      </p:sp>
    </p:spTree>
    <p:extLst>
      <p:ext uri="{BB962C8B-B14F-4D97-AF65-F5344CB8AC3E}">
        <p14:creationId xmlns:p14="http://schemas.microsoft.com/office/powerpoint/2010/main" val="2808222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3600" dirty="0" err="1" smtClean="0"/>
              <a:t>Folgen</a:t>
            </a:r>
            <a:endParaRPr lang="en-US" sz="3600" dirty="0"/>
          </a:p>
        </p:txBody>
      </p:sp>
      <p:sp>
        <p:nvSpPr>
          <p:cNvPr id="3" name="Zástupný symbol pro obsah 2"/>
          <p:cNvSpPr>
            <a:spLocks noGrp="1"/>
          </p:cNvSpPr>
          <p:nvPr>
            <p:ph idx="1"/>
          </p:nvPr>
        </p:nvSpPr>
        <p:spPr>
          <a:xfrm>
            <a:off x="628650" y="1149724"/>
            <a:ext cx="6112392" cy="3482999"/>
          </a:xfrm>
        </p:spPr>
        <p:txBody>
          <a:bodyPr>
            <a:normAutofit/>
          </a:bodyPr>
          <a:lstStyle/>
          <a:p>
            <a:r>
              <a:rPr lang="de-DE" sz="2400" dirty="0" smtClean="0"/>
              <a:t>Bei der Untersuchung der Examensarbeit an der Universität wurde zudem ein plagiierter Textabschnitt entdeckt. Der Hochschulabschluss wurde aberkannt.</a:t>
            </a:r>
          </a:p>
          <a:p>
            <a:r>
              <a:rPr lang="de-DE" sz="2400" dirty="0" smtClean="0"/>
              <a:t>Michelle zog in eine andere Stadt und bekam nie wieder die Chance als Anwältin zu arbeiten.</a:t>
            </a:r>
          </a:p>
        </p:txBody>
      </p:sp>
    </p:spTree>
    <p:extLst>
      <p:ext uri="{BB962C8B-B14F-4D97-AF65-F5344CB8AC3E}">
        <p14:creationId xmlns:p14="http://schemas.microsoft.com/office/powerpoint/2010/main" val="163226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3600" dirty="0" err="1" smtClean="0"/>
              <a:t>Fazit</a:t>
            </a:r>
            <a:endParaRPr lang="en-US" sz="3600" dirty="0"/>
          </a:p>
        </p:txBody>
      </p:sp>
      <p:sp>
        <p:nvSpPr>
          <p:cNvPr id="3" name="Zástupný symbol pro obsah 2"/>
          <p:cNvSpPr>
            <a:spLocks noGrp="1"/>
          </p:cNvSpPr>
          <p:nvPr>
            <p:ph idx="1"/>
          </p:nvPr>
        </p:nvSpPr>
        <p:spPr>
          <a:xfrm>
            <a:off x="628650" y="1149724"/>
            <a:ext cx="6112392" cy="3482999"/>
          </a:xfrm>
        </p:spPr>
        <p:txBody>
          <a:bodyPr>
            <a:noAutofit/>
          </a:bodyPr>
          <a:lstStyle/>
          <a:p>
            <a:r>
              <a:rPr lang="de-DE" sz="2400" dirty="0"/>
              <a:t>Wenden Sie </a:t>
            </a:r>
            <a:r>
              <a:rPr lang="de-DE" sz="2400" dirty="0" smtClean="0"/>
              <a:t>professionelle Arbeitstechniken konsequent an und beachten Sie die Standards guter wissenschaftlicher Praxis.</a:t>
            </a:r>
          </a:p>
          <a:p>
            <a:r>
              <a:rPr lang="de-DE" sz="2400" dirty="0" smtClean="0"/>
              <a:t>Suchen Sie sich Unterstützung, wenn Sie welche benötigen.</a:t>
            </a:r>
            <a:endParaRPr lang="de-DE" sz="2400" dirty="0"/>
          </a:p>
          <a:p>
            <a:r>
              <a:rPr lang="de-DE" sz="2400" dirty="0" smtClean="0"/>
              <a:t>Handeln Sie, wenn Sie unprofessionelle, unethische oder kriminelle Arbeitsweisen erkennen. Nutzen Sie bspw. vorgesehene Verfahren und berücksichtigen Sie dabei ebenfalls ethische Maßstäbe.</a:t>
            </a:r>
          </a:p>
        </p:txBody>
      </p:sp>
    </p:spTree>
    <p:extLst>
      <p:ext uri="{BB962C8B-B14F-4D97-AF65-F5344CB8AC3E}">
        <p14:creationId xmlns:p14="http://schemas.microsoft.com/office/powerpoint/2010/main" val="2665445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de-DE" sz="3600" dirty="0"/>
              <a:t>Fall: </a:t>
            </a:r>
            <a:r>
              <a:rPr lang="de-DE" sz="3600" dirty="0" smtClean="0"/>
              <a:t>Rache ist süß - Information</a:t>
            </a:r>
            <a:endParaRPr lang="en-US" sz="3600" dirty="0"/>
          </a:p>
        </p:txBody>
      </p:sp>
      <p:sp>
        <p:nvSpPr>
          <p:cNvPr id="3" name="Zástupný symbol pro obsah 2"/>
          <p:cNvSpPr>
            <a:spLocks noGrp="1"/>
          </p:cNvSpPr>
          <p:nvPr>
            <p:ph idx="1"/>
          </p:nvPr>
        </p:nvSpPr>
        <p:spPr/>
        <p:txBody>
          <a:bodyPr>
            <a:normAutofit/>
          </a:bodyPr>
          <a:lstStyle/>
          <a:p>
            <a:r>
              <a:rPr lang="de-DE" sz="2400" b="1" dirty="0" smtClean="0"/>
              <a:t>Zielgruppe:</a:t>
            </a:r>
            <a:r>
              <a:rPr lang="de-DE" sz="2400" dirty="0" smtClean="0"/>
              <a:t> Jura-Studierende; Studierende allgemein</a:t>
            </a:r>
          </a:p>
          <a:p>
            <a:r>
              <a:rPr lang="de-DE" sz="2400" b="1" dirty="0" smtClean="0"/>
              <a:t>Inhalt: </a:t>
            </a:r>
            <a:r>
              <a:rPr lang="de-DE" sz="2400" dirty="0" smtClean="0"/>
              <a:t>Konsequenzen von akademischem Fehlverhalten (</a:t>
            </a:r>
            <a:r>
              <a:rPr lang="de-DE" sz="2400" dirty="0" err="1" smtClean="0"/>
              <a:t>Contract</a:t>
            </a:r>
            <a:r>
              <a:rPr lang="de-DE" sz="2400" dirty="0" smtClean="0"/>
              <a:t> </a:t>
            </a:r>
            <a:r>
              <a:rPr lang="de-DE" sz="2400" dirty="0" err="1" smtClean="0"/>
              <a:t>Cheating</a:t>
            </a:r>
            <a:r>
              <a:rPr lang="de-DE" sz="2400" dirty="0" smtClean="0"/>
              <a:t>) im späteren Beruf</a:t>
            </a:r>
          </a:p>
          <a:p>
            <a:r>
              <a:rPr lang="de-DE" sz="2400" b="1" dirty="0" smtClean="0"/>
              <a:t>Lernziele: </a:t>
            </a:r>
            <a:r>
              <a:rPr lang="de-DE" sz="2400" dirty="0" smtClean="0"/>
              <a:t>mögliche Spätfolgen von Prüfungsbetrug kennen, die Glaubwürdigkeit eines Betrügers in der Berufswelt abschätzen können</a:t>
            </a:r>
          </a:p>
          <a:p>
            <a:r>
              <a:rPr lang="de-DE" sz="2400" b="1" dirty="0" smtClean="0"/>
              <a:t>Länge: </a:t>
            </a:r>
            <a:r>
              <a:rPr lang="cs-CZ" sz="2400" dirty="0" smtClean="0"/>
              <a:t>30 </a:t>
            </a:r>
            <a:r>
              <a:rPr lang="cs-CZ" sz="2400" dirty="0" err="1" smtClean="0"/>
              <a:t>minuten</a:t>
            </a:r>
            <a:endParaRPr lang="de-DE" sz="2400" dirty="0"/>
          </a:p>
        </p:txBody>
      </p:sp>
    </p:spTree>
    <p:extLst>
      <p:ext uri="{BB962C8B-B14F-4D97-AF65-F5344CB8AC3E}">
        <p14:creationId xmlns:p14="http://schemas.microsoft.com/office/powerpoint/2010/main" val="2709367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3600" dirty="0" err="1" smtClean="0"/>
              <a:t>Hinweise</a:t>
            </a:r>
            <a:r>
              <a:rPr lang="en-US" sz="3600" dirty="0" smtClean="0"/>
              <a:t> </a:t>
            </a:r>
            <a:r>
              <a:rPr lang="en-US" sz="3600" dirty="0" err="1" smtClean="0"/>
              <a:t>für</a:t>
            </a:r>
            <a:r>
              <a:rPr lang="en-US" sz="3600" dirty="0" smtClean="0"/>
              <a:t> </a:t>
            </a:r>
            <a:r>
              <a:rPr lang="en-US" sz="3600" dirty="0" err="1" smtClean="0"/>
              <a:t>Lehrende</a:t>
            </a:r>
            <a:endParaRPr lang="cs-CZ" sz="3600" dirty="0"/>
          </a:p>
        </p:txBody>
      </p:sp>
      <p:sp>
        <p:nvSpPr>
          <p:cNvPr id="3" name="Zástupný symbol pro obsah 2"/>
          <p:cNvSpPr>
            <a:spLocks noGrp="1"/>
          </p:cNvSpPr>
          <p:nvPr>
            <p:ph idx="1"/>
          </p:nvPr>
        </p:nvSpPr>
        <p:spPr/>
        <p:txBody>
          <a:bodyPr>
            <a:normAutofit/>
          </a:bodyPr>
          <a:lstStyle/>
          <a:p>
            <a:r>
              <a:rPr lang="de-DE" sz="2400" dirty="0" smtClean="0"/>
              <a:t>Der Fall stammt aus der Tschechischen Republik, in der Hochschulabschlüsse bei schwerwiegendem Fehlverhalten in Abschlussarbeiten rückwirkend aberkannt werden können.</a:t>
            </a:r>
          </a:p>
          <a:p>
            <a:r>
              <a:rPr lang="de-DE" sz="2400" dirty="0" smtClean="0"/>
              <a:t>Prüfen Sie den Fall gemäß Ihrer (rechtlichen) </a:t>
            </a:r>
            <a:r>
              <a:rPr lang="de-DE" sz="2400" dirty="0"/>
              <a:t>Rahmenbedingungen </a:t>
            </a:r>
            <a:r>
              <a:rPr lang="de-DE" sz="2400" dirty="0" smtClean="0"/>
              <a:t>und passen Sie die </a:t>
            </a:r>
            <a:r>
              <a:rPr lang="de-DE" sz="2400" dirty="0"/>
              <a:t>Geschichte gegebenenfalls situationsbedingt </a:t>
            </a:r>
            <a:r>
              <a:rPr lang="de-DE" sz="2400" dirty="0" smtClean="0"/>
              <a:t>an.</a:t>
            </a:r>
            <a:endParaRPr lang="cs-CZ" sz="2400" dirty="0"/>
          </a:p>
        </p:txBody>
      </p:sp>
    </p:spTree>
    <p:extLst>
      <p:ext uri="{BB962C8B-B14F-4D97-AF65-F5344CB8AC3E}">
        <p14:creationId xmlns:p14="http://schemas.microsoft.com/office/powerpoint/2010/main" val="2018036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3600" dirty="0" err="1" smtClean="0"/>
              <a:t>Bildnachweis</a:t>
            </a:r>
            <a:endParaRPr lang="en-US" sz="3600" dirty="0"/>
          </a:p>
        </p:txBody>
      </p:sp>
      <p:sp>
        <p:nvSpPr>
          <p:cNvPr id="3" name="Zástupný symbol pro obsah 2"/>
          <p:cNvSpPr>
            <a:spLocks noGrp="1"/>
          </p:cNvSpPr>
          <p:nvPr>
            <p:ph idx="1"/>
          </p:nvPr>
        </p:nvSpPr>
        <p:spPr>
          <a:xfrm>
            <a:off x="628651" y="1149724"/>
            <a:ext cx="7090996" cy="3482999"/>
          </a:xfrm>
        </p:spPr>
        <p:txBody>
          <a:bodyPr>
            <a:noAutofit/>
          </a:bodyPr>
          <a:lstStyle/>
          <a:p>
            <a:r>
              <a:rPr lang="de-DE" sz="2400" dirty="0"/>
              <a:t>Die abgebildeten Personen stehen in keinem Zusammenhang mit der Geschichte.</a:t>
            </a:r>
          </a:p>
          <a:p>
            <a:r>
              <a:rPr lang="de-DE" sz="2400" dirty="0" smtClean="0"/>
              <a:t>Bildnachweise finden Sie im Notizfeld der Folien.</a:t>
            </a:r>
          </a:p>
          <a:p>
            <a:r>
              <a:rPr lang="de-DE" sz="2400" dirty="0" smtClean="0"/>
              <a:t>Soweit nicht anders angegeben stammen Sie von</a:t>
            </a:r>
          </a:p>
          <a:p>
            <a:pPr lvl="1"/>
            <a:r>
              <a:rPr lang="en-US" sz="2400" dirty="0" err="1" smtClean="0"/>
              <a:t>Autor</a:t>
            </a:r>
            <a:r>
              <a:rPr lang="en-US" sz="2400" dirty="0" smtClean="0"/>
              <a:t>: CollegeDegrees360</a:t>
            </a:r>
            <a:endParaRPr lang="en-US" sz="2400" dirty="0"/>
          </a:p>
          <a:p>
            <a:pPr lvl="1"/>
            <a:r>
              <a:rPr lang="en-US" sz="2400" dirty="0" err="1" smtClean="0"/>
              <a:t>Lizenz</a:t>
            </a:r>
            <a:r>
              <a:rPr lang="en-US" sz="2400" dirty="0" smtClean="0"/>
              <a:t>:</a:t>
            </a:r>
            <a:r>
              <a:rPr lang="en-US" sz="2400" dirty="0"/>
              <a:t> </a:t>
            </a:r>
            <a:r>
              <a:rPr lang="en-US" sz="2400" dirty="0" smtClean="0"/>
              <a:t>CC BY-SA 2.0</a:t>
            </a:r>
            <a:endParaRPr lang="en-US" sz="2400" dirty="0"/>
          </a:p>
          <a:p>
            <a:pPr lvl="1"/>
            <a:r>
              <a:rPr lang="en-US" sz="2400" dirty="0" smtClean="0"/>
              <a:t>https</a:t>
            </a:r>
            <a:r>
              <a:rPr lang="en-US" sz="2400" dirty="0"/>
              <a:t>://www.flickr.com/photos/83633410  @</a:t>
            </a:r>
            <a:r>
              <a:rPr lang="en-US" sz="2400" dirty="0" smtClean="0"/>
              <a:t>N07; 25 April 2019</a:t>
            </a:r>
            <a:endParaRPr lang="cs-CZ" sz="2400" dirty="0"/>
          </a:p>
          <a:p>
            <a:r>
              <a:rPr lang="de-DE" sz="2400" dirty="0" smtClean="0"/>
              <a:t>Bild mit Absolventen, Folie 10, von </a:t>
            </a:r>
            <a:r>
              <a:rPr lang="cs-CZ" sz="2400" dirty="0" smtClean="0"/>
              <a:t>Teddi </a:t>
            </a:r>
            <a:r>
              <a:rPr lang="cs-CZ" sz="2400" dirty="0"/>
              <a:t>Fishman</a:t>
            </a:r>
            <a:endParaRPr lang="en-US" sz="2400" dirty="0"/>
          </a:p>
        </p:txBody>
      </p:sp>
    </p:spTree>
    <p:extLst>
      <p:ext uri="{BB962C8B-B14F-4D97-AF65-F5344CB8AC3E}">
        <p14:creationId xmlns:p14="http://schemas.microsoft.com/office/powerpoint/2010/main" val="2553218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de-DE" sz="3600" dirty="0" smtClean="0"/>
              <a:t>Verantwortliche Autoren</a:t>
            </a:r>
            <a:endParaRPr lang="cs-CZ" sz="3600" dirty="0"/>
          </a:p>
        </p:txBody>
      </p:sp>
      <p:sp>
        <p:nvSpPr>
          <p:cNvPr id="3" name="Zástupný symbol pro obsah 2"/>
          <p:cNvSpPr>
            <a:spLocks noGrp="1"/>
          </p:cNvSpPr>
          <p:nvPr>
            <p:ph idx="1"/>
          </p:nvPr>
        </p:nvSpPr>
        <p:spPr/>
        <p:txBody>
          <a:bodyPr>
            <a:normAutofit/>
          </a:bodyPr>
          <a:lstStyle/>
          <a:p>
            <a:r>
              <a:rPr lang="de-DE" sz="2400" dirty="0" smtClean="0"/>
              <a:t>Englische Originalversion: </a:t>
            </a:r>
            <a:r>
              <a:rPr lang="cs-CZ" sz="2400" dirty="0" smtClean="0"/>
              <a:t>Dita </a:t>
            </a:r>
            <a:r>
              <a:rPr lang="cs-CZ" sz="2400" dirty="0"/>
              <a:t>Dlabolová (</a:t>
            </a:r>
            <a:r>
              <a:rPr lang="cs-CZ" sz="2400" dirty="0">
                <a:hlinkClick r:id="rId2"/>
              </a:rPr>
              <a:t>dita.dlabolova@mendelu.cz</a:t>
            </a:r>
            <a:r>
              <a:rPr lang="cs-CZ" sz="2400" dirty="0" smtClean="0"/>
              <a:t>)</a:t>
            </a:r>
            <a:r>
              <a:rPr lang="de-DE" sz="2400" dirty="0" smtClean="0"/>
              <a:t>, unter Mitarbeit von </a:t>
            </a:r>
            <a:r>
              <a:rPr lang="cs-CZ" sz="2400" dirty="0" smtClean="0"/>
              <a:t>Tomáš </a:t>
            </a:r>
            <a:r>
              <a:rPr lang="cs-CZ" sz="2400" dirty="0"/>
              <a:t>Foltýnek (</a:t>
            </a:r>
            <a:r>
              <a:rPr lang="cs-CZ" sz="2400" dirty="0" smtClean="0">
                <a:hlinkClick r:id="rId3"/>
              </a:rPr>
              <a:t>tomas.foltynek@mendelu.cz</a:t>
            </a:r>
            <a:r>
              <a:rPr lang="cs-CZ" sz="2400" dirty="0" smtClean="0"/>
              <a:t>)</a:t>
            </a:r>
            <a:r>
              <a:rPr lang="de-DE" sz="2400" dirty="0" smtClean="0"/>
              <a:t> und </a:t>
            </a:r>
            <a:r>
              <a:rPr lang="cs-CZ" sz="2400" dirty="0" smtClean="0"/>
              <a:t>Pavel </a:t>
            </a:r>
            <a:r>
              <a:rPr lang="cs-CZ" sz="2400" dirty="0"/>
              <a:t>Turčínek (</a:t>
            </a:r>
            <a:r>
              <a:rPr lang="cs-CZ" sz="2400" dirty="0">
                <a:hlinkClick r:id="rId4"/>
              </a:rPr>
              <a:t>pavel.turcinek@mendelu.cz</a:t>
            </a:r>
            <a:r>
              <a:rPr lang="cs-CZ" sz="2400" dirty="0" smtClean="0"/>
              <a:t>)</a:t>
            </a:r>
            <a:r>
              <a:rPr lang="de-DE" sz="2400" dirty="0" smtClean="0"/>
              <a:t>, </a:t>
            </a:r>
            <a:r>
              <a:rPr lang="cs-CZ" sz="2400" dirty="0" smtClean="0"/>
              <a:t>2018</a:t>
            </a:r>
            <a:endParaRPr lang="de-DE" sz="2400" dirty="0" smtClean="0"/>
          </a:p>
          <a:p>
            <a:r>
              <a:rPr lang="de-DE" sz="2400" dirty="0" smtClean="0"/>
              <a:t>Veränderte, deutsche Sprachversion: Ansgar Schäfer (</a:t>
            </a:r>
            <a:r>
              <a:rPr lang="de-DE" sz="2400" dirty="0" smtClean="0">
                <a:hlinkClick r:id="rId5"/>
              </a:rPr>
              <a:t>Ansgar.Schaefer@uni.kn</a:t>
            </a:r>
            <a:r>
              <a:rPr lang="de-DE" sz="2400" dirty="0" smtClean="0"/>
              <a:t>), </a:t>
            </a:r>
            <a:r>
              <a:rPr lang="de-DE" sz="2400" dirty="0"/>
              <a:t>unter Mitarbeit von Oliver </a:t>
            </a:r>
            <a:r>
              <a:rPr lang="de-DE" sz="2400" dirty="0" err="1" smtClean="0"/>
              <a:t>Trevisiol</a:t>
            </a:r>
            <a:r>
              <a:rPr lang="de-DE" sz="2400" dirty="0" smtClean="0"/>
              <a:t> (</a:t>
            </a:r>
            <a:r>
              <a:rPr lang="de-DE" sz="2400" dirty="0" smtClean="0">
                <a:hlinkClick r:id="rId6"/>
              </a:rPr>
              <a:t>Oliver.Trevisiol@uni.kn</a:t>
            </a:r>
            <a:r>
              <a:rPr lang="de-DE" sz="2400" dirty="0" smtClean="0"/>
              <a:t>) und Salome </a:t>
            </a:r>
            <a:r>
              <a:rPr lang="de-DE" sz="2400" dirty="0" err="1" smtClean="0"/>
              <a:t>Dahlhaus</a:t>
            </a:r>
            <a:r>
              <a:rPr lang="de-DE" sz="2400" dirty="0" smtClean="0"/>
              <a:t>, 2019.</a:t>
            </a:r>
            <a:endParaRPr lang="cs-CZ" sz="2400" dirty="0"/>
          </a:p>
        </p:txBody>
      </p:sp>
    </p:spTree>
    <p:extLst>
      <p:ext uri="{BB962C8B-B14F-4D97-AF65-F5344CB8AC3E}">
        <p14:creationId xmlns:p14="http://schemas.microsoft.com/office/powerpoint/2010/main" val="2141087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de-DE" sz="3600" dirty="0" smtClean="0"/>
              <a:t>Lizenzinformationen</a:t>
            </a:r>
            <a:endParaRPr lang="cs-CZ" sz="3600" dirty="0"/>
          </a:p>
        </p:txBody>
      </p:sp>
      <p:sp>
        <p:nvSpPr>
          <p:cNvPr id="3" name="Zástupný symbol pro obsah 2"/>
          <p:cNvSpPr>
            <a:spLocks noGrp="1"/>
          </p:cNvSpPr>
          <p:nvPr>
            <p:ph idx="1"/>
          </p:nvPr>
        </p:nvSpPr>
        <p:spPr/>
        <p:txBody>
          <a:bodyPr>
            <a:normAutofit fontScale="77500" lnSpcReduction="20000"/>
          </a:bodyPr>
          <a:lstStyle/>
          <a:p>
            <a:pPr marL="0" indent="0">
              <a:buNone/>
            </a:pPr>
            <a:endParaRPr lang="cs-CZ" sz="2400" dirty="0"/>
          </a:p>
          <a:p>
            <a:pPr marL="0" indent="0" algn="ctr">
              <a:buNone/>
            </a:pPr>
            <a:endParaRPr lang="cs-CZ" sz="2400" dirty="0"/>
          </a:p>
          <a:p>
            <a:pPr marL="0" indent="0" algn="ctr">
              <a:buNone/>
            </a:pPr>
            <a:r>
              <a:rPr lang="de-DE" sz="2600" dirty="0" smtClean="0"/>
              <a:t>Titel: Rache ist süß</a:t>
            </a:r>
          </a:p>
          <a:p>
            <a:pPr marL="0" indent="0" algn="ctr">
              <a:buNone/>
            </a:pPr>
            <a:r>
              <a:rPr lang="de-DE" sz="2600" dirty="0" smtClean="0"/>
              <a:t>in Zusammenarbeit mit: </a:t>
            </a:r>
            <a:r>
              <a:rPr lang="cs-CZ" sz="2600" dirty="0"/>
              <a:t>Dita </a:t>
            </a:r>
            <a:r>
              <a:rPr lang="cs-CZ" sz="2600" dirty="0" smtClean="0"/>
              <a:t>Dlabolová, </a:t>
            </a:r>
            <a:r>
              <a:rPr lang="cs-CZ" sz="2600" dirty="0" err="1" smtClean="0"/>
              <a:t>Übersetzung</a:t>
            </a:r>
            <a:r>
              <a:rPr lang="cs-CZ" sz="2600" dirty="0" smtClean="0"/>
              <a:t>: </a:t>
            </a:r>
            <a:r>
              <a:rPr lang="cs-CZ" sz="2600" dirty="0" err="1"/>
              <a:t>Ansgar</a:t>
            </a:r>
            <a:r>
              <a:rPr lang="cs-CZ" sz="2600" dirty="0"/>
              <a:t> </a:t>
            </a:r>
            <a:r>
              <a:rPr lang="cs-CZ" sz="2600" dirty="0" err="1"/>
              <a:t>Schäfer</a:t>
            </a:r>
            <a:r>
              <a:rPr lang="cs-CZ" sz="2600" dirty="0"/>
              <a:t> </a:t>
            </a:r>
            <a:r>
              <a:rPr lang="de-DE" sz="2600" dirty="0" smtClean="0"/>
              <a:t>(</a:t>
            </a:r>
            <a:r>
              <a:rPr lang="de-DE" sz="2600" dirty="0" smtClean="0">
                <a:hlinkClick r:id="rId2"/>
              </a:rPr>
              <a:t>www.academicintegrity.eu</a:t>
            </a:r>
            <a:r>
              <a:rPr lang="de-DE" sz="2600" dirty="0" smtClean="0"/>
              <a:t>)</a:t>
            </a:r>
          </a:p>
          <a:p>
            <a:pPr marL="0" indent="0" algn="ctr">
              <a:buNone/>
            </a:pPr>
            <a:r>
              <a:rPr lang="de-DE" sz="2600" dirty="0" smtClean="0"/>
              <a:t>Lizensiert unter: </a:t>
            </a:r>
            <a:r>
              <a:rPr lang="de-DE" sz="2600" dirty="0" smtClean="0">
                <a:hlinkClick r:id="rId3"/>
              </a:rPr>
              <a:t>creativecommons.org/</a:t>
            </a:r>
            <a:r>
              <a:rPr lang="de-DE" sz="2600" dirty="0" err="1" smtClean="0">
                <a:hlinkClick r:id="rId3"/>
              </a:rPr>
              <a:t>licenses</a:t>
            </a:r>
            <a:r>
              <a:rPr lang="de-DE" sz="2600" dirty="0" smtClean="0">
                <a:hlinkClick r:id="rId3"/>
              </a:rPr>
              <a:t>/</a:t>
            </a:r>
            <a:r>
              <a:rPr lang="de-DE" sz="2600" dirty="0" err="1" smtClean="0">
                <a:hlinkClick r:id="rId3"/>
              </a:rPr>
              <a:t>by</a:t>
            </a:r>
            <a:r>
              <a:rPr lang="de-DE" sz="2600" dirty="0" smtClean="0">
                <a:hlinkClick r:id="rId3"/>
              </a:rPr>
              <a:t>/4.0</a:t>
            </a:r>
            <a:endParaRPr lang="de-DE" sz="2600" dirty="0" smtClean="0"/>
          </a:p>
          <a:p>
            <a:pPr marL="0" indent="0" algn="ctr">
              <a:buNone/>
            </a:pPr>
            <a:endParaRPr lang="de-DE" sz="2600" dirty="0" smtClean="0"/>
          </a:p>
          <a:p>
            <a:pPr marL="0" indent="0" algn="ctr">
              <a:buNone/>
            </a:pPr>
            <a:r>
              <a:rPr lang="de-DE" sz="2600" dirty="0" smtClean="0"/>
              <a:t>Für die Quellenangabe bitte folgenden Text verwenden:</a:t>
            </a:r>
          </a:p>
          <a:p>
            <a:pPr marL="0" indent="0" algn="ctr">
              <a:buNone/>
            </a:pPr>
            <a:r>
              <a:rPr lang="de-DE" sz="2600" dirty="0" smtClean="0"/>
              <a:t>„Rache ist süß“ von </a:t>
            </a:r>
            <a:r>
              <a:rPr lang="cs-CZ" sz="2600" dirty="0"/>
              <a:t>Dita Dlabolová, </a:t>
            </a:r>
            <a:r>
              <a:rPr lang="cs-CZ" sz="2600" dirty="0" err="1" smtClean="0"/>
              <a:t>Übersetzung</a:t>
            </a:r>
            <a:r>
              <a:rPr lang="cs-CZ" sz="2600" dirty="0"/>
              <a:t>:</a:t>
            </a:r>
            <a:r>
              <a:rPr lang="cs-CZ" sz="2600" dirty="0" smtClean="0"/>
              <a:t> </a:t>
            </a:r>
            <a:r>
              <a:rPr lang="cs-CZ" sz="2600" dirty="0" err="1" smtClean="0"/>
              <a:t>Ansgar</a:t>
            </a:r>
            <a:r>
              <a:rPr lang="cs-CZ" sz="2600" dirty="0" smtClean="0"/>
              <a:t> </a:t>
            </a:r>
            <a:r>
              <a:rPr lang="cs-CZ" sz="2600" dirty="0" err="1" smtClean="0"/>
              <a:t>Schäfer</a:t>
            </a:r>
            <a:r>
              <a:rPr lang="cs-CZ" sz="2600" dirty="0" smtClean="0"/>
              <a:t> </a:t>
            </a:r>
            <a:r>
              <a:rPr lang="de-DE" sz="2600" dirty="0" smtClean="0"/>
              <a:t>ist </a:t>
            </a:r>
            <a:r>
              <a:rPr lang="de-DE" sz="2600" dirty="0" smtClean="0"/>
              <a:t>lizensiert unter </a:t>
            </a:r>
            <a:r>
              <a:rPr lang="de-DE" sz="2600" dirty="0" smtClean="0">
                <a:hlinkClick r:id="rId4"/>
              </a:rPr>
              <a:t>Creative </a:t>
            </a:r>
            <a:r>
              <a:rPr lang="de-DE" sz="2600" dirty="0" err="1" smtClean="0">
                <a:hlinkClick r:id="rId4"/>
              </a:rPr>
              <a:t>Commons</a:t>
            </a:r>
            <a:r>
              <a:rPr lang="de-DE" sz="2600" dirty="0" smtClean="0">
                <a:hlinkClick r:id="rId4"/>
              </a:rPr>
              <a:t> </a:t>
            </a:r>
            <a:r>
              <a:rPr lang="de-DE" sz="2600" dirty="0" smtClean="0">
                <a:hlinkClick r:id="rId4"/>
              </a:rPr>
              <a:t>Attribution </a:t>
            </a:r>
            <a:r>
              <a:rPr lang="de-DE" sz="2600" dirty="0" smtClean="0">
                <a:hlinkClick r:id="rId4"/>
              </a:rPr>
              <a:t>4.0 International </a:t>
            </a:r>
            <a:r>
              <a:rPr lang="de-DE" sz="2600" dirty="0" err="1" smtClean="0">
                <a:hlinkClick r:id="rId4"/>
              </a:rPr>
              <a:t>License</a:t>
            </a:r>
            <a:r>
              <a:rPr lang="de-DE" sz="2600" dirty="0" smtClean="0"/>
              <a:t>.</a:t>
            </a:r>
            <a:endParaRPr lang="de-DE" sz="2600" dirty="0"/>
          </a:p>
        </p:txBody>
      </p:sp>
      <p:pic>
        <p:nvPicPr>
          <p:cNvPr id="15" name="Picture 16" descr="VÃ½sledek obrÃ¡zku pro cc by ic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26720" y="1149724"/>
            <a:ext cx="1490559" cy="525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079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50" y="273846"/>
            <a:ext cx="4396892" cy="4358878"/>
          </a:xfrm>
        </p:spPr>
        <p:txBody>
          <a:bodyPr>
            <a:normAutofit/>
          </a:bodyPr>
          <a:lstStyle/>
          <a:p>
            <a:pPr marL="0" indent="0">
              <a:buNone/>
            </a:pPr>
            <a:r>
              <a:rPr lang="de-DE" sz="2400" dirty="0"/>
              <a:t>Michelle und </a:t>
            </a:r>
            <a:r>
              <a:rPr lang="de-DE" sz="2400" dirty="0" smtClean="0"/>
              <a:t>Ann </a:t>
            </a:r>
            <a:r>
              <a:rPr lang="de-DE" sz="2400" dirty="0"/>
              <a:t>waren </a:t>
            </a:r>
            <a:r>
              <a:rPr lang="de-DE" sz="2400" dirty="0" smtClean="0"/>
              <a:t>beste Freundinnen. </a:t>
            </a:r>
            <a:r>
              <a:rPr lang="de-DE" sz="2400" dirty="0"/>
              <a:t>Nach dem Abitur studierten </a:t>
            </a:r>
            <a:r>
              <a:rPr lang="de-DE" sz="2400" dirty="0" smtClean="0"/>
              <a:t>beide Jura</a:t>
            </a:r>
            <a:r>
              <a:rPr lang="de-DE" sz="2400" dirty="0"/>
              <a:t>, lebten </a:t>
            </a:r>
            <a:r>
              <a:rPr lang="de-DE" sz="2400" dirty="0" smtClean="0"/>
              <a:t>zusammen </a:t>
            </a:r>
            <a:r>
              <a:rPr lang="de-DE" sz="2400" dirty="0"/>
              <a:t>in einer </a:t>
            </a:r>
            <a:r>
              <a:rPr lang="de-DE" sz="2400" dirty="0" smtClean="0"/>
              <a:t>Studenten-WG, unternahmen viel gemeinsam und </a:t>
            </a:r>
            <a:r>
              <a:rPr lang="de-DE" sz="2400" dirty="0"/>
              <a:t>wussten alles voneinander</a:t>
            </a:r>
            <a:r>
              <a:rPr lang="de-DE" sz="2400" dirty="0" smtClean="0"/>
              <a:t>.</a:t>
            </a:r>
          </a:p>
        </p:txBody>
      </p:sp>
      <p:pic>
        <p:nvPicPr>
          <p:cNvPr id="4" name="Obrázek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25542" y="1272203"/>
            <a:ext cx="2662231" cy="3360521"/>
          </a:xfrm>
          <a:prstGeom prst="rect">
            <a:avLst/>
          </a:prstGeom>
        </p:spPr>
      </p:pic>
    </p:spTree>
    <p:extLst>
      <p:ext uri="{BB962C8B-B14F-4D97-AF65-F5344CB8AC3E}">
        <p14:creationId xmlns:p14="http://schemas.microsoft.com/office/powerpoint/2010/main" val="409442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50" y="273846"/>
            <a:ext cx="4045763" cy="4358878"/>
          </a:xfrm>
        </p:spPr>
        <p:txBody>
          <a:bodyPr>
            <a:normAutofit/>
          </a:bodyPr>
          <a:lstStyle/>
          <a:p>
            <a:pPr marL="0" indent="0">
              <a:buNone/>
            </a:pPr>
            <a:r>
              <a:rPr lang="de-DE" sz="2400" dirty="0"/>
              <a:t>Michelle war keine </a:t>
            </a:r>
            <a:r>
              <a:rPr lang="de-DE" sz="2400" dirty="0" smtClean="0"/>
              <a:t>fleißige Studentin, </a:t>
            </a:r>
            <a:r>
              <a:rPr lang="de-DE" sz="2400" dirty="0"/>
              <a:t>sie benutzte bei vielen Prüfungen einen Spickzettel oder </a:t>
            </a:r>
            <a:r>
              <a:rPr lang="de-DE" sz="2400" dirty="0" smtClean="0"/>
              <a:t>andere unzulässige Hilfsmittel.</a:t>
            </a:r>
          </a:p>
        </p:txBody>
      </p:sp>
      <p:pic>
        <p:nvPicPr>
          <p:cNvPr id="4" name="Picture 2" descr="C:\Data\Dropbox\ENAI\O2\Michelle\7658298768_e4c2c2635e_b.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288823" y="1234151"/>
            <a:ext cx="3281196" cy="3398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1395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Data\Dropbox\ENAI\O2\Michelle\7658034524_cea1c4ddba_b.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415230" y="2040710"/>
            <a:ext cx="4140619" cy="2592014"/>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obsah 1"/>
          <p:cNvSpPr>
            <a:spLocks noGrp="1"/>
          </p:cNvSpPr>
          <p:nvPr>
            <p:ph idx="1"/>
          </p:nvPr>
        </p:nvSpPr>
        <p:spPr>
          <a:xfrm>
            <a:off x="734799" y="273846"/>
            <a:ext cx="3947370" cy="4358878"/>
          </a:xfrm>
        </p:spPr>
        <p:txBody>
          <a:bodyPr/>
          <a:lstStyle/>
          <a:p>
            <a:pPr marL="0" indent="0">
              <a:buNone/>
            </a:pPr>
            <a:r>
              <a:rPr lang="de-DE" sz="2400" dirty="0"/>
              <a:t>Ann </a:t>
            </a:r>
            <a:r>
              <a:rPr lang="de-DE" sz="2400" dirty="0" smtClean="0"/>
              <a:t>hingegen lernte viel </a:t>
            </a:r>
            <a:r>
              <a:rPr lang="de-DE" sz="2400" dirty="0"/>
              <a:t>und manchmal war sie neidisch, dass Michelle </a:t>
            </a:r>
            <a:r>
              <a:rPr lang="de-DE" sz="2400" dirty="0" smtClean="0"/>
              <a:t>mit weniger Anstrengung </a:t>
            </a:r>
            <a:r>
              <a:rPr lang="de-DE" sz="2400" dirty="0"/>
              <a:t>bessere </a:t>
            </a:r>
            <a:r>
              <a:rPr lang="de-DE" sz="2400" dirty="0" smtClean="0"/>
              <a:t>Noten bekam.</a:t>
            </a:r>
          </a:p>
          <a:p>
            <a:pPr marL="0" indent="0">
              <a:buNone/>
            </a:pPr>
            <a:endParaRPr lang="cs-CZ" dirty="0"/>
          </a:p>
        </p:txBody>
      </p:sp>
    </p:spTree>
    <p:extLst>
      <p:ext uri="{BB962C8B-B14F-4D97-AF65-F5344CB8AC3E}">
        <p14:creationId xmlns:p14="http://schemas.microsoft.com/office/powerpoint/2010/main" val="2607788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ata\Dropbox\ENAI\O2\Michelle\7658044778_22dbe1e729_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525269" y="1195286"/>
            <a:ext cx="2618731" cy="3452428"/>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Data\Dropbox\ENAI\O2\Michelle\7658092652_a4f8df429b_z.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1195286"/>
            <a:ext cx="2536895" cy="3452428"/>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obsah 1"/>
          <p:cNvSpPr>
            <a:spLocks noGrp="1"/>
          </p:cNvSpPr>
          <p:nvPr>
            <p:ph idx="1"/>
          </p:nvPr>
        </p:nvSpPr>
        <p:spPr>
          <a:xfrm>
            <a:off x="2977913" y="288836"/>
            <a:ext cx="3033143" cy="4358878"/>
          </a:xfrm>
        </p:spPr>
        <p:txBody>
          <a:bodyPr>
            <a:normAutofit/>
          </a:bodyPr>
          <a:lstStyle/>
          <a:p>
            <a:pPr marL="0" indent="0">
              <a:buNone/>
            </a:pPr>
            <a:r>
              <a:rPr lang="de-DE" sz="2400" dirty="0"/>
              <a:t>Am Ende ihres Studiums waren </a:t>
            </a:r>
            <a:r>
              <a:rPr lang="de-DE" sz="2400" dirty="0" smtClean="0"/>
              <a:t>Michelle und Ann zwar </a:t>
            </a:r>
            <a:r>
              <a:rPr lang="de-DE" sz="2400" dirty="0"/>
              <a:t>nicht mehr die </a:t>
            </a:r>
            <a:r>
              <a:rPr lang="de-DE" sz="2400" dirty="0" smtClean="0"/>
              <a:t>allerbesten Freundinnen, lebten aber immer noch zusammen in der gleichen Wohnung. </a:t>
            </a:r>
            <a:endParaRPr lang="cs-CZ" sz="2400" dirty="0"/>
          </a:p>
        </p:txBody>
      </p:sp>
    </p:spTree>
    <p:extLst>
      <p:ext uri="{BB962C8B-B14F-4D97-AF65-F5344CB8AC3E}">
        <p14:creationId xmlns:p14="http://schemas.microsoft.com/office/powerpoint/2010/main" val="3628419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Data\Dropbox\ENAI\O2\Michelle\7658181994_3c1703dd93_b.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223053" y="1294355"/>
            <a:ext cx="2459502" cy="3338369"/>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obsah 1"/>
          <p:cNvSpPr>
            <a:spLocks noGrp="1"/>
          </p:cNvSpPr>
          <p:nvPr>
            <p:ph idx="1"/>
          </p:nvPr>
        </p:nvSpPr>
        <p:spPr>
          <a:xfrm>
            <a:off x="497434" y="273846"/>
            <a:ext cx="4725619" cy="4358878"/>
          </a:xfrm>
        </p:spPr>
        <p:txBody>
          <a:bodyPr>
            <a:noAutofit/>
          </a:bodyPr>
          <a:lstStyle/>
          <a:p>
            <a:pPr marL="0" indent="0">
              <a:buNone/>
            </a:pPr>
            <a:r>
              <a:rPr lang="de-DE" sz="2400" dirty="0"/>
              <a:t>Michelle </a:t>
            </a:r>
            <a:r>
              <a:rPr lang="de-DE" sz="2400" dirty="0" smtClean="0"/>
              <a:t>hatte dank ihrer Spickzettel und des geringen Lernaufwands </a:t>
            </a:r>
            <a:r>
              <a:rPr lang="de-DE" sz="2400" dirty="0"/>
              <a:t>mehr </a:t>
            </a:r>
            <a:r>
              <a:rPr lang="de-DE" sz="2400" dirty="0" smtClean="0"/>
              <a:t>Freizeit. Sie konnte eine Assistenzstelle </a:t>
            </a:r>
            <a:r>
              <a:rPr lang="de-DE" sz="2400" dirty="0"/>
              <a:t>in einer </a:t>
            </a:r>
            <a:r>
              <a:rPr lang="de-DE" sz="2400" dirty="0" smtClean="0"/>
              <a:t>Anwaltskanzlei annehmen.</a:t>
            </a:r>
          </a:p>
          <a:p>
            <a:pPr marL="0" indent="0">
              <a:buNone/>
            </a:pPr>
            <a:r>
              <a:rPr lang="de-DE" sz="2400" dirty="0" smtClean="0"/>
              <a:t>Sie </a:t>
            </a:r>
            <a:r>
              <a:rPr lang="de-DE" sz="2400" dirty="0"/>
              <a:t>hatte Mühe, ihre </a:t>
            </a:r>
            <a:r>
              <a:rPr lang="de-DE" sz="2400" dirty="0" smtClean="0"/>
              <a:t>Examensarbeit </a:t>
            </a:r>
            <a:r>
              <a:rPr lang="de-DE" sz="2400" dirty="0"/>
              <a:t>zu </a:t>
            </a:r>
            <a:r>
              <a:rPr lang="de-DE" sz="2400" dirty="0" smtClean="0"/>
              <a:t>beginnen. Sie flüchtete sich in die Ausrede, </a:t>
            </a:r>
            <a:r>
              <a:rPr lang="de-DE" sz="2400" dirty="0"/>
              <a:t>dass sie </a:t>
            </a:r>
            <a:r>
              <a:rPr lang="de-DE" sz="2400" dirty="0" smtClean="0"/>
              <a:t>wegen ihres Nebenjobs wenig Zeit dafür hätte.</a:t>
            </a:r>
          </a:p>
          <a:p>
            <a:pPr marL="0" indent="0">
              <a:buNone/>
            </a:pPr>
            <a:r>
              <a:rPr lang="de-DE" sz="2400" dirty="0" smtClean="0"/>
              <a:t>Außerdem hoffte sie, ihre Examensarbeit auch mit möglichst geringem Aufwand zu bewältigen. </a:t>
            </a:r>
          </a:p>
        </p:txBody>
      </p:sp>
    </p:spTree>
    <p:extLst>
      <p:ext uri="{BB962C8B-B14F-4D97-AF65-F5344CB8AC3E}">
        <p14:creationId xmlns:p14="http://schemas.microsoft.com/office/powerpoint/2010/main" val="1070990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4314" y="1131465"/>
            <a:ext cx="5865965" cy="3515978"/>
          </a:xfrm>
          <a:prstGeom prst="rect">
            <a:avLst/>
          </a:prstGeom>
          <a:effectLst>
            <a:outerShdw blurRad="50800" dist="38100" dir="2700000" algn="tl" rotWithShape="0">
              <a:prstClr val="black">
                <a:alpha val="40000"/>
              </a:prstClr>
            </a:outerShdw>
          </a:effectLst>
        </p:spPr>
      </p:pic>
      <p:sp>
        <p:nvSpPr>
          <p:cNvPr id="4" name="Zástupný symbol pro obsah 3"/>
          <p:cNvSpPr>
            <a:spLocks noGrp="1"/>
          </p:cNvSpPr>
          <p:nvPr>
            <p:ph idx="1"/>
          </p:nvPr>
        </p:nvSpPr>
        <p:spPr>
          <a:xfrm>
            <a:off x="624314" y="288565"/>
            <a:ext cx="5633266" cy="4358878"/>
          </a:xfrm>
        </p:spPr>
        <p:txBody>
          <a:bodyPr>
            <a:normAutofit/>
          </a:bodyPr>
          <a:lstStyle/>
          <a:p>
            <a:pPr marL="0" indent="0">
              <a:buNone/>
            </a:pPr>
            <a:r>
              <a:rPr lang="de-DE" sz="2400" dirty="0" smtClean="0"/>
              <a:t>Eines Tages ging sie </a:t>
            </a:r>
            <a:r>
              <a:rPr lang="en-US" sz="2400" dirty="0" smtClean="0"/>
              <a:t>die </a:t>
            </a:r>
            <a:r>
              <a:rPr lang="de-DE" sz="2400" dirty="0" smtClean="0"/>
              <a:t>Examensarbeit endlich</a:t>
            </a:r>
            <a:r>
              <a:rPr lang="en-US" sz="2400" dirty="0" smtClean="0"/>
              <a:t> an…</a:t>
            </a:r>
          </a:p>
        </p:txBody>
      </p:sp>
    </p:spTree>
    <p:extLst>
      <p:ext uri="{BB962C8B-B14F-4D97-AF65-F5344CB8AC3E}">
        <p14:creationId xmlns:p14="http://schemas.microsoft.com/office/powerpoint/2010/main" val="2660144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Data\Dropbox\ENAI\O2\Michelle\7658149332_2026323126_z.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186477" y="1435839"/>
            <a:ext cx="2404732" cy="3196885"/>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obsah 1"/>
          <p:cNvSpPr>
            <a:spLocks noGrp="1"/>
          </p:cNvSpPr>
          <p:nvPr>
            <p:ph idx="1"/>
          </p:nvPr>
        </p:nvSpPr>
        <p:spPr>
          <a:xfrm>
            <a:off x="628650" y="273846"/>
            <a:ext cx="4557827" cy="4358878"/>
          </a:xfrm>
        </p:spPr>
        <p:txBody>
          <a:bodyPr>
            <a:normAutofit/>
          </a:bodyPr>
          <a:lstStyle/>
          <a:p>
            <a:pPr marL="0" indent="0">
              <a:buNone/>
            </a:pPr>
            <a:r>
              <a:rPr lang="de-DE" sz="2400" dirty="0" smtClean="0"/>
              <a:t>Michelle redete sich ein, dass es in Ordnung sei, die Examensarbeit von einem Ghostwriter schreiben zu lassen.</a:t>
            </a:r>
          </a:p>
          <a:p>
            <a:pPr marL="0" indent="0">
              <a:buNone/>
            </a:pPr>
            <a:r>
              <a:rPr lang="de-DE" sz="2400" dirty="0" smtClean="0"/>
              <a:t>Immerhin bezahlte sie die Dienstleistung mit dem Geld, das sie selbst mit harter erfolgreicher Arbeit in der Anwaltskanzlei erwirtschaftet hatte – es war also völlig verdient! </a:t>
            </a:r>
          </a:p>
        </p:txBody>
      </p:sp>
    </p:spTree>
    <p:extLst>
      <p:ext uri="{BB962C8B-B14F-4D97-AF65-F5344CB8AC3E}">
        <p14:creationId xmlns:p14="http://schemas.microsoft.com/office/powerpoint/2010/main" val="484449062"/>
      </p:ext>
    </p:extLst>
  </p:cSld>
  <p:clrMapOvr>
    <a:masterClrMapping/>
  </p:clrMapOvr>
</p:sld>
</file>

<file path=ppt/theme/theme1.xml><?xml version="1.0" encoding="utf-8"?>
<a:theme xmlns:a="http://schemas.openxmlformats.org/drawingml/2006/main" name="enai">
  <a:themeElements>
    <a:clrScheme name="Vlastní 8">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09999"/>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enai</Template>
  <TotalTime>6</TotalTime>
  <Words>1008</Words>
  <Application>Microsoft Office PowerPoint</Application>
  <PresentationFormat>Předvádění na obrazovce (16:9)</PresentationFormat>
  <Paragraphs>110</Paragraphs>
  <Slides>23</Slides>
  <Notes>11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23</vt:i4>
      </vt:variant>
    </vt:vector>
  </HeadingPairs>
  <TitlesOfParts>
    <vt:vector size="27" baseType="lpstr">
      <vt:lpstr>Arial</vt:lpstr>
      <vt:lpstr>Calibri</vt:lpstr>
      <vt:lpstr>Wingdings</vt:lpstr>
      <vt:lpstr>enai</vt:lpstr>
      <vt:lpstr>Rache ist süß</vt:lpstr>
      <vt:lpstr>Fall: Rache ist süß - Information</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Diskussionsfragen</vt:lpstr>
      <vt:lpstr>Folgen</vt:lpstr>
      <vt:lpstr>Folgen</vt:lpstr>
      <vt:lpstr>Fazit</vt:lpstr>
      <vt:lpstr>Hinweise für Lehrende</vt:lpstr>
      <vt:lpstr>Bildnachweis</vt:lpstr>
      <vt:lpstr>Verantwortliche Autoren</vt:lpstr>
      <vt:lpstr>Lizenzinformationen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didl</dc:creator>
  <cp:lastModifiedBy>Dita Dlabolová</cp:lastModifiedBy>
  <cp:revision>149</cp:revision>
  <dcterms:created xsi:type="dcterms:W3CDTF">2016-09-26T15:05:02Z</dcterms:created>
  <dcterms:modified xsi:type="dcterms:W3CDTF">2019-07-03T10:00:45Z</dcterms:modified>
</cp:coreProperties>
</file>