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9"/>
  </p:notesMasterIdLst>
  <p:sldIdLst>
    <p:sldId id="309" r:id="rId2"/>
    <p:sldId id="343" r:id="rId3"/>
    <p:sldId id="290" r:id="rId4"/>
    <p:sldId id="340" r:id="rId5"/>
    <p:sldId id="348" r:id="rId6"/>
    <p:sldId id="350" r:id="rId7"/>
    <p:sldId id="351" r:id="rId8"/>
    <p:sldId id="352" r:id="rId9"/>
    <p:sldId id="353" r:id="rId10"/>
    <p:sldId id="306" r:id="rId11"/>
    <p:sldId id="354" r:id="rId12"/>
    <p:sldId id="356" r:id="rId13"/>
    <p:sldId id="355" r:id="rId14"/>
    <p:sldId id="307" r:id="rId15"/>
    <p:sldId id="345" r:id="rId16"/>
    <p:sldId id="347" r:id="rId17"/>
    <p:sldId id="346"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8EFAF8DB-A969-4135-B19A-87D8D207BB21}">
          <p14:sldIdLst>
            <p14:sldId id="309"/>
            <p14:sldId id="343"/>
            <p14:sldId id="290"/>
            <p14:sldId id="340"/>
            <p14:sldId id="348"/>
            <p14:sldId id="350"/>
            <p14:sldId id="351"/>
            <p14:sldId id="352"/>
            <p14:sldId id="353"/>
            <p14:sldId id="306"/>
            <p14:sldId id="354"/>
            <p14:sldId id="356"/>
            <p14:sldId id="355"/>
            <p14:sldId id="307"/>
            <p14:sldId id="345"/>
            <p14:sldId id="347"/>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er Trevisiol" initials="OT" lastIdx="1" clrIdx="0">
    <p:extLst>
      <p:ext uri="{19B8F6BF-5375-455C-9EA6-DF929625EA0E}">
        <p15:presenceInfo xmlns:p15="http://schemas.microsoft.com/office/powerpoint/2012/main" userId="Oliver Trevisio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7" autoAdjust="0"/>
    <p:restoredTop sz="85409" autoAdjust="0"/>
  </p:normalViewPr>
  <p:slideViewPr>
    <p:cSldViewPr snapToGrid="0">
      <p:cViewPr varScale="1">
        <p:scale>
          <a:sx n="131" d="100"/>
          <a:sy n="131" d="100"/>
        </p:scale>
        <p:origin x="1038" y="120"/>
      </p:cViewPr>
      <p:guideLst>
        <p:guide orient="horz" pos="2160"/>
        <p:guide pos="2880"/>
        <p:guide pos="3840"/>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5130F-6DD1-4461-9104-A51571DA2431}" type="datetimeFigureOut">
              <a:rPr lang="cs-CZ" smtClean="0"/>
              <a:t>3. 7. 2019</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B758-5CCA-4FC4-A17D-E88687967B5F}" type="slidenum">
              <a:rPr lang="cs-CZ" smtClean="0"/>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1CBB758-5CCA-4FC4-A17D-E88687967B5F}" type="slidenum">
              <a:rPr lang="cs-CZ" smtClean="0"/>
              <a:t>2</a:t>
            </a:fld>
            <a:endParaRPr lang="cs-CZ" dirty="0"/>
          </a:p>
        </p:txBody>
      </p:sp>
    </p:spTree>
    <p:extLst>
      <p:ext uri="{BB962C8B-B14F-4D97-AF65-F5344CB8AC3E}">
        <p14:creationId xmlns:p14="http://schemas.microsoft.com/office/powerpoint/2010/main" val="3203456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11</a:t>
            </a:fld>
            <a:endParaRPr lang="cs-CZ" dirty="0"/>
          </a:p>
        </p:txBody>
      </p:sp>
    </p:spTree>
    <p:extLst>
      <p:ext uri="{BB962C8B-B14F-4D97-AF65-F5344CB8AC3E}">
        <p14:creationId xmlns:p14="http://schemas.microsoft.com/office/powerpoint/2010/main" val="3469494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12</a:t>
            </a:fld>
            <a:endParaRPr lang="cs-CZ" dirty="0"/>
          </a:p>
        </p:txBody>
      </p:sp>
    </p:spTree>
    <p:extLst>
      <p:ext uri="{BB962C8B-B14F-4D97-AF65-F5344CB8AC3E}">
        <p14:creationId xmlns:p14="http://schemas.microsoft.com/office/powerpoint/2010/main" val="1692849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13</a:t>
            </a:fld>
            <a:endParaRPr lang="cs-CZ" dirty="0"/>
          </a:p>
        </p:txBody>
      </p:sp>
    </p:spTree>
    <p:extLst>
      <p:ext uri="{BB962C8B-B14F-4D97-AF65-F5344CB8AC3E}">
        <p14:creationId xmlns:p14="http://schemas.microsoft.com/office/powerpoint/2010/main" val="176547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1CBB758-5CCA-4FC4-A17D-E88687967B5F}" type="slidenum">
              <a:rPr lang="cs-CZ" smtClean="0"/>
              <a:t>14</a:t>
            </a:fld>
            <a:endParaRPr lang="cs-CZ" dirty="0"/>
          </a:p>
        </p:txBody>
      </p:sp>
    </p:spTree>
    <p:extLst>
      <p:ext uri="{BB962C8B-B14F-4D97-AF65-F5344CB8AC3E}">
        <p14:creationId xmlns:p14="http://schemas.microsoft.com/office/powerpoint/2010/main" val="4058299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1CBB758-5CCA-4FC4-A17D-E88687967B5F}" type="slidenum">
              <a:rPr lang="cs-CZ" smtClean="0"/>
              <a:t>15</a:t>
            </a:fld>
            <a:endParaRPr lang="cs-CZ" dirty="0"/>
          </a:p>
        </p:txBody>
      </p:sp>
    </p:spTree>
    <p:extLst>
      <p:ext uri="{BB962C8B-B14F-4D97-AF65-F5344CB8AC3E}">
        <p14:creationId xmlns:p14="http://schemas.microsoft.com/office/powerpoint/2010/main" val="1526884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3</a:t>
            </a:fld>
            <a:endParaRPr lang="cs-CZ" dirty="0"/>
          </a:p>
        </p:txBody>
      </p:sp>
    </p:spTree>
    <p:extLst>
      <p:ext uri="{BB962C8B-B14F-4D97-AF65-F5344CB8AC3E}">
        <p14:creationId xmlns:p14="http://schemas.microsoft.com/office/powerpoint/2010/main" val="156099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4</a:t>
            </a:fld>
            <a:endParaRPr lang="cs-CZ" dirty="0"/>
          </a:p>
        </p:txBody>
      </p:sp>
    </p:spTree>
    <p:extLst>
      <p:ext uri="{BB962C8B-B14F-4D97-AF65-F5344CB8AC3E}">
        <p14:creationId xmlns:p14="http://schemas.microsoft.com/office/powerpoint/2010/main" val="4113299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5</a:t>
            </a:fld>
            <a:endParaRPr lang="cs-CZ" dirty="0"/>
          </a:p>
        </p:txBody>
      </p:sp>
    </p:spTree>
    <p:extLst>
      <p:ext uri="{BB962C8B-B14F-4D97-AF65-F5344CB8AC3E}">
        <p14:creationId xmlns:p14="http://schemas.microsoft.com/office/powerpoint/2010/main" val="2950885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6</a:t>
            </a:fld>
            <a:endParaRPr lang="cs-CZ" dirty="0"/>
          </a:p>
        </p:txBody>
      </p:sp>
    </p:spTree>
    <p:extLst>
      <p:ext uri="{BB962C8B-B14F-4D97-AF65-F5344CB8AC3E}">
        <p14:creationId xmlns:p14="http://schemas.microsoft.com/office/powerpoint/2010/main" val="2172696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7</a:t>
            </a:fld>
            <a:endParaRPr lang="cs-CZ" dirty="0"/>
          </a:p>
        </p:txBody>
      </p:sp>
    </p:spTree>
    <p:extLst>
      <p:ext uri="{BB962C8B-B14F-4D97-AF65-F5344CB8AC3E}">
        <p14:creationId xmlns:p14="http://schemas.microsoft.com/office/powerpoint/2010/main" val="3832579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8</a:t>
            </a:fld>
            <a:endParaRPr lang="cs-CZ" dirty="0"/>
          </a:p>
        </p:txBody>
      </p:sp>
    </p:spTree>
    <p:extLst>
      <p:ext uri="{BB962C8B-B14F-4D97-AF65-F5344CB8AC3E}">
        <p14:creationId xmlns:p14="http://schemas.microsoft.com/office/powerpoint/2010/main" val="1307187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9</a:t>
            </a:fld>
            <a:endParaRPr lang="cs-CZ" dirty="0"/>
          </a:p>
        </p:txBody>
      </p:sp>
    </p:spTree>
    <p:extLst>
      <p:ext uri="{BB962C8B-B14F-4D97-AF65-F5344CB8AC3E}">
        <p14:creationId xmlns:p14="http://schemas.microsoft.com/office/powerpoint/2010/main" val="2151927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10</a:t>
            </a:fld>
            <a:endParaRPr lang="cs-CZ" dirty="0"/>
          </a:p>
        </p:txBody>
      </p:sp>
    </p:spTree>
    <p:extLst>
      <p:ext uri="{BB962C8B-B14F-4D97-AF65-F5344CB8AC3E}">
        <p14:creationId xmlns:p14="http://schemas.microsoft.com/office/powerpoint/2010/main" val="18075414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600439"/>
            <a:ext cx="6858000" cy="1790700"/>
          </a:xfrm>
        </p:spPr>
        <p:txBody>
          <a:bodyPr anchor="b">
            <a:normAutofit/>
          </a:bodyPr>
          <a:lstStyle>
            <a:lvl1pPr algn="ctr">
              <a:defRPr sz="4400">
                <a:solidFill>
                  <a:schemeClr val="tx1"/>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1143000" y="2460195"/>
            <a:ext cx="6858000" cy="1241822"/>
          </a:xfrm>
        </p:spPr>
        <p:txBody>
          <a:bodyPr/>
          <a:lstStyle>
            <a:lvl1pPr marL="0" indent="0" algn="ctr">
              <a:buNone/>
              <a:defRPr sz="2400">
                <a:solidFill>
                  <a:srgbClr val="74747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cs-CZ" dirty="0"/>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7116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1"/>
            <a:ext cx="4629150" cy="36552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2371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0069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4"/>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1" y="273844"/>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19748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5"/>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6"/>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6"/>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7418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3. 7. 2019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8141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5"/>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7915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2642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6"/>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2" y="1260872"/>
            <a:ext cx="386834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2"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1053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2733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8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1"/>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3. 7. 2019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5892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1" y="4766307"/>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40" tIns="45720" rIns="91440" bIns="45720"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4"/>
            <a:ext cx="7886700" cy="3482999"/>
          </a:xfrm>
          <a:prstGeom prst="rect">
            <a:avLst/>
          </a:prstGeom>
        </p:spPr>
        <p:txBody>
          <a:bodyPr vert="horz" lIns="91440" tIns="45720" rIns="91440" bIns="45720"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bg1"/>
                </a:solidFill>
              </a:defRPr>
            </a:lvl1pPr>
          </a:lstStyle>
          <a:p>
            <a:fld id="{5E6784AC-797A-45F2-B2C8-8D7DEEADE390}" type="datetimeFigureOut">
              <a:rPr lang="en-US" smtClean="0"/>
              <a:pPr/>
              <a:t>7/3/2019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bg1"/>
                </a:solidFill>
              </a:defRPr>
            </a:lvl1pPr>
          </a:lstStyle>
          <a:p>
            <a:fld id="{788345F0-FA79-49AB-88A6-267CA573EFB8}" type="slidenum">
              <a:rPr lang="cs-CZ" smtClean="0"/>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Lst>
  <p:txStyles>
    <p:titleStyle>
      <a:lvl1pPr algn="l" defTabSz="914400"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www.academicintegrity.eu/"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de-DE" dirty="0" smtClean="0"/>
              <a:t>Fall: Anerkennung im </a:t>
            </a:r>
            <a:r>
              <a:rPr lang="de-CH" dirty="0" smtClean="0"/>
              <a:t>Team</a:t>
            </a:r>
            <a:endParaRPr lang="en-GB" dirty="0"/>
          </a:p>
        </p:txBody>
      </p:sp>
      <p:sp>
        <p:nvSpPr>
          <p:cNvPr id="3" name="Podnadpis 2"/>
          <p:cNvSpPr>
            <a:spLocks noGrp="1"/>
          </p:cNvSpPr>
          <p:nvPr>
            <p:ph type="subTitle" idx="1"/>
          </p:nvPr>
        </p:nvSpPr>
        <p:spPr/>
        <p:txBody>
          <a:bodyPr/>
          <a:lstStyle/>
          <a:p>
            <a:r>
              <a:rPr lang="de-DE" dirty="0" smtClean="0"/>
              <a:t>Integrität zählt auch im Berufsleben</a:t>
            </a:r>
          </a:p>
        </p:txBody>
      </p:sp>
    </p:spTree>
    <p:extLst>
      <p:ext uri="{BB962C8B-B14F-4D97-AF65-F5344CB8AC3E}">
        <p14:creationId xmlns:p14="http://schemas.microsoft.com/office/powerpoint/2010/main" val="634547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Autofit/>
          </a:bodyPr>
          <a:lstStyle/>
          <a:p>
            <a:r>
              <a:rPr lang="de-DE" sz="2400" dirty="0" smtClean="0"/>
              <a:t>Lesen Sie die Fallbeschreibung.</a:t>
            </a:r>
          </a:p>
          <a:p>
            <a:r>
              <a:rPr lang="de-DE" sz="2400" dirty="0" smtClean="0"/>
              <a:t>Bereiten Sie sich für die Gruppendiskussion vor.</a:t>
            </a:r>
          </a:p>
          <a:p>
            <a:r>
              <a:rPr lang="de-DE" sz="2400" dirty="0" smtClean="0"/>
              <a:t>Diskutieren Sie in kleinen Gruppen (3-5 Teilnehmer).</a:t>
            </a:r>
          </a:p>
          <a:p>
            <a:r>
              <a:rPr lang="de-DE" sz="2400" dirty="0" smtClean="0"/>
              <a:t>Fassen Sie die Ergebnisse Ihrer Gruppendiskussion zusammen und notieren Sie Schlussfolgerungen.</a:t>
            </a:r>
          </a:p>
          <a:p>
            <a:r>
              <a:rPr lang="de-DE" sz="2400" dirty="0" smtClean="0"/>
              <a:t>Präsentieren Sie die Ergebnisse und Schlussfolgerungen im Plenum.</a:t>
            </a:r>
          </a:p>
        </p:txBody>
      </p:sp>
      <p:sp>
        <p:nvSpPr>
          <p:cNvPr id="4" name="Titel 3"/>
          <p:cNvSpPr>
            <a:spLocks noGrp="1"/>
          </p:cNvSpPr>
          <p:nvPr>
            <p:ph type="title"/>
          </p:nvPr>
        </p:nvSpPr>
        <p:spPr/>
        <p:txBody>
          <a:bodyPr>
            <a:normAutofit/>
          </a:bodyPr>
          <a:lstStyle/>
          <a:p>
            <a:r>
              <a:rPr lang="de-DE" sz="3600" dirty="0" smtClean="0"/>
              <a:t>Auftrag</a:t>
            </a:r>
            <a:endParaRPr lang="de-DE" sz="3600" dirty="0"/>
          </a:p>
        </p:txBody>
      </p:sp>
    </p:spTree>
    <p:extLst>
      <p:ext uri="{BB962C8B-B14F-4D97-AF65-F5344CB8AC3E}">
        <p14:creationId xmlns:p14="http://schemas.microsoft.com/office/powerpoint/2010/main" val="74876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de-DE" sz="2400" dirty="0" smtClean="0"/>
              <a:t>Was war Ihr erster Gedanke, als Sie diesen Fall gelesen haben? </a:t>
            </a:r>
          </a:p>
          <a:p>
            <a:r>
              <a:rPr lang="de-DE" sz="2400" dirty="0" smtClean="0"/>
              <a:t>Was denken Sie über das Verhalten von Anna, Leyla und der Geschäftsleitung? </a:t>
            </a:r>
          </a:p>
          <a:p>
            <a:r>
              <a:rPr lang="de-DE" sz="2400" dirty="0" smtClean="0"/>
              <a:t>Welche ethischen oder moralischen Fragen sind in diesem Fall aufgetreten? Welche Probleme, Kosten, Schäden oder Nachteile sind daraus entstanden bzw. wurden von den Beteiligten verursacht? </a:t>
            </a:r>
          </a:p>
        </p:txBody>
      </p:sp>
      <p:sp>
        <p:nvSpPr>
          <p:cNvPr id="4" name="Titel 3"/>
          <p:cNvSpPr>
            <a:spLocks noGrp="1"/>
          </p:cNvSpPr>
          <p:nvPr>
            <p:ph type="title"/>
          </p:nvPr>
        </p:nvSpPr>
        <p:spPr/>
        <p:txBody>
          <a:bodyPr>
            <a:normAutofit/>
          </a:bodyPr>
          <a:lstStyle/>
          <a:p>
            <a:r>
              <a:rPr lang="de-DE" sz="3600" dirty="0" smtClean="0"/>
              <a:t>Leitfragen für die Diskussion</a:t>
            </a:r>
            <a:endParaRPr lang="de-DE" sz="3600" dirty="0"/>
          </a:p>
        </p:txBody>
      </p:sp>
    </p:spTree>
    <p:extLst>
      <p:ext uri="{BB962C8B-B14F-4D97-AF65-F5344CB8AC3E}">
        <p14:creationId xmlns:p14="http://schemas.microsoft.com/office/powerpoint/2010/main" val="78029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de-DE" sz="2400" dirty="0" smtClean="0"/>
              <a:t>Was könnten die Gedanken und Motivation für die Handlungen von Anna, Leyla und der Geschäftsleitung gewesen sein?</a:t>
            </a:r>
          </a:p>
          <a:p>
            <a:r>
              <a:rPr lang="de-DE" sz="2400" dirty="0" smtClean="0"/>
              <a:t>Wie hätten Sie anstelle von Anna, Leyla oder der Geschäftsleitung reagiert? </a:t>
            </a:r>
          </a:p>
          <a:p>
            <a:r>
              <a:rPr lang="de-DE" sz="2400" dirty="0" smtClean="0"/>
              <a:t>Was hätte jeder von ihnen tun können, um die Probleme zu verhindern?</a:t>
            </a:r>
          </a:p>
          <a:p>
            <a:r>
              <a:rPr lang="de-DE" sz="2400" dirty="0" smtClean="0"/>
              <a:t>Tragen Annas und Leylas Kollegen eine Verantwortung in diesen Fall? Falls ja, inwiefern und warum? </a:t>
            </a:r>
          </a:p>
        </p:txBody>
      </p:sp>
      <p:sp>
        <p:nvSpPr>
          <p:cNvPr id="4" name="Titel 3"/>
          <p:cNvSpPr>
            <a:spLocks noGrp="1"/>
          </p:cNvSpPr>
          <p:nvPr>
            <p:ph type="title"/>
          </p:nvPr>
        </p:nvSpPr>
        <p:spPr/>
        <p:txBody>
          <a:bodyPr/>
          <a:lstStyle/>
          <a:p>
            <a:r>
              <a:rPr lang="de-DE" sz="3600" dirty="0"/>
              <a:t>Leitfragen für die Diskussion</a:t>
            </a:r>
          </a:p>
        </p:txBody>
      </p:sp>
    </p:spTree>
    <p:extLst>
      <p:ext uri="{BB962C8B-B14F-4D97-AF65-F5344CB8AC3E}">
        <p14:creationId xmlns:p14="http://schemas.microsoft.com/office/powerpoint/2010/main" val="419059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r>
              <a:rPr lang="de-DE" sz="2400" dirty="0" smtClean="0"/>
              <a:t>Könnten weitere Personen von dieser Situation betroffen sein? Wie könnten diese reagieren (z. B. Eltern der Kinder, weitere Kollegen, </a:t>
            </a:r>
            <a:r>
              <a:rPr lang="de-DE" sz="2400" dirty="0" err="1" smtClean="0"/>
              <a:t>usw</a:t>
            </a:r>
            <a:r>
              <a:rPr lang="en-GB" sz="2400" dirty="0" smtClean="0"/>
              <a:t>.)?</a:t>
            </a:r>
          </a:p>
          <a:p>
            <a:r>
              <a:rPr lang="de-DE" sz="2400" dirty="0" smtClean="0"/>
              <a:t>Würde es einen Unterschied bedeuten, wenn das neue Konzept nicht nur innerhalb der Trägerorganisation, sondern auch extern präsentiert würde </a:t>
            </a:r>
            <a:r>
              <a:rPr lang="en-GB" sz="2400" dirty="0" smtClean="0"/>
              <a:t>(</a:t>
            </a:r>
            <a:r>
              <a:rPr lang="de-DE" sz="2400" dirty="0" smtClean="0"/>
              <a:t>z. B. dem Stadtrat, in der öffentlichen Verwaltung, Journalisten oder auf der Homepage der Organisation)? </a:t>
            </a:r>
            <a:endParaRPr lang="en-GB" sz="2400" dirty="0" smtClean="0"/>
          </a:p>
        </p:txBody>
      </p:sp>
      <p:sp>
        <p:nvSpPr>
          <p:cNvPr id="4" name="Titel 3"/>
          <p:cNvSpPr>
            <a:spLocks noGrp="1"/>
          </p:cNvSpPr>
          <p:nvPr>
            <p:ph type="title"/>
          </p:nvPr>
        </p:nvSpPr>
        <p:spPr/>
        <p:txBody>
          <a:bodyPr>
            <a:normAutofit/>
          </a:bodyPr>
          <a:lstStyle/>
          <a:p>
            <a:r>
              <a:rPr lang="de-DE" sz="3600" dirty="0" smtClean="0"/>
              <a:t>Weitere Fragen</a:t>
            </a:r>
            <a:endParaRPr lang="de-DE" sz="3600" dirty="0"/>
          </a:p>
        </p:txBody>
      </p:sp>
    </p:spTree>
    <p:extLst>
      <p:ext uri="{BB962C8B-B14F-4D97-AF65-F5344CB8AC3E}">
        <p14:creationId xmlns:p14="http://schemas.microsoft.com/office/powerpoint/2010/main" val="145806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Abschluss</a:t>
            </a:r>
            <a:endParaRPr lang="de-DE" sz="3600" dirty="0"/>
          </a:p>
        </p:txBody>
      </p:sp>
      <p:sp>
        <p:nvSpPr>
          <p:cNvPr id="3" name="Zástupný symbol pro obsah 2"/>
          <p:cNvSpPr>
            <a:spLocks noGrp="1"/>
          </p:cNvSpPr>
          <p:nvPr>
            <p:ph idx="1"/>
          </p:nvPr>
        </p:nvSpPr>
        <p:spPr/>
        <p:txBody>
          <a:bodyPr>
            <a:normAutofit lnSpcReduction="10000"/>
          </a:bodyPr>
          <a:lstStyle/>
          <a:p>
            <a:r>
              <a:rPr lang="de-DE" sz="2400" dirty="0" smtClean="0"/>
              <a:t>Aufgabe für die Teilnehmer:</a:t>
            </a:r>
          </a:p>
          <a:p>
            <a:pPr lvl="1"/>
            <a:r>
              <a:rPr lang="de-DE" sz="2400" dirty="0" smtClean="0"/>
              <a:t>Was haben Sie gelernt / Was war neu für Sie während der Diskussion? </a:t>
            </a:r>
          </a:p>
          <a:p>
            <a:pPr lvl="1"/>
            <a:r>
              <a:rPr lang="de-DE" sz="2400" dirty="0" smtClean="0"/>
              <a:t>Was sind andere mögliche Integritätsprobleme in Ihrem beruflichen Umfeld? </a:t>
            </a:r>
          </a:p>
          <a:p>
            <a:pPr lvl="1"/>
            <a:r>
              <a:rPr lang="de-DE" sz="2400" dirty="0" smtClean="0"/>
              <a:t>Wie würden Sie (gerne) in einem Fall von möglichem Fehlverhalten reagieren? </a:t>
            </a:r>
          </a:p>
          <a:p>
            <a:r>
              <a:rPr lang="de-DE" sz="2400" smtClean="0"/>
              <a:t>Fazit: Ein </a:t>
            </a:r>
            <a:r>
              <a:rPr lang="de-DE" sz="2400" dirty="0" smtClean="0"/>
              <a:t>Fehlverhalten kann neben individuellen Nachteilen auch viele negative Effekte in einer Organisation verursachen. </a:t>
            </a:r>
          </a:p>
          <a:p>
            <a:pPr lvl="1"/>
            <a:endParaRPr lang="de-DE" sz="2400" dirty="0"/>
          </a:p>
        </p:txBody>
      </p:sp>
    </p:spTree>
    <p:extLst>
      <p:ext uri="{BB962C8B-B14F-4D97-AF65-F5344CB8AC3E}">
        <p14:creationId xmlns:p14="http://schemas.microsoft.com/office/powerpoint/2010/main" val="2808222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Hinweise für Lehrende</a:t>
            </a:r>
            <a:endParaRPr lang="de-DE" sz="3600" dirty="0"/>
          </a:p>
        </p:txBody>
      </p:sp>
      <p:sp>
        <p:nvSpPr>
          <p:cNvPr id="3" name="Zástupný symbol pro obsah 2"/>
          <p:cNvSpPr>
            <a:spLocks noGrp="1"/>
          </p:cNvSpPr>
          <p:nvPr>
            <p:ph idx="1"/>
          </p:nvPr>
        </p:nvSpPr>
        <p:spPr/>
        <p:txBody>
          <a:bodyPr>
            <a:normAutofit lnSpcReduction="10000"/>
          </a:bodyPr>
          <a:lstStyle/>
          <a:p>
            <a:r>
              <a:rPr lang="de-DE" sz="2400" dirty="0" smtClean="0"/>
              <a:t>Der Fall zeigt, dass in akademischen Berufen Integritäts-probleme ganz praktisch im Arbeitsalltag relevant sind.</a:t>
            </a:r>
          </a:p>
          <a:p>
            <a:r>
              <a:rPr lang="de-DE" sz="2400" dirty="0" smtClean="0"/>
              <a:t>Das Lernen über und von integrem Verhalten kann nur über Diskussionen, Argumentieren, Fallbesprechungen und der Arbeit an Problemen erfolgreich werden. Dafür sind interaktive statt instruktive Methoden notwendig. </a:t>
            </a:r>
          </a:p>
          <a:p>
            <a:r>
              <a:rPr lang="de-DE" sz="2400" dirty="0" smtClean="0"/>
              <a:t>Die Teilnehmer sollten den Fall aus verschiedenen Perspektiven diskutieren, um die Komplexität, Grauzonen und Nebeneffekte von Integritätsproblemen kennenzulernen. </a:t>
            </a:r>
          </a:p>
        </p:txBody>
      </p:sp>
    </p:spTree>
    <p:extLst>
      <p:ext uri="{BB962C8B-B14F-4D97-AF65-F5344CB8AC3E}">
        <p14:creationId xmlns:p14="http://schemas.microsoft.com/office/powerpoint/2010/main" val="2018036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Verantwortliche Autoren</a:t>
            </a:r>
            <a:endParaRPr lang="de-DE" sz="3600" dirty="0"/>
          </a:p>
        </p:txBody>
      </p:sp>
      <p:sp>
        <p:nvSpPr>
          <p:cNvPr id="3" name="Zástupný symbol pro obsah 2"/>
          <p:cNvSpPr>
            <a:spLocks noGrp="1"/>
          </p:cNvSpPr>
          <p:nvPr>
            <p:ph idx="1"/>
          </p:nvPr>
        </p:nvSpPr>
        <p:spPr/>
        <p:txBody>
          <a:bodyPr>
            <a:normAutofit/>
          </a:bodyPr>
          <a:lstStyle/>
          <a:p>
            <a:pPr marL="0" indent="0">
              <a:buNone/>
            </a:pPr>
            <a:r>
              <a:rPr lang="de-DE" sz="2200" dirty="0" smtClean="0"/>
              <a:t>Ansgar Schäfer &amp; Oliver </a:t>
            </a:r>
            <a:r>
              <a:rPr lang="de-DE" sz="2200" dirty="0" err="1" smtClean="0"/>
              <a:t>Trevisiol</a:t>
            </a:r>
            <a:endParaRPr lang="de-DE" sz="2200" dirty="0"/>
          </a:p>
          <a:p>
            <a:pPr marL="0" indent="0">
              <a:buNone/>
            </a:pPr>
            <a:endParaRPr lang="de-DE" sz="2200" dirty="0" smtClean="0"/>
          </a:p>
          <a:p>
            <a:pPr marL="0" indent="0">
              <a:buNone/>
            </a:pPr>
            <a:r>
              <a:rPr lang="de-DE" sz="2200" dirty="0" smtClean="0"/>
              <a:t>Kommunikations-, Informations- und Medienzentrum (KIM)</a:t>
            </a:r>
          </a:p>
          <a:p>
            <a:pPr marL="0" indent="0">
              <a:buNone/>
            </a:pPr>
            <a:r>
              <a:rPr lang="de-DE" sz="2200" dirty="0" smtClean="0"/>
              <a:t>IT- und Bibliotheksdienste</a:t>
            </a:r>
          </a:p>
          <a:p>
            <a:pPr marL="0" indent="0">
              <a:buNone/>
            </a:pPr>
            <a:r>
              <a:rPr lang="de-DE" sz="2200" dirty="0" smtClean="0"/>
              <a:t>Universität Konstanz </a:t>
            </a:r>
          </a:p>
          <a:p>
            <a:pPr marL="0" indent="0">
              <a:buNone/>
            </a:pPr>
            <a:r>
              <a:rPr lang="de-DE" sz="2200" dirty="0" smtClean="0"/>
              <a:t>Konstanz, Deutschland </a:t>
            </a:r>
          </a:p>
        </p:txBody>
      </p:sp>
    </p:spTree>
    <p:extLst>
      <p:ext uri="{BB962C8B-B14F-4D97-AF65-F5344CB8AC3E}">
        <p14:creationId xmlns:p14="http://schemas.microsoft.com/office/powerpoint/2010/main" val="214108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600" dirty="0" smtClean="0"/>
              <a:t>Lizenzinformation</a:t>
            </a:r>
            <a:endParaRPr lang="de-DE" sz="3600"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sz="2400" dirty="0"/>
          </a:p>
          <a:p>
            <a:pPr marL="0" indent="0" algn="ctr">
              <a:buNone/>
            </a:pPr>
            <a:endParaRPr lang="cs-CZ" sz="2400" dirty="0"/>
          </a:p>
          <a:p>
            <a:pPr marL="0" indent="0" algn="ctr">
              <a:buNone/>
            </a:pPr>
            <a:r>
              <a:rPr lang="cs-CZ" sz="2400" dirty="0" smtClean="0"/>
              <a:t>„Fall: </a:t>
            </a:r>
            <a:r>
              <a:rPr lang="de-DE" sz="2400" dirty="0"/>
              <a:t>Anerkennung im </a:t>
            </a:r>
            <a:r>
              <a:rPr lang="de-CH" sz="2400" dirty="0"/>
              <a:t>Team</a:t>
            </a:r>
            <a:r>
              <a:rPr lang="cs-CZ" sz="2400" dirty="0" smtClean="0"/>
              <a:t>“</a:t>
            </a:r>
          </a:p>
          <a:p>
            <a:pPr marL="0" indent="0" algn="ctr">
              <a:buNone/>
            </a:pPr>
            <a:r>
              <a:rPr lang="de-DE" sz="2400" dirty="0" smtClean="0"/>
              <a:t>Unter Mitarbeit von: </a:t>
            </a:r>
            <a:r>
              <a:rPr lang="de-DE" sz="2400" dirty="0"/>
              <a:t>Ansgar Schäfer &amp; Oliver </a:t>
            </a:r>
            <a:r>
              <a:rPr lang="de-DE" sz="2400" dirty="0" err="1" smtClean="0"/>
              <a:t>Trevisiol</a:t>
            </a:r>
            <a:r>
              <a:rPr lang="cs-CZ" sz="2400" dirty="0" smtClean="0"/>
              <a:t> </a:t>
            </a:r>
            <a:r>
              <a:rPr lang="de-DE" sz="2400" dirty="0" smtClean="0"/>
              <a:t>(</a:t>
            </a:r>
            <a:r>
              <a:rPr lang="de-DE" sz="2400" dirty="0" smtClean="0">
                <a:hlinkClick r:id="rId2"/>
              </a:rPr>
              <a:t>www.academicintegrity.eu</a:t>
            </a:r>
            <a:r>
              <a:rPr lang="de-DE" sz="2400" dirty="0" smtClean="0"/>
              <a:t>)</a:t>
            </a:r>
          </a:p>
          <a:p>
            <a:pPr marL="0" indent="0" algn="ctr">
              <a:buNone/>
            </a:pPr>
            <a:r>
              <a:rPr lang="de-DE" sz="2400" dirty="0" smtClean="0"/>
              <a:t>Lizensiert unter:</a:t>
            </a:r>
            <a:r>
              <a:rPr lang="cs-CZ" sz="2400" dirty="0" smtClean="0"/>
              <a:t> </a:t>
            </a:r>
            <a:r>
              <a:rPr lang="cs-CZ" sz="2400" dirty="0">
                <a:hlinkClick r:id="rId3"/>
              </a:rPr>
              <a:t>creativecommons.org/licenses/by/4.0</a:t>
            </a:r>
            <a:endParaRPr lang="cs-CZ" sz="2400" dirty="0"/>
          </a:p>
          <a:p>
            <a:pPr marL="0" indent="0" algn="ctr">
              <a:buNone/>
            </a:pPr>
            <a:endParaRPr lang="cs-CZ" sz="2400" dirty="0"/>
          </a:p>
          <a:p>
            <a:pPr marL="0" indent="0" algn="ctr">
              <a:buNone/>
            </a:pPr>
            <a:r>
              <a:rPr lang="de-DE" sz="2400" dirty="0" smtClean="0"/>
              <a:t>Unter Verwendung des folgenden Textes</a:t>
            </a:r>
            <a:r>
              <a:rPr lang="cs-CZ" sz="2400" dirty="0" smtClean="0"/>
              <a:t>:  </a:t>
            </a:r>
          </a:p>
          <a:p>
            <a:pPr marL="0" indent="0" algn="ctr">
              <a:buNone/>
            </a:pPr>
            <a:r>
              <a:rPr lang="en-US" sz="2400" dirty="0" smtClean="0"/>
              <a:t>“Fall: </a:t>
            </a:r>
            <a:r>
              <a:rPr lang="de-DE" sz="2400" dirty="0"/>
              <a:t>Anerkennung im </a:t>
            </a:r>
            <a:r>
              <a:rPr lang="de-CH" sz="2400" dirty="0"/>
              <a:t>Team</a:t>
            </a:r>
            <a:r>
              <a:rPr lang="en-US" sz="2400" dirty="0" smtClean="0"/>
              <a:t>”</a:t>
            </a:r>
            <a:r>
              <a:rPr lang="en-US" sz="2400" dirty="0"/>
              <a:t> </a:t>
            </a:r>
            <a:r>
              <a:rPr lang="en-US" sz="2400" dirty="0" smtClean="0"/>
              <a:t>von</a:t>
            </a:r>
            <a:r>
              <a:rPr lang="en-US" sz="2400" dirty="0"/>
              <a:t> </a:t>
            </a:r>
            <a:r>
              <a:rPr lang="de-DE" sz="2400" dirty="0"/>
              <a:t>Ansgar Schäfer &amp; Oliver </a:t>
            </a:r>
            <a:r>
              <a:rPr lang="de-DE" sz="2400" dirty="0" err="1"/>
              <a:t>Trevisiol</a:t>
            </a:r>
            <a:endParaRPr lang="de-DE" sz="2400" dirty="0"/>
          </a:p>
          <a:p>
            <a:pPr marL="0" indent="0" algn="ctr">
              <a:buNone/>
            </a:pPr>
            <a:r>
              <a:rPr lang="en-US" sz="2400" dirty="0"/>
              <a:t> </a:t>
            </a:r>
            <a:r>
              <a:rPr lang="de-DE" sz="2400" dirty="0" smtClean="0"/>
              <a:t>ist lizensiert unter </a:t>
            </a:r>
            <a:r>
              <a:rPr lang="en-US" sz="2400" dirty="0"/>
              <a:t> </a:t>
            </a:r>
            <a:r>
              <a:rPr lang="en-US" sz="2400" dirty="0">
                <a:hlinkClick r:id="rId4"/>
              </a:rPr>
              <a:t>Creative Commons Attribution 4.0 International License</a:t>
            </a:r>
            <a:r>
              <a:rPr lang="en-US" sz="2400" dirty="0"/>
              <a:t>.</a:t>
            </a:r>
            <a:endParaRPr lang="cs-CZ" sz="2400" dirty="0"/>
          </a:p>
        </p:txBody>
      </p:sp>
      <p:pic>
        <p:nvPicPr>
          <p:cNvPr id="15" name="Picture 16" descr="VÃ½sledek obrÃ¡zku pro cc by ic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26720" y="1314208"/>
            <a:ext cx="1490559" cy="525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2207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600" dirty="0" smtClean="0"/>
              <a:t>Fall: </a:t>
            </a:r>
            <a:r>
              <a:rPr lang="de-DE" sz="3600" dirty="0"/>
              <a:t>Respekt im </a:t>
            </a:r>
            <a:r>
              <a:rPr lang="de-CH" sz="3600" dirty="0"/>
              <a:t>Team</a:t>
            </a:r>
            <a:r>
              <a:rPr lang="en-US" sz="3600" dirty="0" smtClean="0"/>
              <a:t> – </a:t>
            </a:r>
            <a:r>
              <a:rPr lang="de-DE" sz="3600" dirty="0" smtClean="0"/>
              <a:t>Information</a:t>
            </a:r>
            <a:endParaRPr lang="de-DE" sz="3600" dirty="0"/>
          </a:p>
        </p:txBody>
      </p:sp>
      <p:sp>
        <p:nvSpPr>
          <p:cNvPr id="3" name="Zástupný symbol pro obsah 2"/>
          <p:cNvSpPr>
            <a:spLocks noGrp="1"/>
          </p:cNvSpPr>
          <p:nvPr>
            <p:ph idx="1"/>
          </p:nvPr>
        </p:nvSpPr>
        <p:spPr/>
        <p:txBody>
          <a:bodyPr>
            <a:noAutofit/>
          </a:bodyPr>
          <a:lstStyle/>
          <a:p>
            <a:r>
              <a:rPr lang="de-DE" sz="2400" b="1" dirty="0" smtClean="0"/>
              <a:t>Zielgruppe:</a:t>
            </a:r>
            <a:r>
              <a:rPr lang="de-DE" sz="2400" dirty="0" smtClean="0"/>
              <a:t> Studenten; Pädagogen, Lehrer; Personen in Erziehung, Ausbildung und (Hoch-)Schulen</a:t>
            </a:r>
          </a:p>
          <a:p>
            <a:r>
              <a:rPr lang="de-DE" sz="2400" b="1" dirty="0" smtClean="0"/>
              <a:t>Inhalt: </a:t>
            </a:r>
            <a:r>
              <a:rPr lang="de-DE" sz="2400" dirty="0" smtClean="0"/>
              <a:t>Der Geschäftsleitung wird ein neues Konzept vorgestellt, ohne dessen eigentliche Entwicklerin zu nennen</a:t>
            </a:r>
          </a:p>
          <a:p>
            <a:r>
              <a:rPr lang="de-DE" sz="2400" b="1" dirty="0" smtClean="0"/>
              <a:t>Lernziele: </a:t>
            </a:r>
            <a:r>
              <a:rPr lang="de-DE" sz="2400" dirty="0"/>
              <a:t>Folgen anhand verschiedener Perspektiven abschätzen können, </a:t>
            </a:r>
            <a:r>
              <a:rPr lang="de-DE" sz="2400" dirty="0" smtClean="0"/>
              <a:t>wenn Beiträge zur Teamarbeit nicht adäquat anerkannt werden; Urteilskriterien erarbeiten</a:t>
            </a:r>
          </a:p>
          <a:p>
            <a:r>
              <a:rPr lang="de-DE" sz="2400" b="1" dirty="0" smtClean="0"/>
              <a:t>Länge</a:t>
            </a:r>
            <a:r>
              <a:rPr lang="en-US" sz="2400" b="1" dirty="0" smtClean="0"/>
              <a:t> (Option): </a:t>
            </a:r>
            <a:r>
              <a:rPr lang="en-US" sz="2400" dirty="0" smtClean="0"/>
              <a:t>ca. 60 min – z. B. </a:t>
            </a:r>
            <a:r>
              <a:rPr lang="de-DE" sz="2400" dirty="0" smtClean="0"/>
              <a:t>Lesen</a:t>
            </a:r>
            <a:r>
              <a:rPr lang="en-US" sz="2400" dirty="0" smtClean="0"/>
              <a:t>: 5’; </a:t>
            </a:r>
            <a:r>
              <a:rPr lang="de-DE" sz="2400" dirty="0" smtClean="0"/>
              <a:t>individuelle</a:t>
            </a:r>
            <a:r>
              <a:rPr lang="en-US" sz="2400" dirty="0" smtClean="0"/>
              <a:t> </a:t>
            </a:r>
            <a:r>
              <a:rPr lang="de-DE" sz="2400" dirty="0" smtClean="0"/>
              <a:t>Vor-bereitung</a:t>
            </a:r>
            <a:r>
              <a:rPr lang="en-US" sz="2400" dirty="0" smtClean="0"/>
              <a:t>: 10’; </a:t>
            </a:r>
            <a:r>
              <a:rPr lang="de-DE" sz="2400" dirty="0" smtClean="0"/>
              <a:t>Gruppendiskussion</a:t>
            </a:r>
            <a:r>
              <a:rPr lang="en-US" sz="2400" dirty="0" smtClean="0"/>
              <a:t>: 25’; </a:t>
            </a:r>
            <a:r>
              <a:rPr lang="de-DE" sz="2400" dirty="0" smtClean="0"/>
              <a:t>Schlussplenum</a:t>
            </a:r>
            <a:r>
              <a:rPr lang="en-US" sz="2400" dirty="0" smtClean="0"/>
              <a:t>: 20’</a:t>
            </a:r>
          </a:p>
        </p:txBody>
      </p:sp>
    </p:spTree>
    <p:extLst>
      <p:ext uri="{BB962C8B-B14F-4D97-AF65-F5344CB8AC3E}">
        <p14:creationId xmlns:p14="http://schemas.microsoft.com/office/powerpoint/2010/main" val="270936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Anna arbeitete als Erzieherin in einem Kindergarten. Der Träger der Einrichtung unterhält mehrere Kindergärten. </a:t>
            </a:r>
          </a:p>
          <a:p>
            <a:pPr marL="0" indent="0">
              <a:buNone/>
            </a:pPr>
            <a:r>
              <a:rPr lang="de-DE" sz="2400" dirty="0" smtClean="0"/>
              <a:t>Nachdem Anna dort einige Jahre gearbeitet hatte, war sie hoch angesehen. Ihre praktischen Fähigkeiten und theoretischen Fachkenntnisse wurden im Kollegenkreis und von ihren Vorgesetzten gleichermaßen geschätzt. </a:t>
            </a:r>
          </a:p>
        </p:txBody>
      </p:sp>
    </p:spTree>
    <p:extLst>
      <p:ext uri="{BB962C8B-B14F-4D97-AF65-F5344CB8AC3E}">
        <p14:creationId xmlns:p14="http://schemas.microsoft.com/office/powerpoint/2010/main" val="40944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9610" cy="4358878"/>
          </a:xfrm>
        </p:spPr>
        <p:txBody>
          <a:bodyPr>
            <a:normAutofit/>
          </a:bodyPr>
          <a:lstStyle/>
          <a:p>
            <a:pPr marL="0" indent="0">
              <a:buNone/>
            </a:pPr>
            <a:r>
              <a:rPr lang="de-DE" sz="2400" dirty="0" smtClean="0"/>
              <a:t>Als ein neuer Kindergarten in einer Nachbarstadt geplant wurde, bat die Geschäftsleitung des Trägers Anna, das pädagogische Konzept für den neuen Kindergarten zu entwerfen. </a:t>
            </a:r>
          </a:p>
          <a:p>
            <a:pPr marL="0" indent="0">
              <a:buNone/>
            </a:pPr>
            <a:r>
              <a:rPr lang="de-DE" sz="2400" dirty="0" smtClean="0"/>
              <a:t>Sie freute sich sehr über diese Aufgabe, zumal die Geschäfts-leitung ihr die Stelle als Leiterin des neuen Kindergartens in Aussicht stellte, sollte ihr Konzept umgesetzt werden. </a:t>
            </a:r>
          </a:p>
        </p:txBody>
      </p:sp>
    </p:spTree>
    <p:extLst>
      <p:ext uri="{BB962C8B-B14F-4D97-AF65-F5344CB8AC3E}">
        <p14:creationId xmlns:p14="http://schemas.microsoft.com/office/powerpoint/2010/main" val="3171395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Anna begann sofort mit dem Entwurf. Eine Woche später lud sie einige Kolleginnen und Kollegen zu einem gemeinsamen Brainstorming und zur Diskussion ihrer Ideen ein. Sie moderierte das Treffen und schrieb ein Protokoll darüber.</a:t>
            </a:r>
          </a:p>
          <a:p>
            <a:pPr marL="0" indent="0">
              <a:buNone/>
            </a:pPr>
            <a:r>
              <a:rPr lang="de-DE" sz="2400" dirty="0" smtClean="0"/>
              <a:t>Basierend auf ihren Ideen und dem Feedback aus dem Kollegenkreis verfasste sie das Konzept. </a:t>
            </a:r>
          </a:p>
        </p:txBody>
      </p:sp>
    </p:spTree>
    <p:extLst>
      <p:ext uri="{BB962C8B-B14F-4D97-AF65-F5344CB8AC3E}">
        <p14:creationId xmlns:p14="http://schemas.microsoft.com/office/powerpoint/2010/main" val="96001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Wegen ihres beginnenden Mutterschutzes und anschließender Elternzeit bat sie ihre Kollegin Leyla, die am gemeinsamen Brainstorming teilgenommen hatte, das Konzept Korrektur zu lesen, das Layout fertigzustellen und es schließlich der Geschäftsleitung zu übergeben.</a:t>
            </a:r>
          </a:p>
        </p:txBody>
      </p:sp>
    </p:spTree>
    <p:extLst>
      <p:ext uri="{BB962C8B-B14F-4D97-AF65-F5344CB8AC3E}">
        <p14:creationId xmlns:p14="http://schemas.microsoft.com/office/powerpoint/2010/main" val="101877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Einige Monate später, kurz bevor Anna aus ihrer Elternzeit zur Arbeit zurückkehrte, hörte sie, dass Leyla aufgrund des hervorragenden Konzeptes zur Leiterin des neuen Kindergartens befördert worden war. </a:t>
            </a:r>
          </a:p>
        </p:txBody>
      </p:sp>
    </p:spTree>
    <p:extLst>
      <p:ext uri="{BB962C8B-B14F-4D97-AF65-F5344CB8AC3E}">
        <p14:creationId xmlns:p14="http://schemas.microsoft.com/office/powerpoint/2010/main" val="2108787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Anna fand heraus, dass Leyla Annas Konzept als ihre eigene Leistung ausgegeben, Annas Beitrag verschwiegen und Annas Namen lediglich neben denen der anderen Diskussionsmitglieder der Brainstorming-Gruppe aufgezählt hatte. </a:t>
            </a:r>
          </a:p>
        </p:txBody>
      </p:sp>
    </p:spTree>
    <p:extLst>
      <p:ext uri="{BB962C8B-B14F-4D97-AF65-F5344CB8AC3E}">
        <p14:creationId xmlns:p14="http://schemas.microsoft.com/office/powerpoint/2010/main" val="19343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4491990" cy="4358878"/>
          </a:xfrm>
        </p:spPr>
        <p:txBody>
          <a:bodyPr>
            <a:normAutofit/>
          </a:bodyPr>
          <a:lstStyle/>
          <a:p>
            <a:pPr marL="0" indent="0">
              <a:buNone/>
            </a:pPr>
            <a:r>
              <a:rPr lang="de-DE" sz="2400" dirty="0" smtClean="0"/>
              <a:t>Frustriert von diesen Vorgängen kündigte Anna bei dem Träger und bewarb sich erfolgreich bei einem anderen Kindergarten.</a:t>
            </a:r>
          </a:p>
        </p:txBody>
      </p:sp>
    </p:spTree>
    <p:extLst>
      <p:ext uri="{BB962C8B-B14F-4D97-AF65-F5344CB8AC3E}">
        <p14:creationId xmlns:p14="http://schemas.microsoft.com/office/powerpoint/2010/main" val="1151049417"/>
      </p:ext>
    </p:extLst>
  </p:cSld>
  <p:clrMapOvr>
    <a:masterClrMapping/>
  </p:clrMapOvr>
</p:sld>
</file>

<file path=ppt/theme/theme1.xml><?xml version="1.0" encoding="utf-8"?>
<a:theme xmlns:a="http://schemas.openxmlformats.org/drawingml/2006/main" name="enai">
  <a:themeElements>
    <a:clrScheme name="Vlastní 8">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9999"/>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1</TotalTime>
  <Words>822</Words>
  <Application>Microsoft Office PowerPoint</Application>
  <PresentationFormat>Předvádění na obrazovce (16:9)</PresentationFormat>
  <Paragraphs>76</Paragraphs>
  <Slides>17</Slides>
  <Notes>14</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17</vt:i4>
      </vt:variant>
    </vt:vector>
  </HeadingPairs>
  <TitlesOfParts>
    <vt:vector size="20" baseType="lpstr">
      <vt:lpstr>Arial</vt:lpstr>
      <vt:lpstr>Calibri</vt:lpstr>
      <vt:lpstr>enai</vt:lpstr>
      <vt:lpstr>Fall: Anerkennung im Team</vt:lpstr>
      <vt:lpstr>Fall: Respekt im Team – Information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Auftrag</vt:lpstr>
      <vt:lpstr>Leitfragen für die Diskussion</vt:lpstr>
      <vt:lpstr>Leitfragen für die Diskussion</vt:lpstr>
      <vt:lpstr>Weitere Fragen</vt:lpstr>
      <vt:lpstr>Abschluss</vt:lpstr>
      <vt:lpstr>Hinweise für Lehrende</vt:lpstr>
      <vt:lpstr>Verantwortliche Autoren</vt:lpstr>
      <vt:lpstr>Lizenzinformation</vt:lpstr>
    </vt:vector>
  </TitlesOfParts>
  <Manager/>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subject/>
  <dc:creator>didl</dc:creator>
  <cp:keywords/>
  <dc:description/>
  <cp:lastModifiedBy>Dita Dlabolová</cp:lastModifiedBy>
  <cp:revision>193</cp:revision>
  <dcterms:created xsi:type="dcterms:W3CDTF">2016-09-26T15:05:02Z</dcterms:created>
  <dcterms:modified xsi:type="dcterms:W3CDTF">2019-07-03T09:50:16Z</dcterms:modified>
  <cp:category/>
</cp:coreProperties>
</file>