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sldIdLst>
    <p:sldId id="309" r:id="rId2"/>
    <p:sldId id="384" r:id="rId3"/>
    <p:sldId id="373" r:id="rId4"/>
    <p:sldId id="348" r:id="rId5"/>
    <p:sldId id="368" r:id="rId6"/>
    <p:sldId id="340" r:id="rId7"/>
    <p:sldId id="352" r:id="rId8"/>
    <p:sldId id="317" r:id="rId9"/>
    <p:sldId id="319" r:id="rId10"/>
    <p:sldId id="367" r:id="rId11"/>
    <p:sldId id="353" r:id="rId12"/>
    <p:sldId id="354" r:id="rId13"/>
    <p:sldId id="356" r:id="rId14"/>
    <p:sldId id="357" r:id="rId15"/>
    <p:sldId id="350" r:id="rId16"/>
    <p:sldId id="358" r:id="rId17"/>
    <p:sldId id="363" r:id="rId18"/>
    <p:sldId id="369" r:id="rId19"/>
    <p:sldId id="362" r:id="rId20"/>
    <p:sldId id="374" r:id="rId21"/>
    <p:sldId id="371" r:id="rId22"/>
    <p:sldId id="372" r:id="rId23"/>
    <p:sldId id="385" r:id="rId24"/>
    <p:sldId id="347" r:id="rId25"/>
    <p:sldId id="365" r:id="rId26"/>
    <p:sldId id="346" r:id="rId27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8EFAF8DB-A969-4135-B19A-87D8D207BB21}">
          <p14:sldIdLst>
            <p14:sldId id="309"/>
            <p14:sldId id="384"/>
            <p14:sldId id="373"/>
            <p14:sldId id="348"/>
            <p14:sldId id="368"/>
            <p14:sldId id="340"/>
            <p14:sldId id="352"/>
            <p14:sldId id="317"/>
            <p14:sldId id="319"/>
            <p14:sldId id="367"/>
            <p14:sldId id="353"/>
            <p14:sldId id="354"/>
            <p14:sldId id="356"/>
            <p14:sldId id="357"/>
            <p14:sldId id="350"/>
            <p14:sldId id="358"/>
            <p14:sldId id="363"/>
            <p14:sldId id="369"/>
            <p14:sldId id="362"/>
            <p14:sldId id="374"/>
            <p14:sldId id="371"/>
            <p14:sldId id="372"/>
            <p14:sldId id="385"/>
            <p14:sldId id="347"/>
            <p14:sldId id="365"/>
            <p14:sldId id="34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40">
          <p15:clr>
            <a:srgbClr val="A4A3A4"/>
          </p15:clr>
        </p15:guide>
        <p15:guide id="4" orient="horz" pos="1620">
          <p15:clr>
            <a:srgbClr val="A4A3A4"/>
          </p15:clr>
        </p15:guide>
        <p15:guide id="5" pos="2160">
          <p15:clr>
            <a:srgbClr val="A4A3A4"/>
          </p15:clr>
        </p15:guide>
      </p15:sldGuideLst>
    </p:ext>
    <p:ext uri="http://customooxmlschemas.google.com/">
      <go:slidesCustomData xmlns="" xmlns:p15="http://schemas.microsoft.com/office/powerpoint/2012/main" xmlns:go="http://customooxmlschemas.google.com/" roundtripDataSignature="AMtx7mjgrDt6qqsFwsDn3V4JY2g8Wo3NXw==" r:id="rId29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ta Dlabolova" initials="" lastIdx="4" clrIdx="0"/>
  <p:cmAuthor id="1" name="Anonymous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A50021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3" autoAdjust="0"/>
    <p:restoredTop sz="85385" autoAdjust="0"/>
  </p:normalViewPr>
  <p:slideViewPr>
    <p:cSldViewPr snapToGrid="0">
      <p:cViewPr varScale="1">
        <p:scale>
          <a:sx n="130" d="100"/>
          <a:sy n="130" d="100"/>
        </p:scale>
        <p:origin x="1104" y="200"/>
      </p:cViewPr>
      <p:guideLst>
        <p:guide orient="horz" pos="2160"/>
        <p:guide pos="2880"/>
        <p:guide pos="3840"/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5130F-6DD1-4461-9104-A51571DA2431}" type="datetimeFigureOut">
              <a:rPr lang="cs-CZ" smtClean="0"/>
              <a:t>12.07.19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BB758-5CCA-4FC4-A17D-E88687967B5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257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adult-beard-boy-casual-220453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photo/man-sitting-on-chair-beside-table-834863/" TargetMode="External"/><Relationship Id="rId3" Type="http://schemas.openxmlformats.org/officeDocument/2006/relationships/hyperlink" Target="https://www.pexels.com/@mentatdgt-330508?utm_content=attributionCopyText&amp;utm_medium=referral&amp;utm_source=pexels" TargetMode="External"/><Relationship Id="rId7" Type="http://schemas.openxmlformats.org/officeDocument/2006/relationships/hyperlink" Target="https://www.pexels.com/photo/man-sitting-on-chair-beside-table-834863/?utm_content=attributionCopyText&amp;utm_medium=referral&amp;utm_source=pexels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pexels.com/@olly?utm_content=attributionCopyText&amp;utm_medium=referral&amp;utm_source=pexels" TargetMode="External"/><Relationship Id="rId5" Type="http://schemas.openxmlformats.org/officeDocument/2006/relationships/hyperlink" Target="https://www.pexels.com/photo/woman-wearing-hijab-and-abaya-dress-while-standing-with-mosque-as-background-1162890/" TargetMode="External"/><Relationship Id="rId4" Type="http://schemas.openxmlformats.org/officeDocument/2006/relationships/hyperlink" Target="https://www.pexels.com/photo/woman-wearing-hijab-and-abaya-dress-while-standing-with-mosque-as-background-1162890/?utm_content=attributionCopyText&amp;utm_medium=referral&amp;utm_source=pexels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adult-beard-boy-casual-220453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pexels.com/photo/man-sitting-on-chair-beside-table-834863/" TargetMode="External"/><Relationship Id="rId5" Type="http://schemas.openxmlformats.org/officeDocument/2006/relationships/hyperlink" Target="https://www.pexels.com/photo/man-sitting-on-chair-beside-table-834863/?utm_content=attributionCopyText&amp;utm_medium=referral&amp;utm_source=pexels" TargetMode="External"/><Relationship Id="rId4" Type="http://schemas.openxmlformats.org/officeDocument/2006/relationships/hyperlink" Target="https://www.pexels.com/@olly?utm_content=attributionCopyText&amp;utm_medium=referral&amp;utm_source=pexels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entatdgt-330508?utm_content=attributionCopyText&amp;utm_medium=referral&amp;utm_source=pexels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pexels.com/photo/woman-wearing-hijab-and-abaya-dress-while-standing-with-mosque-as-background-1162890/" TargetMode="External"/><Relationship Id="rId4" Type="http://schemas.openxmlformats.org/officeDocument/2006/relationships/hyperlink" Target="https://www.pexels.com/photo/woman-wearing-hijab-and-abaya-dress-while-standing-with-mosque-as-background-1162890/?utm_content=attributionCopyText&amp;utm_medium=referral&amp;utm_source=pexels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adult-beard-boy-casual-220453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36509015@N08/6673166113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reativecommons.org/licenses/by-nc-sa/2.0/?ref=ccsearch&amp;atype=rich" TargetMode="External"/><Relationship Id="rId4" Type="http://schemas.openxmlformats.org/officeDocument/2006/relationships/hyperlink" Target="https://www.flickr.com/photos/36509015@N08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entatdgt-330508?utm_content=attributionCopyText&amp;utm_medium=referral&amp;utm_source=pexels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pexels.com/photo/woman-wearing-hijab-and-abaya-dress-while-standing-with-mosque-as-background-1162890/" TargetMode="External"/><Relationship Id="rId4" Type="http://schemas.openxmlformats.org/officeDocument/2006/relationships/hyperlink" Target="https://www.pexels.com/photo/woman-wearing-hijab-and-abaya-dress-while-standing-with-mosque-as-background-1162890/?utm_content=attributionCopyText&amp;utm_medium=referral&amp;utm_source=pexels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olly?utm_content=attributionCopyText&amp;utm_medium=referral&amp;utm_source=pexels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pexels.com/photo/man-sitting-on-chair-beside-table-834863/" TargetMode="External"/><Relationship Id="rId4" Type="http://schemas.openxmlformats.org/officeDocument/2006/relationships/hyperlink" Target="https://www.pexels.com/photo/man-sitting-on-chair-beside-table-834863/?utm_content=attributionCopyText&amp;utm_medium=referral&amp;utm_source=pexels" TargetMode="External"/></Relationships>
</file>

<file path=ppt/notesSlides/_rels/notes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photo/man-sitting-on-chair-beside-table-834863/" TargetMode="External"/><Relationship Id="rId3" Type="http://schemas.openxmlformats.org/officeDocument/2006/relationships/hyperlink" Target="https://www.pexels.com/@mentatdgt-330508?utm_content=attributionCopyText&amp;utm_medium=referral&amp;utm_source=pexels" TargetMode="External"/><Relationship Id="rId7" Type="http://schemas.openxmlformats.org/officeDocument/2006/relationships/hyperlink" Target="https://www.pexels.com/photo/man-sitting-on-chair-beside-table-834863/?utm_content=attributionCopyText&amp;utm_medium=referral&amp;utm_source=pexels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pexels.com/@olly?utm_content=attributionCopyText&amp;utm_medium=referral&amp;utm_source=pexels" TargetMode="External"/><Relationship Id="rId5" Type="http://schemas.openxmlformats.org/officeDocument/2006/relationships/hyperlink" Target="https://www.pexels.com/photo/woman-wearing-hijab-and-abaya-dress-while-standing-with-mosque-as-background-1162890/" TargetMode="External"/><Relationship Id="rId4" Type="http://schemas.openxmlformats.org/officeDocument/2006/relationships/hyperlink" Target="https://www.pexels.com/photo/woman-wearing-hijab-and-abaya-dress-while-standing-with-mosque-as-background-1162890/?utm_content=attributionCopyText&amp;utm_medium=referral&amp;utm_source=pexels" TargetMode="External"/></Relationships>
</file>

<file path=ppt/notesSlides/_rels/notes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photo/man-sitting-on-chair-beside-table-834863/" TargetMode="External"/><Relationship Id="rId3" Type="http://schemas.openxmlformats.org/officeDocument/2006/relationships/hyperlink" Target="https://www.pexels.com/@mentatdgt-330508?utm_content=attributionCopyText&amp;utm_medium=referral&amp;utm_source=pexels" TargetMode="External"/><Relationship Id="rId7" Type="http://schemas.openxmlformats.org/officeDocument/2006/relationships/hyperlink" Target="https://www.pexels.com/photo/man-sitting-on-chair-beside-table-834863/?utm_content=attributionCopyText&amp;utm_medium=referral&amp;utm_source=pexels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pexels.com/@olly?utm_content=attributionCopyText&amp;utm_medium=referral&amp;utm_source=pexels" TargetMode="External"/><Relationship Id="rId5" Type="http://schemas.openxmlformats.org/officeDocument/2006/relationships/hyperlink" Target="https://www.pexels.com/photo/woman-wearing-hijab-and-abaya-dress-while-standing-with-mosque-as-background-1162890/" TargetMode="External"/><Relationship Id="rId4" Type="http://schemas.openxmlformats.org/officeDocument/2006/relationships/hyperlink" Target="https://www.pexels.com/photo/woman-wearing-hijab-and-abaya-dress-while-standing-with-mosque-as-background-1162890/?utm_content=attributionCopyText&amp;utm_medium=referral&amp;utm_source=pexels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</a:t>
            </a:r>
            <a:r>
              <a:rPr lang="cs-CZ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dirty="0">
                <a:hlinkClick r:id="rId3"/>
              </a:rPr>
              <a:t>https://www.pexels.com/photo/adult-beard-boy-casual-220453/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2535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Fatima -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mentatdgt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Pexels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</a:t>
            </a:r>
            <a:r>
              <a:rPr lang="cs-CZ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dirty="0">
                <a:hlinkClick r:id="rId5"/>
              </a:rPr>
              <a:t>https://www.pexels.com/photo/woman-wearing-hijab-and-abaya-dress-while-standing-with-mosque-as-background-1162890/</a:t>
            </a:r>
            <a:endParaRPr lang="cs-CZ" dirty="0"/>
          </a:p>
          <a:p>
            <a:r>
              <a:rPr lang="cs-CZ" dirty="0" err="1"/>
              <a:t>Dr</a:t>
            </a:r>
            <a:r>
              <a:rPr lang="cs-CZ" dirty="0"/>
              <a:t> </a:t>
            </a:r>
            <a:r>
              <a:rPr lang="cs-CZ" dirty="0" err="1"/>
              <a:t>Das</a:t>
            </a:r>
            <a:endParaRPr lang="cs-CZ" dirty="0"/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bruce mars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Pexels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dirty="0">
                <a:hlinkClick r:id="rId8"/>
              </a:rPr>
              <a:t>https://www.pexels.com/photo/man-sitting-on-chair-beside-table-834863/</a:t>
            </a:r>
            <a:endParaRPr lang="cs-CZ" dirty="0"/>
          </a:p>
          <a:p>
            <a:endParaRPr lang="en-US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5823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Dr Mario - 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</a:t>
            </a:r>
            <a:r>
              <a:rPr lang="cs-CZ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dirty="0">
                <a:hlinkClick r:id="rId3"/>
              </a:rPr>
              <a:t>https://www.pexels.com/photo/adult-beard-boy-casual-220453/</a:t>
            </a:r>
            <a:endParaRPr lang="cs-CZ" dirty="0"/>
          </a:p>
          <a:p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bruce mars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Pexels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dirty="0">
                <a:hlinkClick r:id="rId6"/>
              </a:rPr>
              <a:t>https://www.pexels.com/photo/man-sitting-on-chair-beside-table-834863/</a:t>
            </a:r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3443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Photo</a:t>
            </a:r>
            <a:r>
              <a:rPr lang="cs-CZ" dirty="0"/>
              <a:t> by Dita Dlabolová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8899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mentatdgt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Pexels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</a:t>
            </a:r>
            <a:r>
              <a:rPr lang="cs-CZ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dirty="0">
                <a:hlinkClick r:id="rId5"/>
              </a:rPr>
              <a:t>https://www.pexels.com/photo/woman-wearing-hijab-and-abaya-dress-while-standing-with-mosque-as-background-1162890/</a:t>
            </a:r>
            <a:endParaRPr lang="en-US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8170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7482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</a:t>
            </a:r>
            <a:r>
              <a:rPr lang="cs-CZ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dirty="0">
                <a:hlinkClick r:id="rId3"/>
              </a:rPr>
              <a:t>https://www.pexels.com/photo/adult-beard-boy-casual-220453/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00183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2727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74996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7647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8211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Photo</a:t>
            </a:r>
            <a:r>
              <a:rPr lang="cs-CZ" dirty="0"/>
              <a:t> by Dita Dlabolová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47667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33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"International Students"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by </a:t>
            </a:r>
            <a:r>
              <a:rPr lang="en-US" sz="1200" b="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uonottingham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licensed under </a:t>
            </a:r>
            <a:r>
              <a:rPr lang="en-US" sz="1200" b="0" i="1" u="none" strike="noStrike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CC BY-NC-SA 2.0 </a:t>
            </a:r>
            <a:endParaRPr lang="cs-CZ" sz="1200" b="0" i="1" u="none" strike="noStrike" kern="1200" cap="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https://www.flickr.com/photos/36509015@N08/6673166113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3299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8396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5798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mentatdgt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 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Pexels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</a:t>
            </a:r>
            <a:r>
              <a:rPr lang="cs-CZ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dirty="0">
                <a:hlinkClick r:id="rId5"/>
              </a:rPr>
              <a:t>https://www.pexels.com/photo/woman-wearing-hijab-and-abaya-dress-while-standing-with-mosque-as-background-1162890/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9595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bruce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mars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 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Pexels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dirty="0">
                <a:hlinkClick r:id="rId5"/>
              </a:rPr>
              <a:t>https://www.pexels.com/photo/man-sitting-on-chair-beside-table-834863/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6050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Fatima -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mentatdgt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Pexels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</a:t>
            </a:r>
            <a:r>
              <a:rPr lang="cs-CZ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dirty="0">
                <a:hlinkClick r:id="rId5"/>
              </a:rPr>
              <a:t>https://www.pexels.com/photo/woman-wearing-hijab-and-abaya-dress-while-standing-with-mosque-as-background-1162890/</a:t>
            </a:r>
            <a:endParaRPr lang="cs-CZ" dirty="0"/>
          </a:p>
          <a:p>
            <a:r>
              <a:rPr lang="cs-CZ" dirty="0" err="1"/>
              <a:t>Dr</a:t>
            </a:r>
            <a:r>
              <a:rPr lang="cs-CZ" dirty="0"/>
              <a:t> </a:t>
            </a:r>
            <a:r>
              <a:rPr lang="cs-CZ" dirty="0" err="1"/>
              <a:t>Das</a:t>
            </a:r>
            <a:r>
              <a:rPr lang="cs-CZ" dirty="0"/>
              <a:t> -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bruce mars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Pexels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dirty="0">
                <a:hlinkClick r:id="rId8"/>
              </a:rPr>
              <a:t>https://www.pexels.com/photo/man-sitting-on-chair-beside-table-834863/</a:t>
            </a:r>
            <a:endParaRPr lang="cs-CZ" dirty="0"/>
          </a:p>
          <a:p>
            <a:endParaRPr lang="en-US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486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Fatima -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mentatdgt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Pexels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</a:t>
            </a:r>
            <a:r>
              <a:rPr lang="cs-CZ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dirty="0">
                <a:hlinkClick r:id="rId5"/>
              </a:rPr>
              <a:t>https://www.pexels.com/photo/woman-wearing-hijab-and-abaya-dress-while-standing-with-mosque-as-background-1162890/</a:t>
            </a:r>
            <a:endParaRPr lang="cs-CZ" dirty="0"/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bruce mars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Pexels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dirty="0">
                <a:hlinkClick r:id="rId8"/>
              </a:rPr>
              <a:t>https://www.pexels.com/photo/man-sitting-on-chair-beside-table-834863/</a:t>
            </a:r>
            <a:endParaRPr lang="cs-CZ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8173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2422" y="1371599"/>
            <a:ext cx="8612659" cy="1408777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762631" y="2926214"/>
            <a:ext cx="5072449" cy="847606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74747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t>12.07.19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8161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12.07.19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9127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12.07.19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5770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12.07.19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4661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3568" y="1275607"/>
            <a:ext cx="7772400" cy="918102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Název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403648" y="2517744"/>
            <a:ext cx="6400800" cy="43204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Datum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03649" y="3057525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Hodina</a:t>
            </a:r>
            <a:endParaRPr lang="en-US" dirty="0"/>
          </a:p>
        </p:txBody>
      </p:sp>
      <p:sp>
        <p:nvSpPr>
          <p:cNvPr id="14" name="Zástupný symbol pro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475658" y="3975906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Ing. Dita Dlabolová</a:t>
            </a:r>
            <a:endParaRPr lang="en-US" dirty="0"/>
          </a:p>
        </p:txBody>
      </p:sp>
      <p:sp>
        <p:nvSpPr>
          <p:cNvPr id="15" name="Zástupný symbol pro tex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403649" y="195486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Předmět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117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73846"/>
            <a:ext cx="7886700" cy="4358878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t>12.07.19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4148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t>12.07.19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9220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73846"/>
            <a:ext cx="7886700" cy="435887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t>12.07.19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6329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12.07.19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350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12.07.19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6953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2" y="273846"/>
            <a:ext cx="7886700" cy="99417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1" cy="276344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12.07.19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014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12.07.19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0804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12.07.19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616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12.07.19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6297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21" y="86723"/>
            <a:ext cx="1442720" cy="123015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" y="4766307"/>
            <a:ext cx="9141619" cy="274801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149724"/>
            <a:ext cx="7886700" cy="348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styly</a:t>
            </a:r>
            <a:r>
              <a:rPr lang="en-US" noProof="0" dirty="0"/>
              <a:t> </a:t>
            </a:r>
            <a:r>
              <a:rPr lang="en-US" noProof="0" dirty="0" err="1"/>
              <a:t>předlohy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r>
              <a:rPr lang="en-US" noProof="0" dirty="0"/>
              <a:t>.</a:t>
            </a:r>
          </a:p>
          <a:p>
            <a:pPr lvl="1"/>
            <a:r>
              <a:rPr lang="en-US" noProof="0" dirty="0" err="1"/>
              <a:t>Druhá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2"/>
            <a:r>
              <a:rPr lang="en-US" noProof="0" dirty="0" err="1"/>
              <a:t>Třetí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3"/>
            <a:r>
              <a:rPr lang="en-US" noProof="0" dirty="0" err="1"/>
              <a:t>Čtvrtá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4"/>
            <a:r>
              <a:rPr lang="en-US" noProof="0" dirty="0" err="1"/>
              <a:t>Pátá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E6784AC-797A-45F2-B2C8-8D7DEEADE390}" type="datetimeFigureOut">
              <a:rPr lang="en-US" smtClean="0"/>
              <a:pPr/>
              <a:t>7/12/19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302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0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9999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ademicintegrity.eu/wp/all-materials/?key-words%5b%5d=real-life-exampl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s.Sivasubramaniam@derby.ac.uk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@olly?utm_content=attributionCopyText&amp;utm_medium=referral&amp;utm_source=pexels" TargetMode="External"/><Relationship Id="rId3" Type="http://schemas.openxmlformats.org/officeDocument/2006/relationships/hyperlink" Target="https://www.flickr.com/photos/36509015@N08/6673166113" TargetMode="External"/><Relationship Id="rId7" Type="http://schemas.openxmlformats.org/officeDocument/2006/relationships/hyperlink" Target="https://www.pexels.com/photo/woman-wearing-hijab-and-abaya-dress-while-standing-with-mosque-as-background-1162890/" TargetMode="External"/><Relationship Id="rId2" Type="http://schemas.openxmlformats.org/officeDocument/2006/relationships/hyperlink" Target="https://www.pexels.com/photo/adult-beard-boy-casual-220453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xels.com/photo/woman-wearing-hijab-and-abaya-dress-while-standing-with-mosque-as-background-1162890/?utm_content=attributionCopyText&amp;utm_medium=referral&amp;utm_source=pexels" TargetMode="External"/><Relationship Id="rId5" Type="http://schemas.openxmlformats.org/officeDocument/2006/relationships/hyperlink" Target="https://www.pexels.com/@mentatdgt-330508?utm_content=attributionCopyText&amp;utm_medium=referral&amp;utm_source=pexels" TargetMode="External"/><Relationship Id="rId10" Type="http://schemas.openxmlformats.org/officeDocument/2006/relationships/hyperlink" Target="https://www.pexels.com/photo/man-sitting-on-chair-beside-table-834863/" TargetMode="External"/><Relationship Id="rId4" Type="http://schemas.openxmlformats.org/officeDocument/2006/relationships/hyperlink" Target="https://www.flickr.com/photos/36509015@N08" TargetMode="External"/><Relationship Id="rId9" Type="http://schemas.openxmlformats.org/officeDocument/2006/relationships/hyperlink" Target="https://www.pexels.com/photo/man-sitting-on-chair-beside-table-834863/?utm_content=attributionCopyText&amp;utm_medium=referral&amp;utm_source=pexels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4.0/" TargetMode="External"/><Relationship Id="rId2" Type="http://schemas.openxmlformats.org/officeDocument/2006/relationships/hyperlink" Target="http://www.academicintegrity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8160" y="943339"/>
            <a:ext cx="8176260" cy="1790700"/>
          </a:xfrm>
        </p:spPr>
        <p:txBody>
          <a:bodyPr>
            <a:normAutofit fontScale="90000"/>
          </a:bodyPr>
          <a:lstStyle/>
          <a:p>
            <a:r>
              <a:rPr lang="en-GB" sz="4900" dirty="0"/>
              <a:t>Lesson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/>
              <a:t>about educating plagiarism deterrence to International students </a:t>
            </a:r>
            <a:endParaRPr lang="en-US" sz="4900" dirty="0"/>
          </a:p>
        </p:txBody>
      </p:sp>
    </p:spTree>
    <p:extLst>
      <p:ext uri="{BB962C8B-B14F-4D97-AF65-F5344CB8AC3E}">
        <p14:creationId xmlns:p14="http://schemas.microsoft.com/office/powerpoint/2010/main" val="634547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0239" y="0"/>
            <a:ext cx="6915150" cy="835537"/>
          </a:xfrm>
        </p:spPr>
        <p:txBody>
          <a:bodyPr/>
          <a:lstStyle/>
          <a:p>
            <a:r>
              <a:rPr lang="cs-CZ" dirty="0" err="1"/>
              <a:t>Dr</a:t>
            </a:r>
            <a:r>
              <a:rPr lang="cs-CZ" dirty="0"/>
              <a:t> </a:t>
            </a:r>
            <a:r>
              <a:rPr lang="cs-CZ" dirty="0" err="1"/>
              <a:t>Das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0010" y="758446"/>
            <a:ext cx="7805095" cy="4090001"/>
          </a:xfrm>
        </p:spPr>
        <p:txBody>
          <a:bodyPr>
            <a:normAutofit fontScale="92500" lnSpcReduction="10000"/>
          </a:bodyPr>
          <a:lstStyle/>
          <a:p>
            <a:r>
              <a:rPr lang="cs-CZ" sz="2700" dirty="0"/>
              <a:t>Academic integrity officer</a:t>
            </a:r>
            <a:endParaRPr lang="en-GB" sz="2700" dirty="0"/>
          </a:p>
          <a:p>
            <a:r>
              <a:rPr lang="en-GB" sz="2700" dirty="0"/>
              <a:t>His main roles include:</a:t>
            </a:r>
          </a:p>
          <a:p>
            <a:pPr marL="808038" lvl="2" indent="-182563"/>
            <a:r>
              <a:rPr lang="en-GB" sz="2700" dirty="0"/>
              <a:t>Plagiarism deterrence, </a:t>
            </a:r>
          </a:p>
          <a:p>
            <a:pPr marL="808038" lvl="2" indent="-182563"/>
            <a:r>
              <a:rPr lang="en-GB" sz="2700" dirty="0"/>
              <a:t>Educating students on academic integrity</a:t>
            </a:r>
          </a:p>
          <a:p>
            <a:pPr marL="808038" lvl="2" indent="-182563"/>
            <a:r>
              <a:rPr lang="en-GB" sz="2700" dirty="0"/>
              <a:t>Handling alleged plagiarism offenses </a:t>
            </a:r>
          </a:p>
          <a:p>
            <a:pPr marL="808038" lvl="2" indent="-182563"/>
            <a:r>
              <a:rPr lang="en-GB" sz="2700" dirty="0"/>
              <a:t>Recommending appropriate actions</a:t>
            </a:r>
            <a:r>
              <a:rPr lang="en-GB" sz="2700"/>
              <a:t>/penalties </a:t>
            </a:r>
            <a:r>
              <a:rPr lang="en-GB" sz="2700" dirty="0"/>
              <a:t>to academic offenses.</a:t>
            </a:r>
          </a:p>
          <a:p>
            <a:pPr marL="808038" lvl="2" indent="-182563"/>
            <a:r>
              <a:rPr lang="en-GB" sz="2700" dirty="0"/>
              <a:t>Act as an intermediary between students and academics to solve, integrity related matters</a:t>
            </a:r>
          </a:p>
          <a:p>
            <a:pPr marL="179388" lvl="2" indent="-179388"/>
            <a:r>
              <a:rPr lang="en-GB" sz="2700" dirty="0"/>
              <a:t>He has the authority instruct academics in matters relating to integrity</a:t>
            </a:r>
            <a:endParaRPr lang="cs-CZ" sz="27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" t="529" r="38437"/>
          <a:stretch/>
        </p:blipFill>
        <p:spPr>
          <a:xfrm>
            <a:off x="6700724" y="0"/>
            <a:ext cx="2443276" cy="2750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1149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1420" y="137160"/>
            <a:ext cx="126492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141979" y="0"/>
            <a:ext cx="8359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9999"/>
                </a:solidFill>
              </a:rPr>
              <a:t>Fatima and the academic integrity officer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1979" y="558780"/>
            <a:ext cx="68275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5963" indent="-715963"/>
            <a:r>
              <a:rPr lang="en-GB" dirty="0"/>
              <a:t>Fatima: “</a:t>
            </a:r>
            <a:r>
              <a:rPr lang="en-GB" i="1" dirty="0"/>
              <a:t>Sir, I am bit confused about plagiarism practices under exam conditions.</a:t>
            </a:r>
            <a:r>
              <a:rPr lang="en-GB" dirty="0"/>
              <a:t>”</a:t>
            </a:r>
          </a:p>
          <a:p>
            <a:pPr marL="715963" indent="-715963"/>
            <a:r>
              <a:rPr lang="en-GB" dirty="0"/>
              <a:t>Das: “Ok ask me your doubts, I will try to clear them as much as I can</a:t>
            </a:r>
            <a:r>
              <a:rPr lang="cs-CZ" dirty="0"/>
              <a:t>. </a:t>
            </a:r>
            <a:r>
              <a:rPr lang="en-GB" dirty="0"/>
              <a:t>By the way, you can call me Das.” </a:t>
            </a:r>
          </a:p>
          <a:p>
            <a:pPr marL="715963" indent="-715963"/>
            <a:r>
              <a:rPr lang="en-GB" dirty="0"/>
              <a:t>Fatima: </a:t>
            </a:r>
            <a:r>
              <a:rPr lang="en-GB" i="1" dirty="0"/>
              <a:t>“Sir! Suppose I memorise a paragraph word-for-word and reproduce it under the formal exam condition – would it be considered as plagiarism.”</a:t>
            </a:r>
          </a:p>
          <a:p>
            <a:pPr marL="715963" indent="-715963"/>
            <a:r>
              <a:rPr lang="en-GB" dirty="0"/>
              <a:t>Das: “Well although you are simply reproducing another person’s work, if it is under exam condition and you write them from your memory, it cannot be considered as plagiarism.</a:t>
            </a:r>
          </a:p>
          <a:p>
            <a:pPr marL="715963" indent="-715963"/>
            <a:r>
              <a:rPr lang="en-GB" dirty="0"/>
              <a:t>	However, in actual fact you are plagiarising. Also, at MSc level, situation like these are rare because the questions are formulated for you to apply the knowledge rather than reproducing them.</a:t>
            </a:r>
          </a:p>
          <a:p>
            <a:pPr marL="715963" indent="-715963"/>
            <a:r>
              <a:rPr lang="en-GB" dirty="0"/>
              <a:t>	Again, please call me Das, here no one is called sir!”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" t="529" r="38437"/>
          <a:stretch/>
        </p:blipFill>
        <p:spPr>
          <a:xfrm>
            <a:off x="7628421" y="3422234"/>
            <a:ext cx="1528997" cy="1721266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2" t="31004" r="26775"/>
          <a:stretch/>
        </p:blipFill>
        <p:spPr>
          <a:xfrm>
            <a:off x="0" y="0"/>
            <a:ext cx="1141979" cy="2865560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709661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1420" y="137160"/>
            <a:ext cx="126492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341121" y="9765"/>
            <a:ext cx="80238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500" dirty="0">
                <a:solidFill>
                  <a:srgbClr val="009999"/>
                </a:solidFill>
              </a:rPr>
              <a:t>Fatima and the academic integrity officer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7321" y="721935"/>
            <a:ext cx="6827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5963" indent="-715963"/>
            <a:r>
              <a:rPr lang="en-GB" dirty="0"/>
              <a:t>Fatima: “But </a:t>
            </a:r>
            <a:r>
              <a:rPr lang="en-GB" i="1" dirty="0"/>
              <a:t>Sir, </a:t>
            </a:r>
            <a:r>
              <a:rPr lang="cs-CZ" i="1" dirty="0"/>
              <a:t>i</a:t>
            </a:r>
            <a:r>
              <a:rPr lang="en-GB" i="1" dirty="0"/>
              <a:t>n my country I am used to memorise and reproduce without looking the original and we receive high marks for doing this for examination</a:t>
            </a:r>
            <a:r>
              <a:rPr lang="cs-CZ" i="1" dirty="0"/>
              <a:t>.</a:t>
            </a:r>
            <a:r>
              <a:rPr lang="en-GB" i="1" dirty="0"/>
              <a:t>”</a:t>
            </a:r>
            <a:endParaRPr lang="en-GB" dirty="0"/>
          </a:p>
          <a:p>
            <a:pPr marL="715963" indent="-715963"/>
            <a:r>
              <a:rPr lang="en-GB" dirty="0"/>
              <a:t>Das: “But that is considered as superficial learning</a:t>
            </a:r>
            <a:r>
              <a:rPr lang="cs-CZ" dirty="0"/>
              <a:t>. </a:t>
            </a:r>
            <a:r>
              <a:rPr lang="en-GB" dirty="0"/>
              <a:t>I do not think you would have similar expectation here</a:t>
            </a:r>
            <a:r>
              <a:rPr lang="cs-CZ" dirty="0"/>
              <a:t>.</a:t>
            </a:r>
            <a:r>
              <a:rPr lang="en-GB" dirty="0"/>
              <a:t>”</a:t>
            </a:r>
          </a:p>
          <a:p>
            <a:pPr marL="715963" indent="-715963"/>
            <a:r>
              <a:rPr lang="en-GB" dirty="0"/>
              <a:t>Fatima: </a:t>
            </a:r>
            <a:r>
              <a:rPr lang="en-GB" i="1" dirty="0"/>
              <a:t>“Sir! I got another question – what is an open book test</a:t>
            </a:r>
            <a:r>
              <a:rPr lang="cs-CZ" i="1" dirty="0"/>
              <a:t>?</a:t>
            </a:r>
            <a:r>
              <a:rPr lang="en-GB" i="1" dirty="0"/>
              <a:t>”</a:t>
            </a:r>
          </a:p>
          <a:p>
            <a:pPr marL="715963" indent="-715963"/>
            <a:r>
              <a:rPr lang="en-GB" dirty="0"/>
              <a:t>Das: “As I already told you, here we expect the students to apply their knowledge</a:t>
            </a:r>
            <a:r>
              <a:rPr lang="cs-CZ" dirty="0"/>
              <a:t>.</a:t>
            </a:r>
            <a:r>
              <a:rPr lang="en-GB" dirty="0"/>
              <a:t> </a:t>
            </a:r>
            <a:r>
              <a:rPr lang="cs-CZ" dirty="0"/>
              <a:t>S</a:t>
            </a:r>
            <a:r>
              <a:rPr lang="en-GB" dirty="0"/>
              <a:t>o in some module exams, we allow the students to take their short notes to the exam hall, BUT expect them to use their notes and elaborate their answers. It is a form </a:t>
            </a:r>
            <a:br>
              <a:rPr lang="cs-CZ" dirty="0"/>
            </a:br>
            <a:r>
              <a:rPr lang="en-GB" dirty="0"/>
              <a:t>of applying knowledge</a:t>
            </a:r>
          </a:p>
          <a:p>
            <a:pPr marL="715963" indent="-715963"/>
            <a:r>
              <a:rPr lang="en-GB" dirty="0"/>
              <a:t>Fatima: </a:t>
            </a:r>
            <a:r>
              <a:rPr lang="en-GB" i="1" dirty="0"/>
              <a:t>“So I can copy that notes? Am I right, Sir?”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" t="529" r="38437"/>
          <a:stretch/>
        </p:blipFill>
        <p:spPr>
          <a:xfrm>
            <a:off x="7454189" y="3241198"/>
            <a:ext cx="1689811" cy="1902302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6" t="31004" r="26774" b="31682"/>
          <a:stretch/>
        </p:blipFill>
        <p:spPr>
          <a:xfrm>
            <a:off x="0" y="-21336"/>
            <a:ext cx="1443938" cy="1912804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600223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1420" y="137160"/>
            <a:ext cx="126492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356360" y="619185"/>
            <a:ext cx="673083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5963" indent="-715963"/>
            <a:r>
              <a:rPr lang="en-GB" dirty="0"/>
              <a:t>Das: “NO! Fatima</a:t>
            </a:r>
            <a:r>
              <a:rPr lang="cs-CZ" dirty="0"/>
              <a:t>, </a:t>
            </a:r>
            <a:r>
              <a:rPr lang="en-GB" dirty="0"/>
              <a:t>I do not think you can pass the test just by reproducing. You need to critically elaborate your short notes to suit the question</a:t>
            </a:r>
            <a:r>
              <a:rPr lang="cs-CZ" dirty="0"/>
              <a:t>.</a:t>
            </a:r>
            <a:r>
              <a:rPr lang="en-GB" dirty="0"/>
              <a:t>”</a:t>
            </a:r>
          </a:p>
          <a:p>
            <a:pPr marL="715963" indent="-715963"/>
            <a:r>
              <a:rPr lang="en-GB" dirty="0"/>
              <a:t>Fatima: </a:t>
            </a:r>
            <a:r>
              <a:rPr lang="en-GB" i="1" dirty="0"/>
              <a:t>“Sir! I am still confused, so am I not allowed to use my short notes</a:t>
            </a:r>
            <a:r>
              <a:rPr lang="cs-CZ" i="1" dirty="0"/>
              <a:t>?</a:t>
            </a:r>
            <a:r>
              <a:rPr lang="en-GB" i="1" dirty="0"/>
              <a:t>”</a:t>
            </a:r>
          </a:p>
          <a:p>
            <a:pPr marL="715963" indent="-715963"/>
            <a:r>
              <a:rPr lang="en-GB" dirty="0"/>
              <a:t>Das: “Well</a:t>
            </a:r>
            <a:r>
              <a:rPr lang="cs-CZ" dirty="0"/>
              <a:t>,</a:t>
            </a:r>
            <a:r>
              <a:rPr lang="en-GB" dirty="0"/>
              <a:t> yes you are allowed to use the short notes as long as they were elaborated and transformed to suit the question</a:t>
            </a:r>
            <a:r>
              <a:rPr lang="cs-CZ" dirty="0"/>
              <a:t>.</a:t>
            </a:r>
            <a:r>
              <a:rPr lang="en-GB" dirty="0"/>
              <a:t>”</a:t>
            </a:r>
          </a:p>
          <a:p>
            <a:pPr marL="715963" indent="-715963"/>
            <a:r>
              <a:rPr lang="en-GB" dirty="0"/>
              <a:t>Fatima: </a:t>
            </a:r>
            <a:r>
              <a:rPr lang="en-GB" i="1" dirty="0"/>
              <a:t>“Thanks ever so much</a:t>
            </a:r>
            <a:r>
              <a:rPr lang="cs-CZ" i="1" dirty="0"/>
              <a:t>,</a:t>
            </a:r>
            <a:r>
              <a:rPr lang="en-GB" i="1" dirty="0"/>
              <a:t> Sir! You have been really helpful</a:t>
            </a:r>
            <a:r>
              <a:rPr lang="cs-CZ" i="1" dirty="0"/>
              <a:t>,</a:t>
            </a:r>
            <a:r>
              <a:rPr lang="en-GB" i="1" dirty="0"/>
              <a:t> Sir! </a:t>
            </a:r>
            <a:br>
              <a:rPr lang="cs-CZ" i="1" dirty="0"/>
            </a:br>
            <a:r>
              <a:rPr lang="en-GB" i="1" dirty="0"/>
              <a:t>I asked the same questions to Dr Mario</a:t>
            </a:r>
            <a:r>
              <a:rPr lang="cs-CZ" i="1" dirty="0"/>
              <a:t>,</a:t>
            </a:r>
            <a:r>
              <a:rPr lang="en-GB" i="1" dirty="0"/>
              <a:t> </a:t>
            </a:r>
            <a:r>
              <a:rPr lang="cs-CZ" i="1" dirty="0"/>
              <a:t>S</a:t>
            </a:r>
            <a:r>
              <a:rPr lang="en-GB" i="1" dirty="0" err="1"/>
              <a:t>ir</a:t>
            </a:r>
            <a:r>
              <a:rPr lang="cs-CZ" i="1" dirty="0"/>
              <a:t>,</a:t>
            </a:r>
            <a:r>
              <a:rPr lang="en-GB" i="1" dirty="0"/>
              <a:t> but he said go to the library and learn!”</a:t>
            </a:r>
          </a:p>
          <a:p>
            <a:pPr marL="715963" indent="-715963"/>
            <a:r>
              <a:rPr lang="en-GB" dirty="0"/>
              <a:t>Das: “Well he may be busy when you approached. Anyway, I am happy that you are now cleared your doubts</a:t>
            </a:r>
            <a:r>
              <a:rPr lang="cs-CZ" dirty="0"/>
              <a:t>.</a:t>
            </a:r>
            <a:r>
              <a:rPr lang="en-GB" dirty="0"/>
              <a:t> </a:t>
            </a:r>
            <a:br>
              <a:rPr lang="cs-CZ" dirty="0"/>
            </a:br>
            <a:r>
              <a:rPr lang="en-GB" dirty="0"/>
              <a:t>But please stop calling us ‘Sirs’.”</a:t>
            </a:r>
          </a:p>
          <a:p>
            <a:pPr marL="715963" indent="-715963"/>
            <a:r>
              <a:rPr lang="en-GB" dirty="0"/>
              <a:t>Fatima: </a:t>
            </a:r>
            <a:r>
              <a:rPr lang="en-GB" i="1" dirty="0"/>
              <a:t>“But Sir…I mean Das, it is embedded in our culture.”</a:t>
            </a:r>
          </a:p>
          <a:p>
            <a:pPr marL="715963" indent="-715963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341121" y="0"/>
            <a:ext cx="78028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Fatima and the academic integrity officer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0" t="529" r="38436"/>
          <a:stretch/>
        </p:blipFill>
        <p:spPr>
          <a:xfrm>
            <a:off x="0" y="0"/>
            <a:ext cx="1401837" cy="1783830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2" t="31004" r="26775"/>
          <a:stretch/>
        </p:blipFill>
        <p:spPr>
          <a:xfrm>
            <a:off x="8002021" y="2277940"/>
            <a:ext cx="1141979" cy="2865560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533499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1420" y="137160"/>
            <a:ext cx="126492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352006" y="563005"/>
            <a:ext cx="69537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After this conversation Dr Das send an internal memo to Dr Mario:</a:t>
            </a:r>
          </a:p>
          <a:p>
            <a:pPr marL="457200" indent="-188913">
              <a:buFont typeface="Arial" panose="020B0604020202020204" pitchFamily="34" charset="0"/>
              <a:buChar char="•"/>
            </a:pPr>
            <a:r>
              <a:rPr lang="en-GB" sz="2400" dirty="0"/>
              <a:t>explaining his conversation with Fatima</a:t>
            </a:r>
          </a:p>
          <a:p>
            <a:pPr marL="457200" indent="-188913">
              <a:buFont typeface="Arial" panose="020B0604020202020204" pitchFamily="34" charset="0"/>
              <a:buChar char="•"/>
            </a:pPr>
            <a:r>
              <a:rPr lang="en-GB" sz="2400" dirty="0"/>
              <a:t>asking Dr Mario to help her with preparing the open book test.</a:t>
            </a:r>
          </a:p>
          <a:p>
            <a:pPr marL="457200" indent="-188913">
              <a:buFont typeface="Arial" panose="020B0604020202020204" pitchFamily="34" charset="0"/>
              <a:buChar char="•"/>
            </a:pPr>
            <a:r>
              <a:rPr lang="en-GB" sz="2400" dirty="0"/>
              <a:t>Instructing him to produce applied questions</a:t>
            </a:r>
          </a:p>
          <a:p>
            <a:r>
              <a:rPr lang="en-GB" sz="2400" dirty="0"/>
              <a:t>Prof Mario sends a strong email back saying</a:t>
            </a:r>
            <a:r>
              <a:rPr lang="cs-CZ" sz="2400" dirty="0"/>
              <a:t>:</a:t>
            </a:r>
            <a:r>
              <a:rPr lang="en-GB" sz="2400" dirty="0"/>
              <a:t> </a:t>
            </a:r>
          </a:p>
          <a:p>
            <a:r>
              <a:rPr lang="en-GB" sz="2400" dirty="0"/>
              <a:t>“</a:t>
            </a:r>
            <a:r>
              <a:rPr lang="cs-CZ" sz="2400" i="1" dirty="0"/>
              <a:t>T</a:t>
            </a:r>
            <a:r>
              <a:rPr lang="en-GB" sz="2400" i="1" dirty="0"/>
              <a:t>hat is not my job</a:t>
            </a:r>
            <a:r>
              <a:rPr lang="cs-CZ" sz="2400" i="1" dirty="0"/>
              <a:t>!</a:t>
            </a:r>
            <a:r>
              <a:rPr lang="en-GB" sz="2400" dirty="0"/>
              <a:t>” </a:t>
            </a:r>
          </a:p>
          <a:p>
            <a:pPr marL="715963" indent="-715963"/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1352006" y="0"/>
            <a:ext cx="78028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Academic integrity officer Vs. Dr Mario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3" b="8693"/>
          <a:stretch/>
        </p:blipFill>
        <p:spPr>
          <a:xfrm>
            <a:off x="7323600" y="2815482"/>
            <a:ext cx="1820400" cy="2327685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3DC75DD-68AC-AF4D-A46C-C9D1CC0585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0" t="529" r="38436"/>
          <a:stretch/>
        </p:blipFill>
        <p:spPr>
          <a:xfrm>
            <a:off x="0" y="0"/>
            <a:ext cx="1401837" cy="1783830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175408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king Facial Expressions royalty-free stock phot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5819"/>
          <a:stretch/>
        </p:blipFill>
        <p:spPr bwMode="auto">
          <a:xfrm>
            <a:off x="1" y="11370018"/>
            <a:ext cx="4716780" cy="1879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551420" y="137160"/>
            <a:ext cx="126492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4329511-F0E3-FF4E-B59F-195685F85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</p:spPr>
        <p:txBody>
          <a:bodyPr/>
          <a:lstStyle/>
          <a:p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open-</a:t>
            </a:r>
            <a:r>
              <a:rPr lang="cs-CZ" dirty="0" err="1"/>
              <a:t>book</a:t>
            </a:r>
            <a:r>
              <a:rPr lang="cs-CZ" dirty="0"/>
              <a:t> test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018155D-4D03-1743-8B18-3449DC260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299" y="1149724"/>
            <a:ext cx="5584041" cy="3482999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Dr Mario detects several plagiarised answers in Fatima’s open-book answers!</a:t>
            </a:r>
            <a:endParaRPr lang="en-GB" sz="1050" dirty="0"/>
          </a:p>
          <a:p>
            <a:r>
              <a:rPr lang="en-GB" dirty="0"/>
              <a:t>He decides to send to academic investigation which is carried out by Dr Das and other senior managers.</a:t>
            </a:r>
            <a:endParaRPr lang="en-GB" sz="1100" dirty="0"/>
          </a:p>
          <a:p>
            <a:r>
              <a:rPr lang="en-GB" dirty="0"/>
              <a:t>Dr Das was amazed to see that most of Mario’s questions can be answered directly from books!</a:t>
            </a:r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4B14DB4-36CA-464F-AD36-656AED0926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2" r="5108"/>
          <a:stretch/>
        </p:blipFill>
        <p:spPr>
          <a:xfrm>
            <a:off x="0" y="1229350"/>
            <a:ext cx="3232299" cy="26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468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7338060" y="0"/>
            <a:ext cx="1722120" cy="1478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014421" y="0"/>
            <a:ext cx="671331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500" dirty="0">
              <a:solidFill>
                <a:srgbClr val="009999"/>
              </a:solidFill>
            </a:endParaRPr>
          </a:p>
          <a:p>
            <a:r>
              <a:rPr lang="en-GB" sz="3200" dirty="0">
                <a:solidFill>
                  <a:srgbClr val="009999"/>
                </a:solidFill>
              </a:rPr>
              <a:t>The Aftermath!</a:t>
            </a:r>
          </a:p>
          <a:p>
            <a:endParaRPr lang="en-GB" sz="1100" dirty="0"/>
          </a:p>
          <a:p>
            <a:r>
              <a:rPr lang="en-GB" sz="2800" dirty="0"/>
              <a:t>Fatima was really upset and she wanted to have a private meeting with Dr Mario.</a:t>
            </a:r>
          </a:p>
          <a:p>
            <a:endParaRPr lang="en-GB" sz="600" dirty="0"/>
          </a:p>
          <a:p>
            <a:endParaRPr lang="en-GB" sz="600" dirty="0"/>
          </a:p>
          <a:p>
            <a:r>
              <a:rPr lang="en-GB" sz="2800" dirty="0"/>
              <a:t>Her request was ignored by Dr Mario.</a:t>
            </a:r>
          </a:p>
          <a:p>
            <a:endParaRPr lang="en-GB" sz="800" dirty="0"/>
          </a:p>
          <a:p>
            <a:endParaRPr lang="en-GB" sz="800" dirty="0"/>
          </a:p>
          <a:p>
            <a:r>
              <a:rPr lang="en-GB" sz="2800" dirty="0"/>
              <a:t>She then complained to her embassy as she has been racially targeted.</a:t>
            </a:r>
          </a:p>
          <a:p>
            <a:endParaRPr lang="en-GB" sz="1400" dirty="0"/>
          </a:p>
          <a:p>
            <a:r>
              <a:rPr lang="en-GB" sz="2800" dirty="0"/>
              <a:t>Her embassy lodged an official complaint against Dr Mario.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F10267C-DC9D-0E44-89F2-67A89592DA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2" t="31004" r="26775"/>
          <a:stretch/>
        </p:blipFill>
        <p:spPr>
          <a:xfrm>
            <a:off x="0" y="0"/>
            <a:ext cx="1679944" cy="4215472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046250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0113" y="52147"/>
            <a:ext cx="1274174" cy="12314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1068" y="0"/>
            <a:ext cx="6200852" cy="835537"/>
          </a:xfrm>
        </p:spPr>
        <p:txBody>
          <a:bodyPr/>
          <a:lstStyle/>
          <a:p>
            <a:r>
              <a:rPr lang="en-US" dirty="0"/>
              <a:t>Extra points to ponder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" y="667897"/>
            <a:ext cx="9046029" cy="3482999"/>
          </a:xfrm>
        </p:spPr>
        <p:txBody>
          <a:bodyPr>
            <a:noAutofit/>
          </a:bodyPr>
          <a:lstStyle/>
          <a:p>
            <a:r>
              <a:rPr lang="en-GB" sz="2400" dirty="0"/>
              <a:t>After the initial conversation with Fatima, Dr Das has officially informed Dr Mario about this.</a:t>
            </a:r>
          </a:p>
          <a:p>
            <a:endParaRPr lang="en-GB" sz="100" dirty="0"/>
          </a:p>
          <a:p>
            <a:r>
              <a:rPr lang="en-GB" sz="2400" dirty="0"/>
              <a:t>He also asked Dr Mario to make sure to give the maximum advise and support about the “open-book online test”.</a:t>
            </a:r>
          </a:p>
          <a:p>
            <a:endParaRPr lang="en-GB" sz="100" dirty="0"/>
          </a:p>
          <a:p>
            <a:r>
              <a:rPr lang="en-GB" sz="2400" dirty="0"/>
              <a:t>Other students have also complained about Dr Mario’s inability to explain about the format of the “open-book online test” and his inability to clarify things.</a:t>
            </a:r>
          </a:p>
          <a:p>
            <a:pPr marL="0" indent="0">
              <a:buNone/>
            </a:pPr>
            <a:endParaRPr lang="en-GB" sz="100" dirty="0"/>
          </a:p>
        </p:txBody>
      </p:sp>
    </p:spTree>
    <p:extLst>
      <p:ext uri="{BB962C8B-B14F-4D97-AF65-F5344CB8AC3E}">
        <p14:creationId xmlns:p14="http://schemas.microsoft.com/office/powerpoint/2010/main" val="222681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91C8B3-8749-7F42-A135-EA6806A13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Consequences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283B13-8469-A14C-8CB2-C8A1B8755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5098" y="1149724"/>
            <a:ext cx="5740252" cy="3482999"/>
          </a:xfrm>
        </p:spPr>
        <p:txBody>
          <a:bodyPr/>
          <a:lstStyle/>
          <a:p>
            <a:r>
              <a:rPr lang="en-GB" dirty="0"/>
              <a:t>Dr Mario is under suspension and facing internal “gross misconduct” investigations.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EBFA7A7-74F4-F348-9048-B68E761FB1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3" b="8693"/>
          <a:stretch/>
        </p:blipFill>
        <p:spPr>
          <a:xfrm>
            <a:off x="0" y="1149724"/>
            <a:ext cx="2626242" cy="3358088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09294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20088" y="0"/>
            <a:ext cx="6200852" cy="835537"/>
          </a:xfrm>
        </p:spPr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3000" y="918210"/>
            <a:ext cx="7511902" cy="348299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Do you think Fatima’s behavior is acceptable?</a:t>
            </a:r>
            <a:r>
              <a:rPr lang="cs-CZ" dirty="0"/>
              <a:t> </a:t>
            </a:r>
            <a:endParaRPr lang="en-US" dirty="0"/>
          </a:p>
          <a:p>
            <a:r>
              <a:rPr lang="en-US" dirty="0"/>
              <a:t>Did you find </a:t>
            </a:r>
            <a:r>
              <a:rPr lang="cs-CZ" dirty="0" err="1"/>
              <a:t>any</a:t>
            </a:r>
            <a:r>
              <a:rPr lang="cs-CZ" dirty="0"/>
              <a:t> </a:t>
            </a:r>
            <a:r>
              <a:rPr lang="en-US" dirty="0"/>
              <a:t>mitigating circumstances for Fatima’s behavior in the story?</a:t>
            </a:r>
          </a:p>
          <a:p>
            <a:r>
              <a:rPr lang="en-US" dirty="0"/>
              <a:t>What do you think about the influence of  Fatima’s culture on her education?</a:t>
            </a:r>
          </a:p>
          <a:p>
            <a:r>
              <a:rPr lang="en-US" dirty="0"/>
              <a:t>Does Dr Mario’s suspension justifiable, if not whom do you think should be punished?</a:t>
            </a:r>
            <a:endParaRPr lang="cs-CZ" dirty="0"/>
          </a:p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could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been</a:t>
            </a:r>
            <a:r>
              <a:rPr lang="cs-CZ" dirty="0"/>
              <a:t> done to </a:t>
            </a:r>
            <a:r>
              <a:rPr lang="cs-CZ" dirty="0" err="1"/>
              <a:t>prevent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problem</a:t>
            </a:r>
            <a:r>
              <a:rPr lang="cs-CZ" dirty="0"/>
              <a:t>?</a:t>
            </a:r>
            <a:endParaRPr lang="en-GB" dirty="0"/>
          </a:p>
          <a:p>
            <a:r>
              <a:rPr lang="en-GB" dirty="0"/>
              <a:t>What may be the cause of this problem?</a:t>
            </a:r>
            <a:endParaRPr lang="en-US" dirty="0"/>
          </a:p>
        </p:txBody>
      </p:sp>
      <p:pic>
        <p:nvPicPr>
          <p:cNvPr id="8" name="Picture 6" descr="C:\Data\Dropbox\ENAI\O2\ikonky\targetGroups\teacher.emf">
            <a:extLst>
              <a:ext uri="{FF2B5EF4-FFF2-40B4-BE49-F238E27FC236}">
                <a16:creationId xmlns:a16="http://schemas.microsoft.com/office/drawing/2014/main" id="{B50A88A2-A7DE-1148-9316-00BB64451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059" y="0"/>
            <a:ext cx="1228059" cy="78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63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B32721-E116-D144-8DD0-8490169A2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document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124659-B4C4-2C40-BC2A-4B5B047D7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/>
              <a:t>This document is a real-life example illustrating importance </a:t>
            </a:r>
            <a:r>
              <a:rPr lang="en-GB" dirty="0"/>
              <a:t>and </a:t>
            </a:r>
            <a:r>
              <a:rPr lang="cs-CZ" dirty="0"/>
              <a:t>the values of academic integrity in professional life.</a:t>
            </a:r>
          </a:p>
          <a:p>
            <a:pPr marL="0" indent="0">
              <a:buNone/>
            </a:pP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created</a:t>
            </a:r>
            <a:r>
              <a:rPr lang="cs-CZ" dirty="0"/>
              <a:t> as a part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en-US" i="1" dirty="0"/>
              <a:t>Toolkit for cross-sector cooperation in terms of academic integrity</a:t>
            </a:r>
            <a:r>
              <a:rPr lang="en-US" dirty="0"/>
              <a:t> within Erasmus+ project.</a:t>
            </a:r>
          </a:p>
          <a:p>
            <a:pPr marL="0" indent="0">
              <a:buNone/>
            </a:pPr>
            <a:r>
              <a:rPr lang="en-US" dirty="0"/>
              <a:t>It is a ready-to-use case study accompanied with didactic notes and discussion questions and/or other tasks for the audience. </a:t>
            </a:r>
          </a:p>
          <a:p>
            <a:pPr marL="0" indent="0">
              <a:buNone/>
            </a:pPr>
            <a:r>
              <a:rPr lang="en-US" dirty="0"/>
              <a:t>Find more case studies in </a:t>
            </a:r>
            <a:r>
              <a:rPr lang="en-US" dirty="0">
                <a:hlinkClick r:id="rId2"/>
              </a:rPr>
              <a:t>ENAI database of educational materials</a:t>
            </a:r>
            <a:r>
              <a:rPr lang="en-US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7673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20088" y="0"/>
            <a:ext cx="6200852" cy="835537"/>
          </a:xfrm>
        </p:spPr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3000" y="918210"/>
            <a:ext cx="7522535" cy="34829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Do you think Fatima’s behavior is acceptable?</a:t>
            </a:r>
            <a:r>
              <a:rPr lang="cs-CZ" dirty="0"/>
              <a:t> </a:t>
            </a:r>
            <a:endParaRPr lang="en-US" dirty="0"/>
          </a:p>
          <a:p>
            <a:r>
              <a:rPr lang="en-US" dirty="0"/>
              <a:t>Did you find </a:t>
            </a:r>
            <a:r>
              <a:rPr lang="cs-CZ" dirty="0" err="1"/>
              <a:t>any</a:t>
            </a:r>
            <a:r>
              <a:rPr lang="cs-CZ" dirty="0"/>
              <a:t> </a:t>
            </a:r>
            <a:r>
              <a:rPr lang="en-US" dirty="0"/>
              <a:t>mitigating circumstances for Fatima’s behavior in the story?</a:t>
            </a:r>
          </a:p>
          <a:p>
            <a:r>
              <a:rPr lang="en-US" dirty="0"/>
              <a:t>What do you think about the influence of  Fatima’s culture on her education?</a:t>
            </a:r>
          </a:p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could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been</a:t>
            </a:r>
            <a:r>
              <a:rPr lang="cs-CZ" dirty="0"/>
              <a:t> done to </a:t>
            </a:r>
            <a:r>
              <a:rPr lang="cs-CZ" dirty="0" err="1"/>
              <a:t>prevent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problem</a:t>
            </a:r>
            <a:r>
              <a:rPr lang="cs-CZ" dirty="0"/>
              <a:t>?</a:t>
            </a:r>
            <a:endParaRPr lang="en-GB" dirty="0"/>
          </a:p>
          <a:p>
            <a:r>
              <a:rPr lang="en-GB" dirty="0"/>
              <a:t>How would you explain to Fatima how to answer in the open-book test?</a:t>
            </a:r>
            <a:endParaRPr lang="en-US" dirty="0"/>
          </a:p>
        </p:txBody>
      </p:sp>
      <p:pic>
        <p:nvPicPr>
          <p:cNvPr id="4" name="Picture 5" descr="C:\Data\Dropbox\ENAI\O2\ikonky\targetGroups\student.emf">
            <a:extLst>
              <a:ext uri="{FF2B5EF4-FFF2-40B4-BE49-F238E27FC236}">
                <a16:creationId xmlns:a16="http://schemas.microsoft.com/office/drawing/2014/main" id="{F65E7855-6987-584D-AC40-DE8F6BF84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3823" cy="83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01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2014" y="315253"/>
            <a:ext cx="4790769" cy="835537"/>
          </a:xfrm>
        </p:spPr>
        <p:txBody>
          <a:bodyPr/>
          <a:lstStyle/>
          <a:p>
            <a:r>
              <a:rPr lang="cs-CZ" dirty="0" err="1"/>
              <a:t>Message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7221" y="1380951"/>
            <a:ext cx="8174572" cy="3447296"/>
          </a:xfrm>
        </p:spPr>
        <p:txBody>
          <a:bodyPr>
            <a:normAutofit/>
          </a:bodyPr>
          <a:lstStyle/>
          <a:p>
            <a:r>
              <a:rPr lang="en-GB" dirty="0"/>
              <a:t>Think about formulating clear instruction about plagiarism deterrence considering students from different backgrounds, culture and countries.</a:t>
            </a:r>
            <a:endParaRPr lang="cs-CZ" dirty="0"/>
          </a:p>
          <a:p>
            <a:r>
              <a:rPr lang="en-GB" dirty="0"/>
              <a:t>Rules and requirements should be stated clearly.</a:t>
            </a:r>
            <a:endParaRPr lang="cs-CZ" dirty="0"/>
          </a:p>
          <a:p>
            <a:r>
              <a:rPr lang="en-GB" dirty="0"/>
              <a:t>Be careful how you put into practice good ideas.</a:t>
            </a:r>
            <a:r>
              <a:rPr lang="en-GB" sz="1600" dirty="0"/>
              <a:t> </a:t>
            </a:r>
          </a:p>
          <a:p>
            <a:r>
              <a:rPr lang="en-GB" dirty="0"/>
              <a:t>Avoid using obvious questions or re-using past paper questions</a:t>
            </a:r>
            <a:endParaRPr lang="en-GB" sz="3200" dirty="0"/>
          </a:p>
          <a:p>
            <a:endParaRPr lang="en-GB" sz="1600" dirty="0"/>
          </a:p>
        </p:txBody>
      </p:sp>
      <p:pic>
        <p:nvPicPr>
          <p:cNvPr id="7" name="Picture 6" descr="C:\Data\Dropbox\ENAI\O2\ikonky\targetGroups\teacher.emf">
            <a:extLst>
              <a:ext uri="{FF2B5EF4-FFF2-40B4-BE49-F238E27FC236}">
                <a16:creationId xmlns:a16="http://schemas.microsoft.com/office/drawing/2014/main" id="{30ED269D-A634-5847-A649-2D4446A83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14" y="158716"/>
            <a:ext cx="1806111" cy="114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621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23534" y="994169"/>
            <a:ext cx="4790769" cy="835537"/>
          </a:xfrm>
        </p:spPr>
        <p:txBody>
          <a:bodyPr/>
          <a:lstStyle/>
          <a:p>
            <a:r>
              <a:rPr lang="cs-CZ" dirty="0" err="1"/>
              <a:t>Message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23534" y="1870048"/>
            <a:ext cx="5762319" cy="3482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Thou shall never commit no plagiarism in an open-book test!</a:t>
            </a:r>
            <a:endParaRPr lang="cs-CZ" dirty="0"/>
          </a:p>
        </p:txBody>
      </p:sp>
      <p:pic>
        <p:nvPicPr>
          <p:cNvPr id="5" name="Picture 5" descr="C:\Data\Dropbox\ENAI\O2\ikonky\targetGroups\student.emf">
            <a:extLst>
              <a:ext uri="{FF2B5EF4-FFF2-40B4-BE49-F238E27FC236}">
                <a16:creationId xmlns:a16="http://schemas.microsoft.com/office/drawing/2014/main" id="{B4AFEFC8-3DD1-4A48-8EE0-9C49A810F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579225"/>
            <a:ext cx="1806111" cy="114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121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0978" y="220119"/>
            <a:ext cx="5123294" cy="835537"/>
          </a:xfrm>
        </p:spPr>
        <p:txBody>
          <a:bodyPr>
            <a:normAutofit/>
          </a:bodyPr>
          <a:lstStyle/>
          <a:p>
            <a:r>
              <a:rPr lang="cs-CZ" dirty="0" err="1"/>
              <a:t>Anchor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real</a:t>
            </a:r>
            <a:r>
              <a:rPr lang="cs-CZ" dirty="0"/>
              <a:t> case</a:t>
            </a:r>
          </a:p>
        </p:txBody>
      </p:sp>
      <p:pic>
        <p:nvPicPr>
          <p:cNvPr id="6" name="Grafický objekt 5" descr="Kotva">
            <a:extLst>
              <a:ext uri="{FF2B5EF4-FFF2-40B4-BE49-F238E27FC236}">
                <a16:creationId xmlns:a16="http://schemas.microsoft.com/office/drawing/2014/main" id="{5CC3CF79-ED01-4C42-93AD-A38B86516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0869" y="0"/>
            <a:ext cx="1258895" cy="125889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00FADDD-70EF-40A0-91E7-F74D2D978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69" y="1409160"/>
            <a:ext cx="8867034" cy="348299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This is a true story that happened in one of author’s previous universities which has high number of international students.</a:t>
            </a:r>
          </a:p>
          <a:p>
            <a:r>
              <a:rPr lang="en-GB" dirty="0"/>
              <a:t>The issue was resolved by rearranging the open book test but the embassy has stopped sending students to that university.</a:t>
            </a:r>
          </a:p>
          <a:p>
            <a:r>
              <a:rPr lang="en-GB" dirty="0"/>
              <a:t>After this incidence the university has taken initiatives to re-educate academics about “culture related issues” that affect academic integrity </a:t>
            </a:r>
          </a:p>
        </p:txBody>
      </p:sp>
    </p:spTree>
    <p:extLst>
      <p:ext uri="{BB962C8B-B14F-4D97-AF65-F5344CB8AC3E}">
        <p14:creationId xmlns:p14="http://schemas.microsoft.com/office/powerpoint/2010/main" val="3447995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91" y="0"/>
            <a:ext cx="6915150" cy="835537"/>
          </a:xfrm>
        </p:spPr>
        <p:txBody>
          <a:bodyPr/>
          <a:lstStyle/>
          <a:p>
            <a:r>
              <a:rPr lang="cs-CZ" dirty="0" err="1"/>
              <a:t>Responsible</a:t>
            </a:r>
            <a:r>
              <a:rPr lang="cs-CZ" dirty="0"/>
              <a:t> </a:t>
            </a:r>
            <a:r>
              <a:rPr lang="cs-CZ" dirty="0" err="1"/>
              <a:t>author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6564" y="1026387"/>
            <a:ext cx="7886700" cy="3482999"/>
          </a:xfrm>
        </p:spPr>
        <p:txBody>
          <a:bodyPr/>
          <a:lstStyle/>
          <a:p>
            <a:r>
              <a:rPr lang="en-GB" dirty="0"/>
              <a:t>Dr S D Sivasubramaniam, </a:t>
            </a:r>
            <a:r>
              <a:rPr lang="en-GB" dirty="0" err="1"/>
              <a:t>Univeristy</a:t>
            </a:r>
            <a:r>
              <a:rPr lang="en-GB" dirty="0"/>
              <a:t> of Derby (</a:t>
            </a:r>
            <a:r>
              <a:rPr lang="en-GB" dirty="0">
                <a:hlinkClick r:id="rId2"/>
              </a:rPr>
              <a:t>s.Sivasubramaniam@derby.ac.uk</a:t>
            </a:r>
            <a:r>
              <a:rPr lang="en-GB" dirty="0"/>
              <a:t>)  </a:t>
            </a:r>
            <a:endParaRPr lang="cs-CZ" dirty="0"/>
          </a:p>
          <a:p>
            <a:endParaRPr lang="cs-CZ" dirty="0"/>
          </a:p>
          <a:p>
            <a:r>
              <a:rPr lang="cs-CZ" dirty="0"/>
              <a:t>2018</a:t>
            </a:r>
            <a:endParaRPr lang="en-GB" dirty="0"/>
          </a:p>
          <a:p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Disclaimer: This real life example has not happened in University of Derby!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087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Photo</a:t>
            </a:r>
            <a:r>
              <a:rPr lang="cs-CZ" dirty="0"/>
              <a:t> </a:t>
            </a:r>
            <a:r>
              <a:rPr lang="cs-CZ" dirty="0" err="1"/>
              <a:t>credits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photos</a:t>
            </a:r>
            <a:r>
              <a:rPr lang="cs-CZ" dirty="0"/>
              <a:t> </a:t>
            </a:r>
            <a:r>
              <a:rPr lang="cs-CZ" dirty="0" err="1"/>
              <a:t>used</a:t>
            </a:r>
            <a:r>
              <a:rPr lang="cs-CZ" dirty="0"/>
              <a:t> </a:t>
            </a:r>
            <a:r>
              <a:rPr lang="en-US" dirty="0"/>
              <a:t>are just illustrative</a:t>
            </a:r>
            <a:r>
              <a:rPr lang="cs-CZ" dirty="0"/>
              <a:t>, </a:t>
            </a:r>
            <a:r>
              <a:rPr lang="en-US" dirty="0"/>
              <a:t>and the people depicted have no connection with the presented story</a:t>
            </a:r>
            <a:r>
              <a:rPr lang="cs-CZ" dirty="0"/>
              <a:t>.</a:t>
            </a:r>
            <a:endParaRPr lang="en-US" dirty="0"/>
          </a:p>
          <a:p>
            <a:r>
              <a:rPr lang="cs-CZ" dirty="0">
                <a:hlinkClick r:id="rId2"/>
              </a:rPr>
              <a:t>https://www.pexels.com/photo/adult-beard-boy-casual-220453/</a:t>
            </a:r>
            <a:endParaRPr lang="cs-CZ" dirty="0"/>
          </a:p>
          <a:p>
            <a:r>
              <a:rPr lang="en-US" dirty="0"/>
              <a:t>“Open-book test” by </a:t>
            </a:r>
            <a:r>
              <a:rPr lang="en-US" dirty="0" err="1"/>
              <a:t>Dita</a:t>
            </a:r>
            <a:r>
              <a:rPr lang="en-US" dirty="0"/>
              <a:t> </a:t>
            </a:r>
            <a:r>
              <a:rPr lang="en-US" dirty="0" err="1"/>
              <a:t>Dlabolová</a:t>
            </a:r>
            <a:endParaRPr lang="en-US" i="1" dirty="0">
              <a:hlinkClick r:id="rId3"/>
            </a:endParaRPr>
          </a:p>
          <a:p>
            <a:r>
              <a:rPr lang="en-US" i="1" dirty="0">
                <a:hlinkClick r:id="rId3"/>
              </a:rPr>
              <a:t>"International Students"</a:t>
            </a:r>
            <a:r>
              <a:rPr lang="en-US" i="1" dirty="0"/>
              <a:t> by </a:t>
            </a:r>
            <a:r>
              <a:rPr lang="en-US" i="1" dirty="0">
                <a:hlinkClick r:id="rId4"/>
              </a:rPr>
              <a:t>uonottingham</a:t>
            </a:r>
            <a:r>
              <a:rPr lang="cs-CZ" i="1" dirty="0"/>
              <a:t>, </a:t>
            </a:r>
            <a:r>
              <a:rPr lang="cs-CZ" dirty="0"/>
              <a:t>source:</a:t>
            </a:r>
            <a:r>
              <a:rPr lang="cs-CZ" i="1" dirty="0"/>
              <a:t> </a:t>
            </a:r>
            <a:r>
              <a:rPr lang="cs-CZ" dirty="0">
                <a:hlinkClick r:id="rId3"/>
              </a:rPr>
              <a:t>https://www.flickr.com/photos/36509015@N08/6673166113</a:t>
            </a:r>
            <a:r>
              <a:rPr lang="cs-CZ" dirty="0"/>
              <a:t> </a:t>
            </a:r>
          </a:p>
          <a:p>
            <a:r>
              <a:rPr lang="en-US" dirty="0"/>
              <a:t>“Woman wearing hijab…” by </a:t>
            </a:r>
            <a:r>
              <a:rPr lang="en-US" dirty="0">
                <a:hlinkClick r:id="rId5"/>
              </a:rPr>
              <a:t>mentatdgt </a:t>
            </a:r>
            <a:r>
              <a:rPr lang="en-US" dirty="0"/>
              <a:t>from </a:t>
            </a:r>
            <a:r>
              <a:rPr lang="en-US" dirty="0">
                <a:hlinkClick r:id="rId6"/>
              </a:rPr>
              <a:t>Pexels</a:t>
            </a:r>
            <a:r>
              <a:rPr lang="en-US" dirty="0"/>
              <a:t>,</a:t>
            </a:r>
            <a:r>
              <a:rPr lang="cs-CZ" dirty="0"/>
              <a:t> source:</a:t>
            </a:r>
            <a:r>
              <a:rPr lang="en-US" b="1" dirty="0"/>
              <a:t> </a:t>
            </a:r>
            <a:r>
              <a:rPr lang="cs-CZ" dirty="0">
                <a:hlinkClick r:id="rId7"/>
              </a:rPr>
              <a:t>https://www.pexels.com/photo/woman-wearing-hijab-and-abaya-dress-while-standing-with-mosque-as-background-1162890/</a:t>
            </a:r>
            <a:endParaRPr lang="cs-CZ" dirty="0"/>
          </a:p>
          <a:p>
            <a:r>
              <a:rPr lang="en-US" dirty="0"/>
              <a:t>“Man…” by </a:t>
            </a:r>
            <a:r>
              <a:rPr lang="en-US" dirty="0">
                <a:hlinkClick r:id="rId8"/>
              </a:rPr>
              <a:t>bruce mars </a:t>
            </a:r>
            <a:r>
              <a:rPr lang="en-US" dirty="0"/>
              <a:t>from </a:t>
            </a:r>
            <a:r>
              <a:rPr lang="en-US" dirty="0">
                <a:hlinkClick r:id="rId9"/>
              </a:rPr>
              <a:t>Pexels</a:t>
            </a:r>
            <a:r>
              <a:rPr lang="en-US" dirty="0"/>
              <a:t>,</a:t>
            </a:r>
            <a:r>
              <a:rPr lang="cs-CZ" dirty="0"/>
              <a:t> source:</a:t>
            </a:r>
            <a:r>
              <a:rPr lang="en-US" dirty="0"/>
              <a:t> </a:t>
            </a:r>
            <a:r>
              <a:rPr lang="cs-CZ" dirty="0">
                <a:hlinkClick r:id="rId10"/>
              </a:rPr>
              <a:t>https://www.pexels.com/photo/man-sitting-on-chair-beside-table-834863/</a:t>
            </a:r>
            <a:endParaRPr lang="cs-CZ" dirty="0"/>
          </a:p>
          <a:p>
            <a:r>
              <a:rPr lang="cs-CZ" dirty="0"/>
              <a:t>“</a:t>
            </a:r>
            <a:r>
              <a:rPr lang="cs-CZ" dirty="0" err="1"/>
              <a:t>Plagiarism</a:t>
            </a:r>
            <a:r>
              <a:rPr lang="cs-CZ" dirty="0"/>
              <a:t> in </a:t>
            </a:r>
            <a:r>
              <a:rPr lang="cs-CZ" dirty="0" err="1"/>
              <a:t>exam</a:t>
            </a:r>
            <a:r>
              <a:rPr lang="en-US" dirty="0"/>
              <a:t>” by </a:t>
            </a:r>
            <a:r>
              <a:rPr lang="en-US" dirty="0" err="1"/>
              <a:t>Dita</a:t>
            </a:r>
            <a:r>
              <a:rPr lang="en-US" dirty="0"/>
              <a:t> </a:t>
            </a:r>
            <a:r>
              <a:rPr lang="en-US" dirty="0" err="1"/>
              <a:t>Dlabolová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2444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License</a:t>
            </a:r>
            <a:r>
              <a:rPr lang="cs-CZ" dirty="0"/>
              <a:t> </a:t>
            </a:r>
            <a:r>
              <a:rPr lang="cs-CZ" dirty="0" err="1"/>
              <a:t>Information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cs-CZ" sz="2400" dirty="0"/>
          </a:p>
          <a:p>
            <a:pPr marL="0" indent="0" algn="ctr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sz="2400" dirty="0" err="1"/>
              <a:t>Title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work</a:t>
            </a:r>
            <a:r>
              <a:rPr lang="cs-CZ" sz="2400" dirty="0"/>
              <a:t>: </a:t>
            </a:r>
            <a:r>
              <a:rPr lang="en-US" sz="2400" dirty="0"/>
              <a:t>“Lesson about educating plagiarism deterrence to International students”</a:t>
            </a:r>
            <a:endParaRPr lang="cs-CZ" sz="2400" dirty="0"/>
          </a:p>
          <a:p>
            <a:pPr marL="0" indent="0" algn="ctr">
              <a:buNone/>
            </a:pPr>
            <a:r>
              <a:rPr lang="cs-CZ" sz="2400" dirty="0" err="1"/>
              <a:t>Attribute</a:t>
            </a:r>
            <a:r>
              <a:rPr lang="cs-CZ" sz="2400" dirty="0"/>
              <a:t> </a:t>
            </a:r>
            <a:r>
              <a:rPr lang="cs-CZ" sz="2400" dirty="0" err="1"/>
              <a:t>work</a:t>
            </a:r>
            <a:r>
              <a:rPr lang="cs-CZ" sz="2400" dirty="0"/>
              <a:t> to </a:t>
            </a:r>
            <a:r>
              <a:rPr lang="cs-CZ" sz="2400" dirty="0" err="1"/>
              <a:t>name</a:t>
            </a:r>
            <a:r>
              <a:rPr lang="cs-CZ" sz="2400" dirty="0"/>
              <a:t>: </a:t>
            </a:r>
            <a:r>
              <a:rPr lang="cs-CZ" sz="2400" dirty="0" err="1"/>
              <a:t>Sivasubramaniam</a:t>
            </a:r>
            <a:r>
              <a:rPr lang="cs-CZ" sz="2400" dirty="0"/>
              <a:t>, </a:t>
            </a:r>
            <a:r>
              <a:rPr lang="cs-CZ" sz="2400" dirty="0" err="1"/>
              <a:t>Shiva</a:t>
            </a:r>
            <a:r>
              <a:rPr lang="cs-CZ" sz="2400" dirty="0"/>
              <a:t> (</a:t>
            </a:r>
            <a:r>
              <a:rPr lang="cs-CZ" sz="2400" dirty="0">
                <a:hlinkClick r:id="rId2"/>
              </a:rPr>
              <a:t>www.academicintegrity.eu</a:t>
            </a:r>
            <a:r>
              <a:rPr lang="cs-CZ" sz="2400" dirty="0"/>
              <a:t>)</a:t>
            </a:r>
          </a:p>
          <a:p>
            <a:pPr marL="0" indent="0" algn="ctr">
              <a:buNone/>
            </a:pPr>
            <a:r>
              <a:rPr lang="cs-CZ" sz="2400" dirty="0" err="1"/>
              <a:t>Licensed</a:t>
            </a:r>
            <a:r>
              <a:rPr lang="cs-CZ" sz="2400" dirty="0"/>
              <a:t> </a:t>
            </a:r>
            <a:r>
              <a:rPr lang="cs-CZ" sz="2400" dirty="0" err="1"/>
              <a:t>under</a:t>
            </a:r>
            <a:r>
              <a:rPr lang="cs-CZ" sz="2400" dirty="0"/>
              <a:t>: </a:t>
            </a:r>
            <a:r>
              <a:rPr lang="en-US" sz="2400" dirty="0">
                <a:hlinkClick r:id="rId3"/>
              </a:rPr>
              <a:t>Creative Commons Attribution-ShareAlike 4.0 International License</a:t>
            </a:r>
            <a:endParaRPr lang="en-US" sz="2400" dirty="0"/>
          </a:p>
          <a:p>
            <a:pPr marL="0" indent="0" algn="ctr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sz="2400" dirty="0" err="1"/>
              <a:t>Attribute</a:t>
            </a:r>
            <a:r>
              <a:rPr lang="cs-CZ" sz="2400" dirty="0"/>
              <a:t> </a:t>
            </a:r>
            <a:r>
              <a:rPr lang="cs-CZ" sz="2400" dirty="0" err="1"/>
              <a:t>using</a:t>
            </a:r>
            <a:r>
              <a:rPr lang="cs-CZ" sz="2400" dirty="0"/>
              <a:t> </a:t>
            </a:r>
            <a:r>
              <a:rPr lang="cs-CZ" sz="2400" dirty="0" err="1"/>
              <a:t>following</a:t>
            </a:r>
            <a:r>
              <a:rPr lang="cs-CZ" sz="2400" dirty="0"/>
              <a:t> text:</a:t>
            </a:r>
          </a:p>
          <a:p>
            <a:pPr marL="0" indent="0" algn="ctr">
              <a:buNone/>
            </a:pPr>
            <a:r>
              <a:rPr lang="en-US" sz="2400" dirty="0"/>
              <a:t>“Lesson about educating plagiarism deterrence to International students” by </a:t>
            </a:r>
            <a:r>
              <a:rPr lang="en-US" sz="2400" dirty="0" err="1"/>
              <a:t>Sivasubramaniam</a:t>
            </a:r>
            <a:r>
              <a:rPr lang="en-US" sz="2400" dirty="0"/>
              <a:t>, Shiva is licensed under a </a:t>
            </a:r>
            <a:r>
              <a:rPr lang="en-US" sz="2400" dirty="0">
                <a:hlinkClick r:id="rId3"/>
              </a:rPr>
              <a:t>Creative Commons Attribution-ShareAlike 4.0 International License</a:t>
            </a:r>
            <a:r>
              <a:rPr lang="en-US" sz="2400" dirty="0"/>
              <a:t>.</a:t>
            </a:r>
            <a:endParaRPr lang="cs-CZ" sz="2400" dirty="0"/>
          </a:p>
        </p:txBody>
      </p:sp>
      <p:pic>
        <p:nvPicPr>
          <p:cNvPr id="5" name="Picture 6" descr="https://mirrors.creativecommons.org/presskit/buttons/88x31/png/by-sa.png">
            <a:extLst>
              <a:ext uri="{FF2B5EF4-FFF2-40B4-BE49-F238E27FC236}">
                <a16:creationId xmlns:a16="http://schemas.microsoft.com/office/drawing/2014/main" id="{7FE0E797-5F23-D841-BD2C-49D2D7F80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6398" y="1177798"/>
            <a:ext cx="1814386" cy="63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79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226A2C-FB56-944A-AB2D-DD27E4735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Target </a:t>
            </a:r>
            <a:r>
              <a:rPr lang="cs-CZ" dirty="0" err="1"/>
              <a:t>audiences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F6E60FB-EBC8-D941-8CDD-EBAB0C70BB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082653"/>
            <a:ext cx="3886200" cy="2550070"/>
          </a:xfrm>
        </p:spPr>
        <p:txBody>
          <a:bodyPr>
            <a:normAutofit/>
          </a:bodyPr>
          <a:lstStyle/>
          <a:p>
            <a:r>
              <a:rPr lang="en-US" dirty="0"/>
              <a:t>Academics</a:t>
            </a:r>
          </a:p>
          <a:p>
            <a:r>
              <a:rPr lang="en-US" dirty="0"/>
              <a:t>Course leaders </a:t>
            </a:r>
          </a:p>
          <a:p>
            <a:r>
              <a:rPr lang="en-US" dirty="0"/>
              <a:t>Plagiarism prevention officers</a:t>
            </a:r>
          </a:p>
          <a:p>
            <a:r>
              <a:rPr lang="en-GB" dirty="0"/>
              <a:t>Post-graduate students</a:t>
            </a:r>
            <a:endParaRPr lang="en-US" dirty="0"/>
          </a:p>
          <a:p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DD23890-E45F-A24C-83E7-6AE89B5FA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2082652"/>
            <a:ext cx="4451055" cy="2550071"/>
          </a:xfrm>
        </p:spPr>
        <p:txBody>
          <a:bodyPr>
            <a:normAutofit/>
          </a:bodyPr>
          <a:lstStyle/>
          <a:p>
            <a:r>
              <a:rPr lang="en-GB" dirty="0"/>
              <a:t>Undergraduate students</a:t>
            </a:r>
          </a:p>
          <a:p>
            <a:r>
              <a:rPr lang="en-GB" dirty="0"/>
              <a:t>Postgraduate students</a:t>
            </a:r>
          </a:p>
        </p:txBody>
      </p:sp>
      <p:pic>
        <p:nvPicPr>
          <p:cNvPr id="6" name="Picture 5" descr="C:\Data\Dropbox\ENAI\O2\ikonky\targetGroups\student.emf">
            <a:extLst>
              <a:ext uri="{FF2B5EF4-FFF2-40B4-BE49-F238E27FC236}">
                <a16:creationId xmlns:a16="http://schemas.microsoft.com/office/drawing/2014/main" id="{BC7AD392-6F3E-4143-8755-43086E40B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056" y="1256292"/>
            <a:ext cx="1068387" cy="67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Data\Dropbox\ENAI\O2\ikonky\targetGroups\teacher.emf">
            <a:extLst>
              <a:ext uri="{FF2B5EF4-FFF2-40B4-BE49-F238E27FC236}">
                <a16:creationId xmlns:a16="http://schemas.microsoft.com/office/drawing/2014/main" id="{8C6A0D40-E522-F444-8252-3EA9B0E00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1256292"/>
            <a:ext cx="1068387" cy="67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202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52026"/>
            <a:ext cx="7020209" cy="3056094"/>
          </a:xfrm>
        </p:spPr>
        <p:txBody>
          <a:bodyPr>
            <a:normAutofit/>
          </a:bodyPr>
          <a:lstStyle/>
          <a:p>
            <a:r>
              <a:rPr lang="cs-CZ" dirty="0" err="1"/>
              <a:t>An</a:t>
            </a:r>
            <a:r>
              <a:rPr lang="cs-CZ" dirty="0"/>
              <a:t> </a:t>
            </a:r>
            <a:r>
              <a:rPr lang="en-US" dirty="0"/>
              <a:t>enthusiastic newly appointed lecturer</a:t>
            </a:r>
          </a:p>
          <a:p>
            <a:r>
              <a:rPr lang="en-US" dirty="0"/>
              <a:t>He was made to lead an MSc module in biomedical science.</a:t>
            </a:r>
          </a:p>
          <a:p>
            <a:r>
              <a:rPr lang="en-US" dirty="0"/>
              <a:t>As an innovative lecturer, he has transformed the assessment from formal exam into online open book test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55364"/>
            <a:ext cx="31601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rgbClr val="009999"/>
                </a:solidFill>
              </a:rPr>
              <a:t>Dr</a:t>
            </a:r>
            <a:r>
              <a:rPr lang="en-US" sz="3600" dirty="0">
                <a:solidFill>
                  <a:srgbClr val="009999"/>
                </a:solidFill>
              </a:rPr>
              <a:t> Mario </a:t>
            </a:r>
            <a:r>
              <a:rPr lang="en-US" sz="3600" dirty="0" err="1">
                <a:solidFill>
                  <a:srgbClr val="009999"/>
                </a:solidFill>
              </a:rPr>
              <a:t>Kassar</a:t>
            </a:r>
            <a:endParaRPr lang="en-GB" sz="3600" dirty="0">
              <a:solidFill>
                <a:srgbClr val="009999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3" b="8693"/>
          <a:stretch/>
        </p:blipFill>
        <p:spPr>
          <a:xfrm>
            <a:off x="6876030" y="0"/>
            <a:ext cx="2267970" cy="2899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7729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DBCE381-BF0D-1546-8A70-F5155A921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Open-</a:t>
            </a:r>
            <a:r>
              <a:rPr lang="cs-CZ" dirty="0" err="1"/>
              <a:t>book</a:t>
            </a:r>
            <a:r>
              <a:rPr lang="cs-CZ" dirty="0"/>
              <a:t> test – </a:t>
            </a:r>
            <a:r>
              <a:rPr lang="cs-CZ" dirty="0" err="1"/>
              <a:t>definition</a:t>
            </a:r>
            <a:r>
              <a:rPr lang="cs-CZ" dirty="0"/>
              <a:t> 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819E067-9DDA-EF4F-8581-29A52071B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526" y="1149724"/>
            <a:ext cx="5665824" cy="3482999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Innovative assessment methodology</a:t>
            </a:r>
          </a:p>
          <a:p>
            <a:r>
              <a:rPr lang="en-GB" dirty="0"/>
              <a:t>Each question is timed and students should answer that question within that allocated time</a:t>
            </a:r>
          </a:p>
          <a:p>
            <a:r>
              <a:rPr lang="en-GB" dirty="0"/>
              <a:t>Students are allowed to take short notes to the test but the questions are usually formed in such a way an knowledge application (rather than copying notes) is needed</a:t>
            </a:r>
          </a:p>
          <a:p>
            <a:endParaRPr lang="cs-CZ" dirty="0">
              <a:solidFill>
                <a:schemeClr val="accent3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CAFA809-7DB3-574A-885B-593B1DDDF7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5" r="33913"/>
          <a:stretch/>
        </p:blipFill>
        <p:spPr>
          <a:xfrm>
            <a:off x="0" y="1149724"/>
            <a:ext cx="2923954" cy="304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49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/>
        </p:nvSpPr>
        <p:spPr>
          <a:xfrm>
            <a:off x="0" y="3887806"/>
            <a:ext cx="1592580" cy="1255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551420" y="3887807"/>
            <a:ext cx="1592580" cy="1255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09"/>
          <a:stretch/>
        </p:blipFill>
        <p:spPr>
          <a:xfrm flipH="1">
            <a:off x="659213" y="3189427"/>
            <a:ext cx="7734132" cy="19540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5364"/>
            <a:ext cx="9052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009999"/>
                </a:solidFill>
              </a:rPr>
              <a:t>Students taking Mario’s module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070" y="882582"/>
            <a:ext cx="8964930" cy="2872978"/>
          </a:xfrm>
        </p:spPr>
        <p:txBody>
          <a:bodyPr>
            <a:normAutofit/>
          </a:bodyPr>
          <a:lstStyle/>
          <a:p>
            <a:r>
              <a:rPr lang="en-US" sz="2400" dirty="0"/>
              <a:t>The module is taken by a variety of students.</a:t>
            </a:r>
          </a:p>
          <a:p>
            <a:r>
              <a:rPr lang="en-US" sz="2400" dirty="0"/>
              <a:t>50% them are international students</a:t>
            </a:r>
          </a:p>
          <a:p>
            <a:r>
              <a:rPr lang="en-US" sz="2400" dirty="0"/>
              <a:t>They are mainly from Middle-Eastern, Western African and South-East Asian counties.</a:t>
            </a:r>
          </a:p>
          <a:p>
            <a:r>
              <a:rPr lang="en-US" sz="2400" dirty="0"/>
              <a:t>All students were made to attend a compulsory academic integrity  workshop.</a:t>
            </a:r>
          </a:p>
        </p:txBody>
      </p:sp>
    </p:spTree>
    <p:extLst>
      <p:ext uri="{BB962C8B-B14F-4D97-AF65-F5344CB8AC3E}">
        <p14:creationId xmlns:p14="http://schemas.microsoft.com/office/powerpoint/2010/main" val="3171395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505700" y="129540"/>
            <a:ext cx="1447800" cy="14249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880" y="774804"/>
            <a:ext cx="7762904" cy="400933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GB" sz="5000" b="1" dirty="0"/>
              <a:t>The workshop explored the different types of academic irregularities such as:</a:t>
            </a:r>
          </a:p>
          <a:p>
            <a:r>
              <a:rPr lang="en-GB" sz="5000" dirty="0"/>
              <a:t>Cheating in class, assignments and exams</a:t>
            </a:r>
          </a:p>
          <a:p>
            <a:r>
              <a:rPr lang="en-GB" sz="5000" dirty="0"/>
              <a:t>Trying to bribe to achieve academic advantage</a:t>
            </a:r>
          </a:p>
          <a:p>
            <a:r>
              <a:rPr lang="en-GB" sz="5000" dirty="0"/>
              <a:t>Misrepresenting facts, figures, data or individuals</a:t>
            </a:r>
          </a:p>
          <a:p>
            <a:r>
              <a:rPr lang="en-GB" sz="5000" dirty="0"/>
              <a:t>Fabricating results, information or data</a:t>
            </a:r>
          </a:p>
          <a:p>
            <a:r>
              <a:rPr lang="en-GB" sz="5000" dirty="0"/>
              <a:t>Conspiring to deceive in assignments and examinations</a:t>
            </a:r>
          </a:p>
          <a:p>
            <a:r>
              <a:rPr lang="en-GB" sz="5000" dirty="0"/>
              <a:t>Colluding with another student(s) with the aim to cheat.</a:t>
            </a:r>
          </a:p>
          <a:p>
            <a:r>
              <a:rPr lang="en-GB" sz="5000" dirty="0"/>
              <a:t>Duplicating one’s own submissions with the intention to </a:t>
            </a:r>
            <a:r>
              <a:rPr lang="en-GB" sz="5000" dirty="0" err="1"/>
              <a:t>chea</a:t>
            </a:r>
            <a:r>
              <a:rPr lang="cs-CZ" sz="5000" dirty="0"/>
              <a:t>t</a:t>
            </a:r>
            <a:endParaRPr lang="en-GB" sz="5000" dirty="0"/>
          </a:p>
          <a:p>
            <a:r>
              <a:rPr lang="en-GB" sz="5000" dirty="0"/>
              <a:t>Not abiding with IT services code of conduct </a:t>
            </a:r>
          </a:p>
          <a:p>
            <a:r>
              <a:rPr lang="en-GB" sz="5000" dirty="0"/>
              <a:t>Improper use of online resources</a:t>
            </a:r>
          </a:p>
          <a:p>
            <a:r>
              <a:rPr lang="en-GB" sz="5000" b="1" dirty="0">
                <a:solidFill>
                  <a:srgbClr val="FF0000"/>
                </a:solidFill>
              </a:rPr>
              <a:t>Plagiarism with or without intention (in detail)</a:t>
            </a:r>
          </a:p>
          <a:p>
            <a:endParaRPr lang="cs-CZ" dirty="0"/>
          </a:p>
        </p:txBody>
      </p:sp>
      <p:sp>
        <p:nvSpPr>
          <p:cNvPr id="6" name="Rectangle 5"/>
          <p:cNvSpPr/>
          <p:nvPr/>
        </p:nvSpPr>
        <p:spPr>
          <a:xfrm>
            <a:off x="91440" y="31224"/>
            <a:ext cx="7741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09999"/>
                </a:solidFill>
              </a:rPr>
              <a:t>Academic integrity workshop – Summary</a:t>
            </a:r>
            <a:r>
              <a:rPr lang="cs-CZ" sz="3200" dirty="0">
                <a:solidFill>
                  <a:srgbClr val="009999"/>
                </a:solidFill>
              </a:rPr>
              <a:t> </a:t>
            </a:r>
            <a:endParaRPr lang="en-GB" sz="3200" dirty="0">
              <a:solidFill>
                <a:srgbClr val="009999"/>
              </a:solidFill>
            </a:endParaRPr>
          </a:p>
        </p:txBody>
      </p:sp>
      <p:pic>
        <p:nvPicPr>
          <p:cNvPr id="3074" name="Picture 2" descr="Science University icon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462" y="1652796"/>
            <a:ext cx="1420494" cy="142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University symbol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-29265"/>
            <a:ext cx="1523256" cy="152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University symbol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7"/>
          <a:stretch/>
        </p:blipFill>
        <p:spPr bwMode="auto">
          <a:xfrm>
            <a:off x="7634832" y="3390900"/>
            <a:ext cx="1509168" cy="165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342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505700" y="129540"/>
            <a:ext cx="1447800" cy="14249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69516" y="821739"/>
            <a:ext cx="7389860" cy="38874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Students are expected to:</a:t>
            </a:r>
          </a:p>
          <a:p>
            <a:r>
              <a:rPr lang="en-GB" dirty="0"/>
              <a:t>Present truthful and accurate data or facts and research information in academic assignments.</a:t>
            </a:r>
          </a:p>
          <a:p>
            <a:r>
              <a:rPr lang="en-GB" dirty="0"/>
              <a:t>Completing exams and other academic assignments in an honest way.</a:t>
            </a:r>
          </a:p>
          <a:p>
            <a:r>
              <a:rPr lang="en-GB" dirty="0"/>
              <a:t>Properly acknowledge extra help obtained from persons, books, articles and other sources, and avoid plagiarism by properly incorporating these sources</a:t>
            </a:r>
            <a:endParaRPr lang="cs-CZ" dirty="0"/>
          </a:p>
        </p:txBody>
      </p:sp>
      <p:sp>
        <p:nvSpPr>
          <p:cNvPr id="6" name="Rectangle 5"/>
          <p:cNvSpPr/>
          <p:nvPr/>
        </p:nvSpPr>
        <p:spPr>
          <a:xfrm>
            <a:off x="91440" y="31224"/>
            <a:ext cx="7741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09999"/>
                </a:solidFill>
              </a:rPr>
              <a:t>Mario’s University regulations – Summary</a:t>
            </a:r>
            <a:r>
              <a:rPr lang="cs-CZ" sz="3200" dirty="0">
                <a:solidFill>
                  <a:srgbClr val="009999"/>
                </a:solidFill>
              </a:rPr>
              <a:t> </a:t>
            </a:r>
            <a:endParaRPr lang="en-GB" sz="3200" dirty="0">
              <a:solidFill>
                <a:srgbClr val="009999"/>
              </a:solidFill>
            </a:endParaRPr>
          </a:p>
        </p:txBody>
      </p:sp>
      <p:pic>
        <p:nvPicPr>
          <p:cNvPr id="3074" name="Picture 2" descr="Science University icon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462" y="1652796"/>
            <a:ext cx="1420494" cy="142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University symbol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-29265"/>
            <a:ext cx="1523256" cy="152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University symbol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7"/>
          <a:stretch/>
        </p:blipFill>
        <p:spPr bwMode="auto">
          <a:xfrm>
            <a:off x="7634832" y="3390900"/>
            <a:ext cx="1509168" cy="165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788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1998" y="784622"/>
            <a:ext cx="7373222" cy="4358878"/>
          </a:xfrm>
        </p:spPr>
        <p:txBody>
          <a:bodyPr/>
          <a:lstStyle/>
          <a:p>
            <a:r>
              <a:rPr lang="en-GB" dirty="0"/>
              <a:t>An international student who is used to different form of academic writing and to traditional examination</a:t>
            </a:r>
          </a:p>
          <a:p>
            <a:r>
              <a:rPr lang="en-GB" dirty="0"/>
              <a:t>Obtained very high exit marks in all her undergraduate subjects</a:t>
            </a:r>
          </a:p>
          <a:p>
            <a:r>
              <a:rPr lang="en-GB" dirty="0"/>
              <a:t>This is her first course outside her country</a:t>
            </a:r>
          </a:p>
          <a:p>
            <a:r>
              <a:rPr lang="en-GB" dirty="0"/>
              <a:t>Attended the academic integrity workshop and clarified her doubts </a:t>
            </a:r>
            <a:r>
              <a:rPr lang="en-GB"/>
              <a:t>about plagiarism</a:t>
            </a:r>
            <a:endParaRPr lang="en-US" dirty="0"/>
          </a:p>
          <a:p>
            <a:endParaRPr lang="cs-CZ" dirty="0"/>
          </a:p>
        </p:txBody>
      </p:sp>
      <p:sp>
        <p:nvSpPr>
          <p:cNvPr id="5" name="Rectangle 4"/>
          <p:cNvSpPr/>
          <p:nvPr/>
        </p:nvSpPr>
        <p:spPr>
          <a:xfrm>
            <a:off x="0" y="55364"/>
            <a:ext cx="36899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rgbClr val="009999"/>
                </a:solidFill>
              </a:rPr>
              <a:t>Fatima Al-</a:t>
            </a:r>
            <a:r>
              <a:rPr lang="en-GB" sz="3600" dirty="0" err="1">
                <a:solidFill>
                  <a:srgbClr val="009999"/>
                </a:solidFill>
              </a:rPr>
              <a:t>Zharanai</a:t>
            </a:r>
            <a:endParaRPr lang="en-GB" sz="3600" dirty="0">
              <a:solidFill>
                <a:srgbClr val="009999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0" t="31004" r="12899"/>
          <a:stretch/>
        </p:blipFill>
        <p:spPr>
          <a:xfrm>
            <a:off x="6599363" y="0"/>
            <a:ext cx="2544637" cy="3609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8419503"/>
      </p:ext>
    </p:extLst>
  </p:cSld>
  <p:clrMapOvr>
    <a:masterClrMapping/>
  </p:clrMapOvr>
</p:sld>
</file>

<file path=ppt/theme/theme1.xml><?xml version="1.0" encoding="utf-8"?>
<a:theme xmlns:a="http://schemas.openxmlformats.org/drawingml/2006/main" name="enai">
  <a:themeElements>
    <a:clrScheme name="ENAI">
      <a:dk1>
        <a:srgbClr val="484749"/>
      </a:dk1>
      <a:lt1>
        <a:sysClr val="window" lastClr="FFFFFF"/>
      </a:lt1>
      <a:dk2>
        <a:srgbClr val="44546A"/>
      </a:dk2>
      <a:lt2>
        <a:srgbClr val="E7E6E6"/>
      </a:lt2>
      <a:accent1>
        <a:srgbClr val="009999"/>
      </a:accent1>
      <a:accent2>
        <a:srgbClr val="FFD242"/>
      </a:accent2>
      <a:accent3>
        <a:srgbClr val="EB5F9B"/>
      </a:accent3>
      <a:accent4>
        <a:srgbClr val="88868A"/>
      </a:accent4>
      <a:accent5>
        <a:srgbClr val="91C7B1"/>
      </a:accent5>
      <a:accent6>
        <a:srgbClr val="009999"/>
      </a:accent6>
      <a:hlink>
        <a:srgbClr val="009999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ai" id="{2773F991-8094-431B-80E6-9F1002378145}" vid="{F61D288D-7609-4C5E-8645-039682336497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enai</Template>
  <TotalTime>15</TotalTime>
  <Words>1587</Words>
  <Application>Microsoft Macintosh PowerPoint</Application>
  <PresentationFormat>Předvádění na obrazovce (16:9)</PresentationFormat>
  <Paragraphs>203</Paragraphs>
  <Slides>26</Slides>
  <Notes>20</Notes>
  <HiddenSlides>1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9" baseType="lpstr">
      <vt:lpstr>Arial</vt:lpstr>
      <vt:lpstr>Calibri</vt:lpstr>
      <vt:lpstr>enai</vt:lpstr>
      <vt:lpstr>Lesson about educating plagiarism deterrence to International students </vt:lpstr>
      <vt:lpstr>About this document</vt:lpstr>
      <vt:lpstr>Target audiences</vt:lpstr>
      <vt:lpstr>Prezentace aplikace PowerPoint</vt:lpstr>
      <vt:lpstr>Open-book test – definition  </vt:lpstr>
      <vt:lpstr>Prezentace aplikace PowerPoint</vt:lpstr>
      <vt:lpstr>Prezentace aplikace PowerPoint</vt:lpstr>
      <vt:lpstr>Prezentace aplikace PowerPoint</vt:lpstr>
      <vt:lpstr>Prezentace aplikace PowerPoint</vt:lpstr>
      <vt:lpstr>Dr Das</vt:lpstr>
      <vt:lpstr>Prezentace aplikace PowerPoint</vt:lpstr>
      <vt:lpstr>Prezentace aplikace PowerPoint</vt:lpstr>
      <vt:lpstr>Prezentace aplikace PowerPoint</vt:lpstr>
      <vt:lpstr>Prezentace aplikace PowerPoint</vt:lpstr>
      <vt:lpstr>After the open-book test</vt:lpstr>
      <vt:lpstr>Prezentace aplikace PowerPoint</vt:lpstr>
      <vt:lpstr>Extra points to ponder </vt:lpstr>
      <vt:lpstr>Consequences</vt:lpstr>
      <vt:lpstr>Discussion</vt:lpstr>
      <vt:lpstr>Discussion</vt:lpstr>
      <vt:lpstr>Message of the story</vt:lpstr>
      <vt:lpstr>Message of the story</vt:lpstr>
      <vt:lpstr>Anchor to the real case</vt:lpstr>
      <vt:lpstr>Responsible author</vt:lpstr>
      <vt:lpstr>Photo credits</vt:lpstr>
      <vt:lpstr>License Information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didl</dc:creator>
  <cp:lastModifiedBy>Dita Dlabolová</cp:lastModifiedBy>
  <cp:revision>173</cp:revision>
  <dcterms:created xsi:type="dcterms:W3CDTF">2016-09-26T15:05:02Z</dcterms:created>
  <dcterms:modified xsi:type="dcterms:W3CDTF">2019-07-12T08:22:04Z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47d098f-2640-4837-b575-e0be04df0525_Enabled">
    <vt:lpwstr>True</vt:lpwstr>
  </property>
  <property fmtid="{D5CDD505-2E9C-101B-9397-08002B2CF9AE}" pid="3" name="MSIP_Label_b47d098f-2640-4837-b575-e0be04df0525_SiteId">
    <vt:lpwstr>98f1bb3a-5efa-4782-88ba-bd897db60e62</vt:lpwstr>
  </property>
  <property fmtid="{D5CDD505-2E9C-101B-9397-08002B2CF9AE}" pid="4" name="MSIP_Label_b47d098f-2640-4837-b575-e0be04df0525_Owner">
    <vt:lpwstr>786433@derby.ac.uk</vt:lpwstr>
  </property>
  <property fmtid="{D5CDD505-2E9C-101B-9397-08002B2CF9AE}" pid="5" name="MSIP_Label_b47d098f-2640-4837-b575-e0be04df0525_SetDate">
    <vt:lpwstr>2019-07-10T13:54:19.0722194Z</vt:lpwstr>
  </property>
  <property fmtid="{D5CDD505-2E9C-101B-9397-08002B2CF9AE}" pid="6" name="MSIP_Label_b47d098f-2640-4837-b575-e0be04df0525_Name">
    <vt:lpwstr>Internal</vt:lpwstr>
  </property>
  <property fmtid="{D5CDD505-2E9C-101B-9397-08002B2CF9AE}" pid="7" name="MSIP_Label_b47d098f-2640-4837-b575-e0be04df0525_Application">
    <vt:lpwstr>Microsoft Azure Information Protection</vt:lpwstr>
  </property>
  <property fmtid="{D5CDD505-2E9C-101B-9397-08002B2CF9AE}" pid="8" name="MSIP_Label_b47d098f-2640-4837-b575-e0be04df0525_Extended_MSFT_Method">
    <vt:lpwstr>Manual</vt:lpwstr>
  </property>
  <property fmtid="{D5CDD505-2E9C-101B-9397-08002B2CF9AE}" pid="9" name="MSIP_Label_327b8e78-6bce-4a42-a604-084a8b924d02_Enabled">
    <vt:lpwstr>True</vt:lpwstr>
  </property>
  <property fmtid="{D5CDD505-2E9C-101B-9397-08002B2CF9AE}" pid="10" name="MSIP_Label_327b8e78-6bce-4a42-a604-084a8b924d02_SiteId">
    <vt:lpwstr>98f1bb3a-5efa-4782-88ba-bd897db60e62</vt:lpwstr>
  </property>
  <property fmtid="{D5CDD505-2E9C-101B-9397-08002B2CF9AE}" pid="11" name="MSIP_Label_327b8e78-6bce-4a42-a604-084a8b924d02_Owner">
    <vt:lpwstr>786433@derby.ac.uk</vt:lpwstr>
  </property>
  <property fmtid="{D5CDD505-2E9C-101B-9397-08002B2CF9AE}" pid="12" name="MSIP_Label_327b8e78-6bce-4a42-a604-084a8b924d02_SetDate">
    <vt:lpwstr>2019-07-10T13:54:19.0722194Z</vt:lpwstr>
  </property>
  <property fmtid="{D5CDD505-2E9C-101B-9397-08002B2CF9AE}" pid="13" name="MSIP_Label_327b8e78-6bce-4a42-a604-084a8b924d02_Name">
    <vt:lpwstr>Internal approved for release with no visible markings</vt:lpwstr>
  </property>
  <property fmtid="{D5CDD505-2E9C-101B-9397-08002B2CF9AE}" pid="14" name="MSIP_Label_327b8e78-6bce-4a42-a604-084a8b924d02_Application">
    <vt:lpwstr>Microsoft Azure Information Protection</vt:lpwstr>
  </property>
  <property fmtid="{D5CDD505-2E9C-101B-9397-08002B2CF9AE}" pid="15" name="MSIP_Label_327b8e78-6bce-4a42-a604-084a8b924d02_Parent">
    <vt:lpwstr>b47d098f-2640-4837-b575-e0be04df0525</vt:lpwstr>
  </property>
  <property fmtid="{D5CDD505-2E9C-101B-9397-08002B2CF9AE}" pid="16" name="MSIP_Label_327b8e78-6bce-4a42-a604-084a8b924d02_Extended_MSFT_Method">
    <vt:lpwstr>Manual</vt:lpwstr>
  </property>
  <property fmtid="{D5CDD505-2E9C-101B-9397-08002B2CF9AE}" pid="17" name="Sensitivity">
    <vt:lpwstr>Internal Internal approved for release with no visible markings</vt:lpwstr>
  </property>
</Properties>
</file>