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5"/>
  </p:notesMasterIdLst>
  <p:sldIdLst>
    <p:sldId id="309" r:id="rId2"/>
    <p:sldId id="343" r:id="rId3"/>
    <p:sldId id="329" r:id="rId4"/>
    <p:sldId id="346" r:id="rId5"/>
    <p:sldId id="362" r:id="rId6"/>
    <p:sldId id="363" r:id="rId7"/>
    <p:sldId id="385" r:id="rId8"/>
    <p:sldId id="344" r:id="rId9"/>
    <p:sldId id="345" r:id="rId10"/>
    <p:sldId id="364" r:id="rId11"/>
    <p:sldId id="347" r:id="rId12"/>
    <p:sldId id="377" r:id="rId13"/>
    <p:sldId id="348" r:id="rId14"/>
    <p:sldId id="384" r:id="rId15"/>
    <p:sldId id="349" r:id="rId16"/>
    <p:sldId id="350" r:id="rId17"/>
    <p:sldId id="386" r:id="rId18"/>
    <p:sldId id="372" r:id="rId19"/>
    <p:sldId id="310" r:id="rId20"/>
    <p:sldId id="374" r:id="rId21"/>
    <p:sldId id="359" r:id="rId22"/>
    <p:sldId id="360" r:id="rId23"/>
    <p:sldId id="361" r:id="rId2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8EFAF8DB-A969-4135-B19A-87D8D207BB21}">
          <p14:sldIdLst>
            <p14:sldId id="309"/>
            <p14:sldId id="343"/>
            <p14:sldId id="329"/>
            <p14:sldId id="346"/>
            <p14:sldId id="362"/>
            <p14:sldId id="363"/>
            <p14:sldId id="385"/>
          </p14:sldIdLst>
        </p14:section>
        <p14:section name="The example" id="{8009B8BC-B268-4F0C-AAE0-586D8923A8C0}">
          <p14:sldIdLst>
            <p14:sldId id="344"/>
            <p14:sldId id="345"/>
            <p14:sldId id="364"/>
            <p14:sldId id="347"/>
            <p14:sldId id="377"/>
            <p14:sldId id="348"/>
            <p14:sldId id="384"/>
            <p14:sldId id="349"/>
            <p14:sldId id="350"/>
            <p14:sldId id="386"/>
            <p14:sldId id="372"/>
            <p14:sldId id="310"/>
            <p14:sldId id="374"/>
            <p14:sldId id="359"/>
            <p14:sldId id="360"/>
          </p14:sldIdLst>
        </p14:section>
        <p14:section name="ENAI icons" id="{6B7EFC39-6B25-440B-B139-1D98971D3BF2}">
          <p14:sldIdLst/>
        </p14:section>
        <p14:section name="Ideas and sources" id="{DD31D085-D7F7-42CE-94B1-50A50CD0A543}">
          <p14:sldIdLst>
            <p14:sldId id="36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7" autoAdjust="0"/>
    <p:restoredTop sz="85409" autoAdjust="0"/>
  </p:normalViewPr>
  <p:slideViewPr>
    <p:cSldViewPr snapToGrid="0">
      <p:cViewPr varScale="1">
        <p:scale>
          <a:sx n="100" d="100"/>
          <a:sy n="100" d="100"/>
        </p:scale>
        <p:origin x="-102" y="-150"/>
      </p:cViewPr>
      <p:guideLst>
        <p:guide orient="horz" pos="2160"/>
        <p:guide orient="horz" pos="1620"/>
        <p:guide pos="2880"/>
        <p:guide pos="3840"/>
        <p:guide pos="2160"/>
      </p:guideLst>
    </p:cSldViewPr>
  </p:slideViewPr>
  <p:notesTextViewPr>
    <p:cViewPr>
      <p:scale>
        <a:sx n="1" d="1"/>
        <a:sy n="1" d="1"/>
      </p:scale>
      <p:origin x="0" y="0"/>
    </p:cViewPr>
  </p:notesTextViewPr>
  <p:sorterViewPr>
    <p:cViewPr>
      <p:scale>
        <a:sx n="100" d="100"/>
        <a:sy n="100" d="100"/>
      </p:scale>
      <p:origin x="0" y="5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5130F-6DD1-4461-9104-A51571DA2431}" type="datetimeFigureOut">
              <a:rPr lang="cs-CZ" smtClean="0"/>
              <a:t>8.10.2018</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B758-5CCA-4FC4-A17D-E88687967B5F}" type="slidenum">
              <a:rPr lang="cs-CZ" smtClean="0"/>
              <a:t>‹#›</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Obligatory</a:t>
            </a:r>
            <a:r>
              <a:rPr lang="cs-CZ" baseline="0" dirty="0"/>
              <a:t> part, </a:t>
            </a:r>
            <a:r>
              <a:rPr lang="cs-CZ" baseline="0" dirty="0" err="1"/>
              <a:t>please</a:t>
            </a:r>
            <a:r>
              <a:rPr lang="cs-CZ" baseline="0" dirty="0"/>
              <a:t> </a:t>
            </a:r>
            <a:r>
              <a:rPr lang="cs-CZ" baseline="0" dirty="0" err="1"/>
              <a:t>fill</a:t>
            </a:r>
            <a:r>
              <a:rPr lang="cs-CZ" baseline="0" dirty="0"/>
              <a:t> in </a:t>
            </a:r>
            <a:r>
              <a:rPr lang="cs-CZ" baseline="0" dirty="0" err="1"/>
              <a:t>all</a:t>
            </a:r>
            <a:r>
              <a:rPr lang="cs-CZ" baseline="0" dirty="0"/>
              <a:t> </a:t>
            </a:r>
            <a:r>
              <a:rPr lang="cs-CZ" baseline="0" dirty="0" err="1"/>
              <a:t>the</a:t>
            </a:r>
            <a:r>
              <a:rPr lang="cs-CZ" baseline="0" dirty="0"/>
              <a:t> </a:t>
            </a:r>
            <a:r>
              <a:rPr lang="cs-CZ" baseline="0" dirty="0" err="1"/>
              <a:t>items</a:t>
            </a:r>
            <a:r>
              <a:rPr lang="cs-CZ" baseline="0" dirty="0"/>
              <a:t>.</a:t>
            </a:r>
          </a:p>
          <a:p>
            <a:r>
              <a:rPr lang="cs-CZ" baseline="0" dirty="0" err="1"/>
              <a:t>Summary</a:t>
            </a:r>
            <a:r>
              <a:rPr lang="cs-CZ" baseline="0" dirty="0"/>
              <a:t> and </a:t>
            </a:r>
            <a:r>
              <a:rPr lang="cs-CZ" baseline="0" dirty="0" err="1"/>
              <a:t>objective</a:t>
            </a:r>
            <a:r>
              <a:rPr lang="cs-CZ" baseline="0" dirty="0"/>
              <a:t> </a:t>
            </a:r>
            <a:r>
              <a:rPr lang="cs-CZ" baseline="0" dirty="0" err="1"/>
              <a:t>should</a:t>
            </a:r>
            <a:r>
              <a:rPr lang="cs-CZ" baseline="0" dirty="0"/>
              <a:t> </a:t>
            </a:r>
            <a:r>
              <a:rPr lang="cs-CZ" baseline="0" dirty="0" err="1"/>
              <a:t>be</a:t>
            </a:r>
            <a:r>
              <a:rPr lang="cs-CZ" baseline="0" dirty="0"/>
              <a:t> </a:t>
            </a:r>
            <a:r>
              <a:rPr lang="cs-CZ" baseline="0" dirty="0" err="1"/>
              <a:t>short</a:t>
            </a:r>
            <a:r>
              <a:rPr lang="cs-CZ" baseline="0" dirty="0"/>
              <a:t>, 2 </a:t>
            </a:r>
            <a:r>
              <a:rPr lang="cs-CZ" baseline="0" dirty="0" err="1"/>
              <a:t>sentences</a:t>
            </a:r>
            <a:r>
              <a:rPr lang="cs-CZ" baseline="0" dirty="0"/>
              <a:t> maximum.</a:t>
            </a:r>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a:t>
            </a:fld>
            <a:endParaRPr lang="cs-CZ" dirty="0"/>
          </a:p>
        </p:txBody>
      </p:sp>
    </p:spTree>
    <p:extLst>
      <p:ext uri="{BB962C8B-B14F-4D97-AF65-F5344CB8AC3E}">
        <p14:creationId xmlns:p14="http://schemas.microsoft.com/office/powerpoint/2010/main" val="228335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baseline="0" dirty="0" smtClean="0"/>
              <a:t>What breaches to ethical conduct were included in this case?</a:t>
            </a:r>
          </a:p>
          <a:p>
            <a:endParaRPr lang="en-GB" baseline="0" dirty="0" smtClean="0"/>
          </a:p>
          <a:p>
            <a:r>
              <a:rPr lang="en-GB" baseline="0" dirty="0" smtClean="0"/>
              <a:t>The researcher was guilty of fraud in trying to pass off fabricated data as genuine and deceive colleagues, students and other researchers</a:t>
            </a:r>
          </a:p>
          <a:p>
            <a:r>
              <a:rPr lang="en-GB" baseline="0" dirty="0" smtClean="0"/>
              <a:t>His institution overlooked initial concerns about his research because he was seen as a high profile respectable researcher, so is guilty of lack of oversight for research</a:t>
            </a:r>
          </a:p>
          <a:p>
            <a:r>
              <a:rPr lang="en-GB" baseline="0" dirty="0" smtClean="0"/>
              <a:t>Peer reviewers for the 58 retracted publications failed to detect any wrong-doing or highlight suspicions about the data</a:t>
            </a:r>
          </a:p>
          <a:p>
            <a:r>
              <a:rPr lang="en-GB" baseline="0" dirty="0" smtClean="0"/>
              <a:t>Such misconduct serves to undermine public trust in scientific research and damages the reputation of the university</a:t>
            </a:r>
          </a:p>
          <a:p>
            <a:endParaRPr lang="en-GB" baseline="0" dirty="0" smtClean="0"/>
          </a:p>
          <a:p>
            <a:r>
              <a:rPr lang="en-GB" baseline="0" dirty="0" smtClean="0"/>
              <a:t>Unknown elements</a:t>
            </a:r>
          </a:p>
          <a:p>
            <a:r>
              <a:rPr lang="en-GB" baseline="0" dirty="0" smtClean="0"/>
              <a:t>Co-authors, students – what were their roles? Did they suspect anything was wrong?</a:t>
            </a:r>
          </a:p>
          <a:p>
            <a:r>
              <a:rPr lang="en-GB" baseline="0" dirty="0" smtClean="0"/>
              <a:t>How / what was he teaching, guiding his students and colleagues how to conduct research?</a:t>
            </a:r>
          </a:p>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15</a:t>
            </a:fld>
            <a:endParaRPr lang="cs-CZ" dirty="0"/>
          </a:p>
        </p:txBody>
      </p:sp>
    </p:spTree>
    <p:extLst>
      <p:ext uri="{BB962C8B-B14F-4D97-AF65-F5344CB8AC3E}">
        <p14:creationId xmlns:p14="http://schemas.microsoft.com/office/powerpoint/2010/main" val="90573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16</a:t>
            </a:fld>
            <a:endParaRPr lang="cs-CZ" dirty="0"/>
          </a:p>
        </p:txBody>
      </p:sp>
    </p:spTree>
    <p:extLst>
      <p:ext uri="{BB962C8B-B14F-4D97-AF65-F5344CB8AC3E}">
        <p14:creationId xmlns:p14="http://schemas.microsoft.com/office/powerpoint/2010/main" val="59076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Optional</a:t>
            </a:r>
            <a:r>
              <a:rPr lang="cs-CZ" dirty="0"/>
              <a:t> </a:t>
            </a:r>
            <a:r>
              <a:rPr lang="cs-CZ" baseline="0" dirty="0"/>
              <a:t>part</a:t>
            </a:r>
          </a:p>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18</a:t>
            </a:fld>
            <a:endParaRPr lang="cs-CZ" dirty="0"/>
          </a:p>
        </p:txBody>
      </p:sp>
    </p:spTree>
    <p:extLst>
      <p:ext uri="{BB962C8B-B14F-4D97-AF65-F5344CB8AC3E}">
        <p14:creationId xmlns:p14="http://schemas.microsoft.com/office/powerpoint/2010/main" val="105771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Obligatory</a:t>
            </a:r>
            <a:r>
              <a:rPr lang="cs-CZ" baseline="0" dirty="0"/>
              <a:t> part</a:t>
            </a:r>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19</a:t>
            </a:fld>
            <a:endParaRPr lang="cs-CZ" dirty="0"/>
          </a:p>
        </p:txBody>
      </p:sp>
    </p:spTree>
    <p:extLst>
      <p:ext uri="{BB962C8B-B14F-4D97-AF65-F5344CB8AC3E}">
        <p14:creationId xmlns:p14="http://schemas.microsoft.com/office/powerpoint/2010/main" val="121910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err="1"/>
              <a:t>Optional</a:t>
            </a:r>
            <a:r>
              <a:rPr lang="cs-CZ" baseline="0" dirty="0"/>
              <a:t> part</a:t>
            </a:r>
          </a:p>
          <a:p>
            <a:r>
              <a:rPr lang="cs-CZ" dirty="0"/>
              <a:t>- </a:t>
            </a:r>
            <a:r>
              <a:rPr lang="cs-CZ" dirty="0" err="1"/>
              <a:t>provide</a:t>
            </a:r>
            <a:r>
              <a:rPr lang="cs-CZ" dirty="0"/>
              <a:t> </a:t>
            </a:r>
            <a:r>
              <a:rPr lang="cs-CZ" dirty="0" err="1"/>
              <a:t>explanatory</a:t>
            </a:r>
            <a:r>
              <a:rPr lang="cs-CZ" dirty="0"/>
              <a:t> notes </a:t>
            </a:r>
            <a:r>
              <a:rPr lang="cs-CZ" dirty="0" err="1"/>
              <a:t>for</a:t>
            </a:r>
            <a:r>
              <a:rPr lang="cs-CZ" dirty="0"/>
              <a:t> </a:t>
            </a:r>
            <a:r>
              <a:rPr lang="cs-CZ" dirty="0" err="1"/>
              <a:t>teachers</a:t>
            </a:r>
            <a:r>
              <a:rPr lang="cs-CZ" dirty="0"/>
              <a:t> </a:t>
            </a:r>
            <a:r>
              <a:rPr lang="cs-CZ" dirty="0" err="1"/>
              <a:t>if</a:t>
            </a:r>
            <a:r>
              <a:rPr lang="cs-CZ" dirty="0"/>
              <a:t> </a:t>
            </a:r>
            <a:r>
              <a:rPr lang="cs-CZ" dirty="0" err="1"/>
              <a:t>needed</a:t>
            </a:r>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20</a:t>
            </a:fld>
            <a:endParaRPr lang="cs-CZ" dirty="0"/>
          </a:p>
        </p:txBody>
      </p:sp>
    </p:spTree>
    <p:extLst>
      <p:ext uri="{BB962C8B-B14F-4D97-AF65-F5344CB8AC3E}">
        <p14:creationId xmlns:p14="http://schemas.microsoft.com/office/powerpoint/2010/main" val="90573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Please</a:t>
            </a:r>
            <a:r>
              <a:rPr lang="cs-CZ" dirty="0"/>
              <a:t> </a:t>
            </a:r>
            <a:r>
              <a:rPr lang="cs-CZ" dirty="0" err="1"/>
              <a:t>fill</a:t>
            </a:r>
            <a:r>
              <a:rPr lang="cs-CZ" dirty="0"/>
              <a:t> in </a:t>
            </a:r>
            <a:r>
              <a:rPr lang="cs-CZ" dirty="0" err="1"/>
              <a:t>the</a:t>
            </a:r>
            <a:r>
              <a:rPr lang="cs-CZ" dirty="0"/>
              <a:t> </a:t>
            </a:r>
            <a:r>
              <a:rPr lang="cs-CZ" dirty="0" err="1"/>
              <a:t>information</a:t>
            </a:r>
            <a:r>
              <a:rPr lang="cs-CZ" dirty="0"/>
              <a:t> </a:t>
            </a:r>
            <a:r>
              <a:rPr lang="cs-CZ" dirty="0" err="1"/>
              <a:t>for</a:t>
            </a:r>
            <a:r>
              <a:rPr lang="cs-CZ" baseline="0" dirty="0"/>
              <a:t> </a:t>
            </a:r>
            <a:r>
              <a:rPr lang="cs-CZ" baseline="0" dirty="0" err="1"/>
              <a:t>the</a:t>
            </a:r>
            <a:r>
              <a:rPr lang="cs-CZ" baseline="0" dirty="0"/>
              <a:t> </a:t>
            </a:r>
            <a:r>
              <a:rPr lang="cs-CZ" baseline="0" dirty="0" err="1"/>
              <a:t>Creative</a:t>
            </a:r>
            <a:r>
              <a:rPr lang="cs-CZ" baseline="0" dirty="0"/>
              <a:t> </a:t>
            </a:r>
            <a:r>
              <a:rPr lang="cs-CZ" baseline="0" dirty="0" err="1"/>
              <a:t>Commons</a:t>
            </a:r>
            <a:r>
              <a:rPr lang="cs-CZ" baseline="0" dirty="0"/>
              <a:t> </a:t>
            </a:r>
            <a:r>
              <a:rPr lang="cs-CZ" baseline="0" dirty="0" err="1"/>
              <a:t>License</a:t>
            </a:r>
            <a:r>
              <a:rPr lang="cs-CZ" baseline="0" dirty="0"/>
              <a:t>, </a:t>
            </a:r>
            <a:r>
              <a:rPr lang="cs-CZ" baseline="0" dirty="0" err="1"/>
              <a:t>for</a:t>
            </a:r>
            <a:r>
              <a:rPr lang="cs-CZ" baseline="0" dirty="0"/>
              <a:t> more </a:t>
            </a:r>
            <a:r>
              <a:rPr lang="cs-CZ" baseline="0" dirty="0" err="1"/>
              <a:t>information</a:t>
            </a:r>
            <a:r>
              <a:rPr lang="cs-CZ" baseline="0" dirty="0"/>
              <a:t> </a:t>
            </a:r>
            <a:r>
              <a:rPr lang="cs-CZ" baseline="0" dirty="0" err="1"/>
              <a:t>about</a:t>
            </a:r>
            <a:r>
              <a:rPr lang="cs-CZ" baseline="0" dirty="0"/>
              <a:t> </a:t>
            </a:r>
            <a:r>
              <a:rPr lang="cs-CZ" baseline="0" dirty="0" err="1"/>
              <a:t>this</a:t>
            </a:r>
            <a:r>
              <a:rPr lang="cs-CZ" baseline="0" dirty="0"/>
              <a:t> </a:t>
            </a:r>
            <a:r>
              <a:rPr lang="cs-CZ" baseline="0" dirty="0" err="1"/>
              <a:t>licese</a:t>
            </a:r>
            <a:r>
              <a:rPr lang="cs-CZ" baseline="0" dirty="0"/>
              <a:t>, </a:t>
            </a:r>
            <a:r>
              <a:rPr lang="cs-CZ" baseline="0" dirty="0" err="1"/>
              <a:t>please</a:t>
            </a:r>
            <a:r>
              <a:rPr lang="cs-CZ" baseline="0" dirty="0"/>
              <a:t> </a:t>
            </a:r>
            <a:r>
              <a:rPr lang="cs-CZ" baseline="0" dirty="0" err="1"/>
              <a:t>see</a:t>
            </a:r>
            <a:r>
              <a:rPr lang="cs-CZ" baseline="0" dirty="0"/>
              <a:t> </a:t>
            </a:r>
            <a:r>
              <a:rPr lang="cs-CZ" baseline="0" dirty="0" err="1"/>
              <a:t>the</a:t>
            </a:r>
            <a:r>
              <a:rPr lang="cs-CZ" baseline="0" dirty="0"/>
              <a:t> very last </a:t>
            </a:r>
            <a:r>
              <a:rPr lang="cs-CZ" baseline="0" dirty="0" err="1"/>
              <a:t>slide</a:t>
            </a:r>
            <a:r>
              <a:rPr lang="cs-CZ" baseline="0" dirty="0"/>
              <a:t> </a:t>
            </a:r>
            <a:r>
              <a:rPr lang="cs-CZ" baseline="0" dirty="0" err="1"/>
              <a:t>of</a:t>
            </a:r>
            <a:r>
              <a:rPr lang="cs-CZ" baseline="0" dirty="0"/>
              <a:t> </a:t>
            </a:r>
            <a:r>
              <a:rPr lang="cs-CZ" baseline="0" dirty="0" err="1"/>
              <a:t>the</a:t>
            </a:r>
            <a:r>
              <a:rPr lang="cs-CZ" baseline="0" dirty="0"/>
              <a:t> </a:t>
            </a:r>
            <a:r>
              <a:rPr lang="cs-CZ" baseline="0" dirty="0" err="1"/>
              <a:t>prsentation</a:t>
            </a:r>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22</a:t>
            </a:fld>
            <a:endParaRPr lang="cs-CZ" dirty="0"/>
          </a:p>
        </p:txBody>
      </p:sp>
    </p:spTree>
    <p:extLst>
      <p:ext uri="{BB962C8B-B14F-4D97-AF65-F5344CB8AC3E}">
        <p14:creationId xmlns:p14="http://schemas.microsoft.com/office/powerpoint/2010/main" val="2470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Obligatory</a:t>
            </a:r>
            <a:r>
              <a:rPr lang="cs-CZ" dirty="0"/>
              <a:t> part</a:t>
            </a:r>
          </a:p>
          <a:p>
            <a:r>
              <a:rPr lang="cs-CZ" dirty="0"/>
              <a:t>- </a:t>
            </a:r>
            <a:r>
              <a:rPr lang="cs-CZ" dirty="0" err="1"/>
              <a:t>Define</a:t>
            </a:r>
            <a:r>
              <a:rPr lang="cs-CZ" dirty="0"/>
              <a:t> </a:t>
            </a:r>
            <a:r>
              <a:rPr lang="cs-CZ" dirty="0" err="1"/>
              <a:t>the</a:t>
            </a:r>
            <a:r>
              <a:rPr lang="cs-CZ" dirty="0"/>
              <a:t> place </a:t>
            </a:r>
            <a:r>
              <a:rPr lang="cs-CZ" dirty="0" err="1"/>
              <a:t>of</a:t>
            </a:r>
            <a:r>
              <a:rPr lang="cs-CZ" dirty="0"/>
              <a:t> </a:t>
            </a:r>
            <a:r>
              <a:rPr lang="cs-CZ" dirty="0" err="1"/>
              <a:t>the</a:t>
            </a:r>
            <a:r>
              <a:rPr lang="cs-CZ" dirty="0"/>
              <a:t> story, </a:t>
            </a:r>
            <a:r>
              <a:rPr lang="cs-CZ" dirty="0" err="1"/>
              <a:t>when</a:t>
            </a:r>
            <a:r>
              <a:rPr lang="cs-CZ" dirty="0"/>
              <a:t> </a:t>
            </a:r>
            <a:r>
              <a:rPr lang="cs-CZ" dirty="0" err="1"/>
              <a:t>they</a:t>
            </a:r>
            <a:r>
              <a:rPr lang="cs-CZ" dirty="0"/>
              <a:t> </a:t>
            </a:r>
            <a:r>
              <a:rPr lang="cs-CZ" dirty="0" err="1"/>
              <a:t>should</a:t>
            </a:r>
            <a:r>
              <a:rPr lang="cs-CZ" dirty="0"/>
              <a:t> </a:t>
            </a:r>
            <a:r>
              <a:rPr lang="cs-CZ" dirty="0" err="1"/>
              <a:t>be</a:t>
            </a:r>
            <a:r>
              <a:rPr lang="cs-CZ" dirty="0"/>
              <a:t> </a:t>
            </a:r>
            <a:r>
              <a:rPr lang="cs-CZ" dirty="0" err="1"/>
              <a:t>used</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 </a:t>
            </a:r>
            <a:r>
              <a:rPr lang="cs-CZ" dirty="0" err="1"/>
              <a:t>Multiple</a:t>
            </a:r>
            <a:r>
              <a:rPr lang="cs-CZ" dirty="0"/>
              <a:t> </a:t>
            </a:r>
            <a:r>
              <a:rPr lang="cs-CZ" dirty="0" err="1"/>
              <a:t>sets</a:t>
            </a:r>
            <a:r>
              <a:rPr lang="cs-CZ" dirty="0"/>
              <a:t> </a:t>
            </a:r>
            <a:r>
              <a:rPr lang="cs-CZ" dirty="0" err="1"/>
              <a:t>of</a:t>
            </a:r>
            <a:r>
              <a:rPr lang="cs-CZ" dirty="0"/>
              <a:t> </a:t>
            </a:r>
            <a:r>
              <a:rPr lang="cs-CZ" dirty="0" err="1"/>
              <a:t>questions</a:t>
            </a:r>
            <a:r>
              <a:rPr lang="cs-CZ" dirty="0"/>
              <a:t> </a:t>
            </a:r>
            <a:r>
              <a:rPr lang="cs-CZ" dirty="0" err="1"/>
              <a:t>can</a:t>
            </a:r>
            <a:r>
              <a:rPr lang="cs-CZ" dirty="0"/>
              <a:t> </a:t>
            </a:r>
            <a:r>
              <a:rPr lang="cs-CZ" dirty="0" err="1"/>
              <a:t>be</a:t>
            </a:r>
            <a:r>
              <a:rPr lang="cs-CZ" dirty="0"/>
              <a:t> </a:t>
            </a:r>
            <a:r>
              <a:rPr lang="cs-CZ" dirty="0" err="1"/>
              <a:t>used</a:t>
            </a:r>
            <a:endParaRPr lang="cs-CZ" dirty="0"/>
          </a:p>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4</a:t>
            </a:fld>
            <a:endParaRPr lang="cs-CZ" dirty="0"/>
          </a:p>
        </p:txBody>
      </p:sp>
    </p:spTree>
    <p:extLst>
      <p:ext uri="{BB962C8B-B14F-4D97-AF65-F5344CB8AC3E}">
        <p14:creationId xmlns:p14="http://schemas.microsoft.com/office/powerpoint/2010/main" val="349144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8</a:t>
            </a:fld>
            <a:endParaRPr lang="cs-CZ" dirty="0"/>
          </a:p>
        </p:txBody>
      </p:sp>
    </p:spTree>
    <p:extLst>
      <p:ext uri="{BB962C8B-B14F-4D97-AF65-F5344CB8AC3E}">
        <p14:creationId xmlns:p14="http://schemas.microsoft.com/office/powerpoint/2010/main" val="77481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What breaches</a:t>
            </a:r>
            <a:r>
              <a:rPr lang="en-GB" baseline="0" dirty="0" smtClean="0"/>
              <a:t> to</a:t>
            </a:r>
            <a:r>
              <a:rPr lang="en-GB" dirty="0" smtClean="0"/>
              <a:t> ethical conduct were included in this experiment?</a:t>
            </a:r>
          </a:p>
          <a:p>
            <a:endParaRPr lang="en-GB" baseline="0" dirty="0" smtClean="0"/>
          </a:p>
          <a:p>
            <a:r>
              <a:rPr lang="en-GB" baseline="0" dirty="0" smtClean="0"/>
              <a:t>No informed consent</a:t>
            </a:r>
          </a:p>
          <a:p>
            <a:r>
              <a:rPr lang="en-GB" baseline="0" dirty="0" smtClean="0"/>
              <a:t>Harming human subject and their families: 200 non-syphilitic men infected</a:t>
            </a:r>
          </a:p>
          <a:p>
            <a:r>
              <a:rPr lang="en-GB" baseline="0" dirty="0" smtClean="0"/>
              <a:t>Deceit – telling the subjects they were treating them for “bad blood”</a:t>
            </a:r>
          </a:p>
          <a:p>
            <a:r>
              <a:rPr lang="en-GB" baseline="0" dirty="0" smtClean="0"/>
              <a:t>Not telling them they had syphilis</a:t>
            </a:r>
          </a:p>
          <a:p>
            <a:r>
              <a:rPr lang="en-GB" baseline="0" dirty="0" smtClean="0"/>
              <a:t>Not allowing treatment for syphilis using penicillin</a:t>
            </a:r>
          </a:p>
          <a:p>
            <a:r>
              <a:rPr lang="en-GB" baseline="0" dirty="0" smtClean="0"/>
              <a:t>Continuing the experiment despite concerns expressed</a:t>
            </a:r>
          </a:p>
          <a:p>
            <a:endParaRPr lang="en-GB" baseline="0" dirty="0" smtClean="0"/>
          </a:p>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9</a:t>
            </a:fld>
            <a:endParaRPr lang="cs-CZ" dirty="0"/>
          </a:p>
        </p:txBody>
      </p:sp>
    </p:spTree>
    <p:extLst>
      <p:ext uri="{BB962C8B-B14F-4D97-AF65-F5344CB8AC3E}">
        <p14:creationId xmlns:p14="http://schemas.microsoft.com/office/powerpoint/2010/main" val="105702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10</a:t>
            </a:fld>
            <a:endParaRPr lang="cs-CZ" dirty="0"/>
          </a:p>
        </p:txBody>
      </p:sp>
    </p:spTree>
    <p:extLst>
      <p:ext uri="{BB962C8B-B14F-4D97-AF65-F5344CB8AC3E}">
        <p14:creationId xmlns:p14="http://schemas.microsoft.com/office/powerpoint/2010/main" val="77481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What breaches to ethical practice were committed?</a:t>
            </a:r>
          </a:p>
          <a:p>
            <a:endParaRPr lang="en-GB" baseline="0" dirty="0" smtClean="0"/>
          </a:p>
          <a:p>
            <a:r>
              <a:rPr lang="en-GB" baseline="0" dirty="0" smtClean="0"/>
              <a:t>Deceit, lack of informed consent</a:t>
            </a:r>
          </a:p>
          <a:p>
            <a:r>
              <a:rPr lang="en-GB" baseline="0" dirty="0" smtClean="0"/>
              <a:t>Lack of full disclosure of the experimental conditions </a:t>
            </a:r>
          </a:p>
          <a:p>
            <a:r>
              <a:rPr lang="en-GB" baseline="0" dirty="0" smtClean="0"/>
              <a:t>Selectivity in presenting results  </a:t>
            </a:r>
          </a:p>
          <a:p>
            <a:r>
              <a:rPr lang="en-GB" baseline="0" dirty="0" smtClean="0"/>
              <a:t>Psychological distress to participants asked to inflict harm on other people</a:t>
            </a:r>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11</a:t>
            </a:fld>
            <a:endParaRPr lang="cs-CZ" dirty="0"/>
          </a:p>
        </p:txBody>
      </p:sp>
    </p:spTree>
    <p:extLst>
      <p:ext uri="{BB962C8B-B14F-4D97-AF65-F5344CB8AC3E}">
        <p14:creationId xmlns:p14="http://schemas.microsoft.com/office/powerpoint/2010/main" val="105771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12</a:t>
            </a:fld>
            <a:endParaRPr lang="cs-CZ" dirty="0"/>
          </a:p>
        </p:txBody>
      </p:sp>
    </p:spTree>
    <p:extLst>
      <p:ext uri="{BB962C8B-B14F-4D97-AF65-F5344CB8AC3E}">
        <p14:creationId xmlns:p14="http://schemas.microsoft.com/office/powerpoint/2010/main" val="77481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Falsification / fabrication of results</a:t>
            </a:r>
          </a:p>
          <a:p>
            <a:endParaRPr lang="en-GB" dirty="0" smtClean="0"/>
          </a:p>
          <a:p>
            <a:r>
              <a:rPr lang="en-GB" dirty="0" smtClean="0"/>
              <a:t>Personal</a:t>
            </a:r>
            <a:r>
              <a:rPr lang="en-GB" baseline="0" dirty="0" smtClean="0"/>
              <a:t> c</a:t>
            </a:r>
            <a:r>
              <a:rPr lang="en-GB" dirty="0" smtClean="0"/>
              <a:t>onsequences:</a:t>
            </a:r>
          </a:p>
          <a:p>
            <a:r>
              <a:rPr lang="en-GB" dirty="0" smtClean="0"/>
              <a:t>Retraction of his journal papers</a:t>
            </a:r>
          </a:p>
          <a:p>
            <a:r>
              <a:rPr lang="en-GB" baseline="0" dirty="0" smtClean="0"/>
              <a:t>Rescinded prizes – had to reply the funding</a:t>
            </a:r>
          </a:p>
          <a:p>
            <a:r>
              <a:rPr lang="en-GB" baseline="0" dirty="0" smtClean="0"/>
              <a:t>Rescinding of PhD</a:t>
            </a:r>
          </a:p>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13</a:t>
            </a:fld>
            <a:endParaRPr lang="cs-CZ" dirty="0"/>
          </a:p>
        </p:txBody>
      </p:sp>
    </p:spTree>
    <p:extLst>
      <p:ext uri="{BB962C8B-B14F-4D97-AF65-F5344CB8AC3E}">
        <p14:creationId xmlns:p14="http://schemas.microsoft.com/office/powerpoint/2010/main" val="215328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Please</a:t>
            </a:r>
            <a:r>
              <a:rPr lang="cs-CZ" dirty="0"/>
              <a:t> </a:t>
            </a:r>
            <a:r>
              <a:rPr lang="cs-CZ" baseline="0" dirty="0" err="1"/>
              <a:t>give</a:t>
            </a:r>
            <a:r>
              <a:rPr lang="cs-CZ" baseline="0" dirty="0"/>
              <a:t> a </a:t>
            </a:r>
            <a:r>
              <a:rPr lang="cs-CZ" baseline="0" dirty="0" err="1"/>
              <a:t>name</a:t>
            </a:r>
            <a:r>
              <a:rPr lang="cs-CZ" baseline="0" dirty="0"/>
              <a:t> to </a:t>
            </a:r>
            <a:r>
              <a:rPr lang="cs-CZ" baseline="0" dirty="0" err="1"/>
              <a:t>your</a:t>
            </a:r>
            <a:r>
              <a:rPr lang="cs-CZ" baseline="0" dirty="0"/>
              <a:t> story </a:t>
            </a:r>
            <a:r>
              <a:rPr lang="cs-CZ" baseline="0" dirty="0">
                <a:sym typeface="Wingdings" panose="05000000000000000000" pitchFamily="2" charset="2"/>
              </a:rPr>
              <a:t></a:t>
            </a:r>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14</a:t>
            </a:fld>
            <a:endParaRPr lang="cs-CZ" dirty="0"/>
          </a:p>
        </p:txBody>
      </p:sp>
    </p:spTree>
    <p:extLst>
      <p:ext uri="{BB962C8B-B14F-4D97-AF65-F5344CB8AC3E}">
        <p14:creationId xmlns:p14="http://schemas.microsoft.com/office/powerpoint/2010/main" val="774811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600439"/>
            <a:ext cx="6858000" cy="1790700"/>
          </a:xfrm>
        </p:spPr>
        <p:txBody>
          <a:bodyPr anchor="b">
            <a:normAutofit/>
          </a:bodyPr>
          <a:lstStyle>
            <a:lvl1pPr algn="ctr">
              <a:defRPr sz="4400">
                <a:solidFill>
                  <a:schemeClr val="tx1"/>
                </a:solidFill>
                <a:latin typeface="+mn-lt"/>
              </a:defRPr>
            </a:lvl1pPr>
          </a:lstStyle>
          <a:p>
            <a:r>
              <a:rPr lang="cs-CZ" dirty="0"/>
              <a:t>Kliknutím lze upravit styl.</a:t>
            </a:r>
          </a:p>
        </p:txBody>
      </p:sp>
      <p:sp>
        <p:nvSpPr>
          <p:cNvPr id="3" name="Podnadpis 2"/>
          <p:cNvSpPr>
            <a:spLocks noGrp="1"/>
          </p:cNvSpPr>
          <p:nvPr>
            <p:ph type="subTitle" idx="1"/>
          </p:nvPr>
        </p:nvSpPr>
        <p:spPr>
          <a:xfrm>
            <a:off x="1143000" y="2460195"/>
            <a:ext cx="6858000" cy="1241822"/>
          </a:xfrm>
        </p:spPr>
        <p:txBody>
          <a:bodyPr/>
          <a:lstStyle>
            <a:lvl1pPr marL="0" indent="0" algn="ct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
        <p:nvSpPr>
          <p:cNvPr id="4" name="Zástupný symbol pro datum 3"/>
          <p:cNvSpPr>
            <a:spLocks noGrp="1"/>
          </p:cNvSpPr>
          <p:nvPr>
            <p:ph type="dt" sz="half" idx="10"/>
          </p:nvPr>
        </p:nvSpPr>
        <p:spPr/>
        <p:txBody>
          <a:bodyPr/>
          <a:lstStyle/>
          <a:p>
            <a:fld id="{5E6784AC-797A-45F2-B2C8-8D7DEEADE390}" type="datetimeFigureOut">
              <a:rPr lang="cs-CZ" smtClean="0"/>
              <a:t>8.10.2018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71166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8.10.2018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2371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8.10.2018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00698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8.10.2018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19748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a:t>Název</a:t>
            </a:r>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a:t>Předmět</a:t>
            </a:r>
            <a:endParaRPr lang="en-US" dirty="0"/>
          </a:p>
        </p:txBody>
      </p:sp>
    </p:spTree>
    <p:extLst>
      <p:ext uri="{BB962C8B-B14F-4D97-AF65-F5344CB8AC3E}">
        <p14:creationId xmlns:p14="http://schemas.microsoft.com/office/powerpoint/2010/main" val="243452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8.10.2018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3741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8.10.2018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81414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DE3EBCF-D751-4FE2-A91F-6D92418E3950}" type="datetimeFigureOut">
              <a:rPr lang="cs-CZ" smtClean="0"/>
              <a:t>8.10.2018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79159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DE3EBCF-D751-4FE2-A91F-6D92418E3950}" type="datetimeFigureOut">
              <a:rPr lang="cs-CZ" smtClean="0"/>
              <a:t>8.10.2018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426429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29842" y="1878806"/>
            <a:ext cx="386834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2" y="1878806"/>
            <a:ext cx="388739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DE3EBCF-D751-4FE2-A91F-6D92418E3950}" type="datetimeFigureOut">
              <a:rPr lang="cs-CZ" smtClean="0"/>
              <a:t>8.10.2018</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10538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DE3EBCF-D751-4FE2-A91F-6D92418E3950}" type="datetimeFigureOut">
              <a:rPr lang="cs-CZ" smtClean="0"/>
              <a:t>8.10.2018</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3273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DE3EBCF-D751-4FE2-A91F-6D92418E3950}" type="datetimeFigureOut">
              <a:rPr lang="cs-CZ" smtClean="0"/>
              <a:t>8.10.2018</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484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8.10.2018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58925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10/8/2018</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a:t>
            </a:fld>
            <a:endParaRPr lang="cs-CZ"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7"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W147ybOdgp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yPSc0D7Hg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retractionwatch.com/2016/09/06/hes-back-data-faker-diederik-stapel-will-support-research-at-vocational-univers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j6YK7CNvum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youtube.com/watch?v=ayPSc0D7Hgk" TargetMode="External"/><Relationship Id="rId4" Type="http://schemas.openxmlformats.org/officeDocument/2006/relationships/hyperlink" Target="http://www.youtube.com/watch?v=W147ybOdgp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ireneg@coventry.ac.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creativecommons.org/licenses/by/4.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choose/?lang=en" TargetMode="External"/><Relationship Id="rId2" Type="http://schemas.openxmlformats.org/officeDocument/2006/relationships/hyperlink" Target="http://www.creativecommons.org/" TargetMode="External"/><Relationship Id="rId1" Type="http://schemas.openxmlformats.org/officeDocument/2006/relationships/slideLayout" Target="../slideLayouts/slideLayout2.xml"/><Relationship Id="rId4" Type="http://schemas.openxmlformats.org/officeDocument/2006/relationships/hyperlink" Target="https://commons.wikimedia.org/wiki/File:CC-BY_icon.sv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j6YK7CNvum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776003"/>
            <a:ext cx="6858000" cy="1790700"/>
          </a:xfrm>
        </p:spPr>
        <p:txBody>
          <a:bodyPr>
            <a:normAutofit/>
          </a:bodyPr>
          <a:lstStyle/>
          <a:p>
            <a:r>
              <a:rPr lang="en-GB" altLang="en-US" dirty="0" smtClean="0"/>
              <a:t>Ethical conduct in research and practice</a:t>
            </a:r>
            <a:endParaRPr lang="en-US" dirty="0"/>
          </a:p>
        </p:txBody>
      </p:sp>
      <p:sp>
        <p:nvSpPr>
          <p:cNvPr id="3" name="Podnadpis 2"/>
          <p:cNvSpPr>
            <a:spLocks noGrp="1"/>
          </p:cNvSpPr>
          <p:nvPr>
            <p:ph type="subTitle" idx="1"/>
          </p:nvPr>
        </p:nvSpPr>
        <p:spPr>
          <a:xfrm>
            <a:off x="1143000" y="2657475"/>
            <a:ext cx="6858000" cy="1044542"/>
          </a:xfrm>
        </p:spPr>
        <p:txBody>
          <a:bodyPr/>
          <a:lstStyle/>
          <a:p>
            <a:r>
              <a:rPr lang="en-US" dirty="0" smtClean="0"/>
              <a:t>A workshop for students preparing to undertake research or practical projects</a:t>
            </a:r>
            <a:endParaRPr lang="en-US" dirty="0"/>
          </a:p>
        </p:txBody>
      </p:sp>
    </p:spTree>
    <p:extLst>
      <p:ext uri="{BB962C8B-B14F-4D97-AF65-F5344CB8AC3E}">
        <p14:creationId xmlns:p14="http://schemas.microsoft.com/office/powerpoint/2010/main" val="63454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GB" altLang="en-US" dirty="0"/>
              <a:t>Milgram Obedience Study </a:t>
            </a:r>
            <a:r>
              <a:rPr lang="en-GB" altLang="en-US" dirty="0" smtClean="0"/>
              <a:t>1961</a:t>
            </a:r>
            <a:endParaRPr lang="cs-CZ" dirty="0"/>
          </a:p>
        </p:txBody>
      </p:sp>
      <p:sp>
        <p:nvSpPr>
          <p:cNvPr id="5" name="Podnadpis 4"/>
          <p:cNvSpPr>
            <a:spLocks noGrp="1"/>
          </p:cNvSpPr>
          <p:nvPr>
            <p:ph type="subTitle" idx="1"/>
          </p:nvPr>
        </p:nvSpPr>
        <p:spPr/>
        <p:txBody>
          <a:bodyPr/>
          <a:lstStyle/>
          <a:p>
            <a:r>
              <a:rPr lang="en-GB" altLang="en-US" dirty="0"/>
              <a:t>volunteers administering electric shocks to other “volunteers” </a:t>
            </a:r>
            <a:br>
              <a:rPr lang="en-GB" altLang="en-US" dirty="0"/>
            </a:br>
            <a:endParaRPr lang="cs-CZ" dirty="0"/>
          </a:p>
        </p:txBody>
      </p:sp>
    </p:spTree>
    <p:extLst>
      <p:ext uri="{BB962C8B-B14F-4D97-AF65-F5344CB8AC3E}">
        <p14:creationId xmlns:p14="http://schemas.microsoft.com/office/powerpoint/2010/main" val="429128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solidFill>
                  <a:schemeClr val="accent1"/>
                </a:solidFill>
              </a:rPr>
              <a:t>Milgram Obedience Study</a:t>
            </a:r>
            <a:endParaRPr lang="cs-CZ" dirty="0">
              <a:solidFill>
                <a:schemeClr val="accent1"/>
              </a:solidFill>
            </a:endParaRPr>
          </a:p>
        </p:txBody>
      </p:sp>
      <p:sp>
        <p:nvSpPr>
          <p:cNvPr id="3" name="Zástupný symbol pro obsah 2"/>
          <p:cNvSpPr>
            <a:spLocks noGrp="1"/>
          </p:cNvSpPr>
          <p:nvPr>
            <p:ph idx="1"/>
          </p:nvPr>
        </p:nvSpPr>
        <p:spPr/>
        <p:txBody>
          <a:bodyPr>
            <a:normAutofit lnSpcReduction="10000"/>
          </a:bodyPr>
          <a:lstStyle/>
          <a:p>
            <a:pPr marL="228600" lvl="1">
              <a:spcBef>
                <a:spcPts val="1000"/>
              </a:spcBef>
            </a:pPr>
            <a:r>
              <a:rPr lang="en-GB" altLang="en-US" sz="2000" dirty="0">
                <a:hlinkClick r:id="rId3"/>
              </a:rPr>
              <a:t>http://www.youtube.com/watch?v=W147ybOdgpE</a:t>
            </a:r>
            <a:endParaRPr lang="en-GB" altLang="en-US" sz="2000" dirty="0"/>
          </a:p>
          <a:p>
            <a:pPr marL="0" indent="0">
              <a:buNone/>
            </a:pPr>
            <a:r>
              <a:rPr lang="en-GB" dirty="0" smtClean="0"/>
              <a:t>In 1960s – early 1970s Social Psychologist Stanley Milgram conducted experiments to explore the capacity for one person to inflict harm to another person – trying to understand blind obedience / complicity of many individuals during World War II </a:t>
            </a:r>
            <a:r>
              <a:rPr lang="en-GB" dirty="0"/>
              <a:t>to conduct mass </a:t>
            </a:r>
            <a:r>
              <a:rPr lang="en-GB" dirty="0" smtClean="0"/>
              <a:t>extermination.</a:t>
            </a:r>
          </a:p>
          <a:p>
            <a:pPr marL="0" indent="0">
              <a:buNone/>
            </a:pPr>
            <a:r>
              <a:rPr lang="en-GB" dirty="0" smtClean="0"/>
              <a:t>The research has since been condemned as unethical and flawed.</a:t>
            </a:r>
            <a:endParaRPr lang="cs-CZ" dirty="0"/>
          </a:p>
        </p:txBody>
      </p:sp>
    </p:spTree>
    <p:extLst>
      <p:ext uri="{BB962C8B-B14F-4D97-AF65-F5344CB8AC3E}">
        <p14:creationId xmlns:p14="http://schemas.microsoft.com/office/powerpoint/2010/main" val="410853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GB" altLang="en-US" dirty="0" smtClean="0"/>
              <a:t>The Bell Labs Incident</a:t>
            </a:r>
            <a:endParaRPr lang="cs-CZ" dirty="0"/>
          </a:p>
        </p:txBody>
      </p:sp>
      <p:sp>
        <p:nvSpPr>
          <p:cNvPr id="5" name="Podnadpis 4"/>
          <p:cNvSpPr>
            <a:spLocks noGrp="1"/>
          </p:cNvSpPr>
          <p:nvPr>
            <p:ph type="subTitle" idx="1"/>
          </p:nvPr>
        </p:nvSpPr>
        <p:spPr/>
        <p:txBody>
          <a:bodyPr>
            <a:normAutofit/>
          </a:bodyPr>
          <a:lstStyle/>
          <a:p>
            <a:r>
              <a:rPr lang="en-GB" altLang="en-US" dirty="0"/>
              <a:t>Jan-Hendrik </a:t>
            </a:r>
            <a:r>
              <a:rPr lang="en-GB" altLang="en-US" dirty="0" err="1"/>
              <a:t>Sch</a:t>
            </a:r>
            <a:r>
              <a:rPr lang="az-Cyrl-AZ" altLang="en-US" dirty="0"/>
              <a:t>ӧ</a:t>
            </a:r>
            <a:r>
              <a:rPr lang="en-GB" altLang="en-US" dirty="0"/>
              <a:t>n, German Physicist and prize-winner 2001, </a:t>
            </a:r>
            <a:r>
              <a:rPr lang="en-GB" altLang="en-US" dirty="0" smtClean="0"/>
              <a:t>2002: data falsification</a:t>
            </a:r>
            <a:endParaRPr lang="cs-CZ" dirty="0"/>
          </a:p>
        </p:txBody>
      </p:sp>
    </p:spTree>
    <p:extLst>
      <p:ext uri="{BB962C8B-B14F-4D97-AF65-F5344CB8AC3E}">
        <p14:creationId xmlns:p14="http://schemas.microsoft.com/office/powerpoint/2010/main" val="284143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Bell Labs Incident</a:t>
            </a:r>
            <a:endParaRPr lang="cs-CZ" dirty="0"/>
          </a:p>
        </p:txBody>
      </p:sp>
      <p:sp>
        <p:nvSpPr>
          <p:cNvPr id="3" name="Zástupný symbol pro obsah 2"/>
          <p:cNvSpPr>
            <a:spLocks noGrp="1"/>
          </p:cNvSpPr>
          <p:nvPr>
            <p:ph idx="1"/>
          </p:nvPr>
        </p:nvSpPr>
        <p:spPr/>
        <p:txBody>
          <a:bodyPr>
            <a:normAutofit/>
          </a:bodyPr>
          <a:lstStyle/>
          <a:p>
            <a:r>
              <a:rPr lang="cs-CZ" dirty="0">
                <a:hlinkClick r:id="rId3"/>
              </a:rPr>
              <a:t>https://</a:t>
            </a:r>
            <a:r>
              <a:rPr lang="cs-CZ" dirty="0" smtClean="0">
                <a:hlinkClick r:id="rId3"/>
              </a:rPr>
              <a:t>www.youtube.com/watch?v=ayPSc0D7Hgk</a:t>
            </a:r>
            <a:endParaRPr lang="en-GB" dirty="0" smtClean="0"/>
          </a:p>
          <a:p>
            <a:endParaRPr lang="en-GB" dirty="0" smtClean="0"/>
          </a:p>
          <a:p>
            <a:r>
              <a:rPr lang="en-GB" altLang="en-US" dirty="0" smtClean="0"/>
              <a:t>Highly acclaimed researcher working for Bell Labs, Jan-Hendrik </a:t>
            </a:r>
            <a:r>
              <a:rPr lang="en-GB" altLang="en-US" dirty="0" err="1"/>
              <a:t>Sch</a:t>
            </a:r>
            <a:r>
              <a:rPr lang="az-Cyrl-AZ" altLang="en-US" dirty="0"/>
              <a:t>ӧ</a:t>
            </a:r>
            <a:r>
              <a:rPr lang="en-GB" altLang="en-US" dirty="0"/>
              <a:t>n, German Physicist and prize-winner 2001, </a:t>
            </a:r>
            <a:r>
              <a:rPr lang="en-GB" altLang="en-US" dirty="0" smtClean="0"/>
              <a:t>2002 admitted to </a:t>
            </a:r>
            <a:r>
              <a:rPr lang="en-GB" altLang="en-US" dirty="0"/>
              <a:t>data </a:t>
            </a:r>
            <a:r>
              <a:rPr lang="en-GB" altLang="en-US" dirty="0" smtClean="0"/>
              <a:t>falsification / fabrication after other researchers were unable to replicate his results in semi-conductor </a:t>
            </a:r>
            <a:r>
              <a:rPr lang="en-GB" altLang="en-US" dirty="0"/>
              <a:t>physics, superconductivity in organic transistors</a:t>
            </a:r>
          </a:p>
          <a:p>
            <a:endParaRPr lang="cs-CZ" dirty="0"/>
          </a:p>
        </p:txBody>
      </p:sp>
    </p:spTree>
    <p:extLst>
      <p:ext uri="{BB962C8B-B14F-4D97-AF65-F5344CB8AC3E}">
        <p14:creationId xmlns:p14="http://schemas.microsoft.com/office/powerpoint/2010/main" val="231853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GB" altLang="en-US" dirty="0" err="1" smtClean="0"/>
              <a:t>Diederik</a:t>
            </a:r>
            <a:r>
              <a:rPr lang="en-GB" altLang="en-US" dirty="0" smtClean="0"/>
              <a:t> </a:t>
            </a:r>
            <a:r>
              <a:rPr lang="en-GB" altLang="en-US" dirty="0" err="1"/>
              <a:t>Stapel</a:t>
            </a:r>
            <a:r>
              <a:rPr lang="en-GB" altLang="en-US" dirty="0"/>
              <a:t> Dutch social scientist</a:t>
            </a:r>
            <a:endParaRPr lang="cs-CZ" dirty="0"/>
          </a:p>
        </p:txBody>
      </p:sp>
      <p:sp>
        <p:nvSpPr>
          <p:cNvPr id="5" name="Podnadpis 4"/>
          <p:cNvSpPr>
            <a:spLocks noGrp="1"/>
          </p:cNvSpPr>
          <p:nvPr>
            <p:ph type="subTitle" idx="1"/>
          </p:nvPr>
        </p:nvSpPr>
        <p:spPr/>
        <p:txBody>
          <a:bodyPr>
            <a:normAutofit/>
          </a:bodyPr>
          <a:lstStyle/>
          <a:p>
            <a:r>
              <a:rPr lang="en-GB" altLang="en-US" dirty="0"/>
              <a:t>Fabrication of data leading to </a:t>
            </a:r>
            <a:r>
              <a:rPr lang="en-GB" altLang="en-US" dirty="0" smtClean="0"/>
              <a:t>retraction </a:t>
            </a:r>
            <a:r>
              <a:rPr lang="en-GB" altLang="en-US" dirty="0"/>
              <a:t>of </a:t>
            </a:r>
            <a:r>
              <a:rPr lang="en-GB" altLang="en-US" dirty="0" smtClean="0"/>
              <a:t>58 publications</a:t>
            </a:r>
            <a:r>
              <a:rPr lang="en-GB" altLang="en-US" dirty="0"/>
              <a:t/>
            </a:r>
            <a:br>
              <a:rPr lang="en-GB" altLang="en-US" dirty="0"/>
            </a:br>
            <a:endParaRPr lang="cs-CZ" dirty="0"/>
          </a:p>
        </p:txBody>
      </p:sp>
    </p:spTree>
    <p:extLst>
      <p:ext uri="{BB962C8B-B14F-4D97-AF65-F5344CB8AC3E}">
        <p14:creationId xmlns:p14="http://schemas.microsoft.com/office/powerpoint/2010/main" val="206944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altLang="en-US" dirty="0" err="1"/>
              <a:t>Diederik</a:t>
            </a:r>
            <a:r>
              <a:rPr lang="en-GB" altLang="en-US" dirty="0"/>
              <a:t> </a:t>
            </a:r>
            <a:r>
              <a:rPr lang="en-GB" altLang="en-US" dirty="0" err="1" smtClean="0"/>
              <a:t>Stapel</a:t>
            </a:r>
            <a:r>
              <a:rPr lang="en-GB" altLang="en-US" dirty="0" smtClean="0"/>
              <a:t>, </a:t>
            </a:r>
            <a:r>
              <a:rPr lang="en-GB" altLang="en-US" dirty="0"/>
              <a:t>Dutch social scientist</a:t>
            </a:r>
            <a:endParaRPr lang="cs-CZ" dirty="0">
              <a:solidFill>
                <a:schemeClr val="accent1"/>
              </a:solidFill>
            </a:endParaRPr>
          </a:p>
        </p:txBody>
      </p:sp>
      <p:sp>
        <p:nvSpPr>
          <p:cNvPr id="3" name="Zástupný symbol pro obsah 2"/>
          <p:cNvSpPr>
            <a:spLocks noGrp="1"/>
          </p:cNvSpPr>
          <p:nvPr>
            <p:ph idx="1"/>
          </p:nvPr>
        </p:nvSpPr>
        <p:spPr/>
        <p:txBody>
          <a:bodyPr/>
          <a:lstStyle/>
          <a:p>
            <a:r>
              <a:rPr lang="en-GB" altLang="en-US" sz="1600" dirty="0"/>
              <a:t>http://retractionwatch.com/2012/11/29/going-dutch-stapel-inquiry-eyes-credulous-colleagues-institution-prompts-national-soul-search/</a:t>
            </a:r>
          </a:p>
          <a:p>
            <a:r>
              <a:rPr lang="en-GB" altLang="en-US" sz="1600" dirty="0">
                <a:hlinkClick r:id="rId3"/>
              </a:rPr>
              <a:t>https://retractionwatch.com/2016/09/06/hes-back-data-faker-diederik-stapel-will-support-research-at-vocational-university</a:t>
            </a:r>
            <a:r>
              <a:rPr lang="en-GB" altLang="en-US" sz="1600" dirty="0" smtClean="0">
                <a:hlinkClick r:id="rId3"/>
              </a:rPr>
              <a:t>/</a:t>
            </a:r>
            <a:endParaRPr lang="en-GB" altLang="en-US" sz="1600" dirty="0" smtClean="0"/>
          </a:p>
          <a:p>
            <a:r>
              <a:rPr lang="en-GB" altLang="en-US" sz="2000" dirty="0" err="1" smtClean="0"/>
              <a:t>Stapel</a:t>
            </a:r>
            <a:r>
              <a:rPr lang="en-GB" altLang="en-US" sz="2000" dirty="0" smtClean="0"/>
              <a:t> was found guilty of fabricating data in 2012, while he was employed as a professor of social psychology at Tilburg University in the Netherlands.  This led to retraction of 58 academic works, including journal papers and book chapters.  In addition 10 dissertations that he supervised were found to include fabricated data.</a:t>
            </a:r>
          </a:p>
        </p:txBody>
      </p:sp>
    </p:spTree>
    <p:extLst>
      <p:ext uri="{BB962C8B-B14F-4D97-AF65-F5344CB8AC3E}">
        <p14:creationId xmlns:p14="http://schemas.microsoft.com/office/powerpoint/2010/main" val="45917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6275" y="292895"/>
            <a:ext cx="6915150" cy="835537"/>
          </a:xfrm>
        </p:spPr>
        <p:txBody>
          <a:bodyPr/>
          <a:lstStyle/>
          <a:p>
            <a:r>
              <a:rPr lang="en-GB" dirty="0" smtClean="0">
                <a:solidFill>
                  <a:schemeClr val="accent1"/>
                </a:solidFill>
              </a:rPr>
              <a:t>Summary of the ethical issues</a:t>
            </a:r>
            <a:endParaRPr lang="cs-CZ" dirty="0">
              <a:solidFill>
                <a:schemeClr val="accent1"/>
              </a:solidFill>
            </a:endParaRPr>
          </a:p>
        </p:txBody>
      </p:sp>
      <p:sp>
        <p:nvSpPr>
          <p:cNvPr id="3" name="Zástupný symbol pro obsah 2"/>
          <p:cNvSpPr>
            <a:spLocks noGrp="1"/>
          </p:cNvSpPr>
          <p:nvPr>
            <p:ph idx="1"/>
          </p:nvPr>
        </p:nvSpPr>
        <p:spPr>
          <a:xfrm>
            <a:off x="400050" y="1149724"/>
            <a:ext cx="8420100" cy="3482999"/>
          </a:xfrm>
        </p:spPr>
        <p:txBody>
          <a:bodyPr>
            <a:normAutofit fontScale="47500" lnSpcReduction="20000"/>
          </a:bodyPr>
          <a:lstStyle/>
          <a:p>
            <a:r>
              <a:rPr lang="en-GB" dirty="0" smtClean="0"/>
              <a:t>No </a:t>
            </a:r>
            <a:r>
              <a:rPr lang="en-GB" dirty="0"/>
              <a:t>informed consent</a:t>
            </a:r>
          </a:p>
          <a:p>
            <a:r>
              <a:rPr lang="en-GB" dirty="0" smtClean="0"/>
              <a:t>Physical harm to </a:t>
            </a:r>
            <a:r>
              <a:rPr lang="en-GB" dirty="0"/>
              <a:t>human </a:t>
            </a:r>
            <a:r>
              <a:rPr lang="en-GB" dirty="0" smtClean="0"/>
              <a:t>subjects </a:t>
            </a:r>
            <a:r>
              <a:rPr lang="en-GB" dirty="0"/>
              <a:t>and their </a:t>
            </a:r>
            <a:r>
              <a:rPr lang="en-GB" dirty="0" smtClean="0"/>
              <a:t>families</a:t>
            </a:r>
          </a:p>
          <a:p>
            <a:r>
              <a:rPr lang="en-GB" dirty="0" smtClean="0"/>
              <a:t>Deceit – lying about true nature of the research to participants</a:t>
            </a:r>
          </a:p>
          <a:p>
            <a:r>
              <a:rPr lang="en-GB" dirty="0" smtClean="0"/>
              <a:t>Continuing </a:t>
            </a:r>
            <a:r>
              <a:rPr lang="en-GB" dirty="0"/>
              <a:t>the experiment despite concerns </a:t>
            </a:r>
            <a:r>
              <a:rPr lang="en-GB" dirty="0" smtClean="0"/>
              <a:t>expressed</a:t>
            </a:r>
          </a:p>
          <a:p>
            <a:r>
              <a:rPr lang="en-GB" dirty="0"/>
              <a:t>Lack of full disclosure of the experimental conditions </a:t>
            </a:r>
          </a:p>
          <a:p>
            <a:r>
              <a:rPr lang="en-GB" dirty="0"/>
              <a:t>Selectivity in presenting results  </a:t>
            </a:r>
          </a:p>
          <a:p>
            <a:r>
              <a:rPr lang="en-GB" dirty="0"/>
              <a:t>Psychological distress to </a:t>
            </a:r>
            <a:r>
              <a:rPr lang="en-GB" dirty="0" smtClean="0"/>
              <a:t>participants</a:t>
            </a:r>
          </a:p>
          <a:p>
            <a:r>
              <a:rPr lang="en-GB" dirty="0"/>
              <a:t>F</a:t>
            </a:r>
            <a:r>
              <a:rPr lang="en-GB" dirty="0" smtClean="0"/>
              <a:t>raud </a:t>
            </a:r>
            <a:r>
              <a:rPr lang="en-GB" dirty="0"/>
              <a:t>in trying to pass off fabricated data as genuine and deceive colleagues, students and other researchers</a:t>
            </a:r>
          </a:p>
          <a:p>
            <a:r>
              <a:rPr lang="en-GB" dirty="0" smtClean="0"/>
              <a:t>Institutions are </a:t>
            </a:r>
            <a:r>
              <a:rPr lang="en-GB" dirty="0"/>
              <a:t>guilty of lack of oversight for research</a:t>
            </a:r>
          </a:p>
          <a:p>
            <a:r>
              <a:rPr lang="en-GB" dirty="0"/>
              <a:t>Peer reviewers for the 58 retracted publications failed to detect any wrong-doing or highlight suspicions about the data</a:t>
            </a:r>
          </a:p>
          <a:p>
            <a:r>
              <a:rPr lang="en-GB" dirty="0"/>
              <a:t>Such misconduct serves to undermine public trust in scientific research and damages the reputation of the </a:t>
            </a:r>
            <a:r>
              <a:rPr lang="en-GB" dirty="0" smtClean="0"/>
              <a:t>university</a:t>
            </a:r>
          </a:p>
          <a:p>
            <a:r>
              <a:rPr lang="en-GB" dirty="0" smtClean="0"/>
              <a:t>Personal penalties – loss of position, banned from applying for research funding, had to repay prize money, </a:t>
            </a:r>
            <a:r>
              <a:rPr lang="en-GB" dirty="0" err="1" smtClean="0"/>
              <a:t>etc</a:t>
            </a:r>
            <a:endParaRPr lang="en-GB" dirty="0"/>
          </a:p>
        </p:txBody>
      </p:sp>
    </p:spTree>
    <p:extLst>
      <p:ext uri="{BB962C8B-B14F-4D97-AF65-F5344CB8AC3E}">
        <p14:creationId xmlns:p14="http://schemas.microsoft.com/office/powerpoint/2010/main" val="255648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Discussions</a:t>
            </a:r>
            <a:endParaRPr lang="en-GB" dirty="0"/>
          </a:p>
        </p:txBody>
      </p:sp>
      <p:sp>
        <p:nvSpPr>
          <p:cNvPr id="3" name="Content Placeholder 2"/>
          <p:cNvSpPr>
            <a:spLocks noGrp="1"/>
          </p:cNvSpPr>
          <p:nvPr>
            <p:ph idx="1"/>
          </p:nvPr>
        </p:nvSpPr>
        <p:spPr/>
        <p:txBody>
          <a:bodyPr/>
          <a:lstStyle/>
          <a:p>
            <a:pPr marL="0" indent="0">
              <a:buNone/>
            </a:pPr>
            <a:r>
              <a:rPr lang="en-GB" dirty="0" smtClean="0"/>
              <a:t>Considering these cases:</a:t>
            </a:r>
          </a:p>
          <a:p>
            <a:r>
              <a:rPr lang="en-GB" dirty="0" smtClean="0"/>
              <a:t>How can we ensure that all research is conducted ethically?</a:t>
            </a:r>
          </a:p>
          <a:p>
            <a:r>
              <a:rPr lang="en-GB" dirty="0" smtClean="0"/>
              <a:t>Why is ethical conduct important in professional life? </a:t>
            </a:r>
          </a:p>
          <a:p>
            <a:r>
              <a:rPr lang="en-GB" dirty="0" smtClean="0"/>
              <a:t>How can you apply what you learned to your own research and practice?</a:t>
            </a:r>
          </a:p>
        </p:txBody>
      </p:sp>
    </p:spTree>
    <p:extLst>
      <p:ext uri="{BB962C8B-B14F-4D97-AF65-F5344CB8AC3E}">
        <p14:creationId xmlns:p14="http://schemas.microsoft.com/office/powerpoint/2010/main" val="180478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solidFill>
                  <a:schemeClr val="accent1"/>
                </a:solidFill>
              </a:rPr>
              <a:t>Lessons learned</a:t>
            </a:r>
            <a:endParaRPr lang="cs-CZ" dirty="0">
              <a:solidFill>
                <a:schemeClr val="accent1"/>
              </a:solidFill>
            </a:endParaRPr>
          </a:p>
        </p:txBody>
      </p:sp>
      <p:sp>
        <p:nvSpPr>
          <p:cNvPr id="3" name="Zástupný symbol pro obsah 2"/>
          <p:cNvSpPr>
            <a:spLocks noGrp="1"/>
          </p:cNvSpPr>
          <p:nvPr>
            <p:ph idx="1"/>
          </p:nvPr>
        </p:nvSpPr>
        <p:spPr/>
        <p:txBody>
          <a:bodyPr>
            <a:normAutofit lnSpcReduction="10000"/>
          </a:bodyPr>
          <a:lstStyle/>
          <a:p>
            <a:r>
              <a:rPr lang="en-GB" dirty="0" smtClean="0"/>
              <a:t>Training in ethical values and standards is key for ensuring researchers understand requirements</a:t>
            </a:r>
          </a:p>
          <a:p>
            <a:r>
              <a:rPr lang="en-GB" dirty="0" smtClean="0"/>
              <a:t>Ethical approval is important to ensure the design and methodology are appropriate</a:t>
            </a:r>
          </a:p>
          <a:p>
            <a:r>
              <a:rPr lang="en-GB" dirty="0" smtClean="0"/>
              <a:t>Monitoring of research is essential to ensure ethical standards and appropriate processes are followed throughout the research</a:t>
            </a:r>
          </a:p>
          <a:p>
            <a:r>
              <a:rPr lang="en-GB" dirty="0" smtClean="0"/>
              <a:t>Even senior researchers must follow the rules</a:t>
            </a:r>
            <a:endParaRPr lang="cs-CZ" dirty="0"/>
          </a:p>
        </p:txBody>
      </p:sp>
    </p:spTree>
    <p:extLst>
      <p:ext uri="{BB962C8B-B14F-4D97-AF65-F5344CB8AC3E}">
        <p14:creationId xmlns:p14="http://schemas.microsoft.com/office/powerpoint/2010/main" val="379887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R</a:t>
            </a:r>
            <a:r>
              <a:rPr lang="cs-CZ" dirty="0" smtClean="0"/>
              <a:t>eferences</a:t>
            </a:r>
            <a:endParaRPr lang="en-US" dirty="0"/>
          </a:p>
        </p:txBody>
      </p:sp>
      <p:sp>
        <p:nvSpPr>
          <p:cNvPr id="3" name="Zástupný symbol pro obsah 2"/>
          <p:cNvSpPr>
            <a:spLocks noGrp="1"/>
          </p:cNvSpPr>
          <p:nvPr>
            <p:ph idx="1"/>
          </p:nvPr>
        </p:nvSpPr>
        <p:spPr/>
        <p:txBody>
          <a:bodyPr>
            <a:normAutofit/>
          </a:bodyPr>
          <a:lstStyle/>
          <a:p>
            <a:r>
              <a:rPr lang="en-GB" altLang="en-US" sz="2000" dirty="0" err="1" smtClean="0">
                <a:hlinkClick r:id="rId3"/>
              </a:rPr>
              <a:t>Tuskagee</a:t>
            </a:r>
            <a:r>
              <a:rPr lang="en-GB" altLang="en-US" sz="2000" dirty="0" smtClean="0">
                <a:hlinkClick r:id="rId3"/>
              </a:rPr>
              <a:t> Experiment: http</a:t>
            </a:r>
            <a:r>
              <a:rPr lang="en-GB" altLang="en-US" sz="2000" dirty="0">
                <a:hlinkClick r:id="rId3"/>
              </a:rPr>
              <a:t>://</a:t>
            </a:r>
            <a:r>
              <a:rPr lang="en-GB" altLang="en-US" sz="2000" dirty="0" smtClean="0">
                <a:hlinkClick r:id="rId3"/>
              </a:rPr>
              <a:t>www.youtube.com/watch?v=j6YK7CNvum8</a:t>
            </a:r>
            <a:endParaRPr lang="en-GB" altLang="en-US" sz="2000" dirty="0" smtClean="0"/>
          </a:p>
          <a:p>
            <a:pPr marL="228600" lvl="1">
              <a:spcBef>
                <a:spcPts val="1000"/>
              </a:spcBef>
            </a:pPr>
            <a:r>
              <a:rPr lang="en-GB" altLang="en-US" sz="2000" dirty="0" smtClean="0">
                <a:hlinkClick r:id="rId4"/>
              </a:rPr>
              <a:t>Milgram Study: http</a:t>
            </a:r>
            <a:r>
              <a:rPr lang="en-GB" altLang="en-US" sz="2000" dirty="0">
                <a:hlinkClick r:id="rId4"/>
              </a:rPr>
              <a:t>://www.youtube.com/watch?v=W147ybOdgpE</a:t>
            </a:r>
            <a:endParaRPr lang="en-GB" altLang="en-US" sz="2000" dirty="0"/>
          </a:p>
          <a:p>
            <a:r>
              <a:rPr lang="en-GB" sz="2000" dirty="0" smtClean="0">
                <a:hlinkClick r:id="rId5"/>
              </a:rPr>
              <a:t>Bell Labs Incident: </a:t>
            </a:r>
            <a:r>
              <a:rPr lang="cs-CZ" sz="2000" dirty="0" smtClean="0">
                <a:hlinkClick r:id="rId5"/>
              </a:rPr>
              <a:t>https</a:t>
            </a:r>
            <a:r>
              <a:rPr lang="cs-CZ" sz="2000" dirty="0">
                <a:hlinkClick r:id="rId5"/>
              </a:rPr>
              <a:t>://www.youtube.com/watch?v=ayPSc0D7Hgk</a:t>
            </a:r>
            <a:endParaRPr lang="en-GB" sz="2000" dirty="0"/>
          </a:p>
          <a:p>
            <a:r>
              <a:rPr lang="en-GB" altLang="en-US" sz="2000" dirty="0" err="1" smtClean="0"/>
              <a:t>Diederik</a:t>
            </a:r>
            <a:r>
              <a:rPr lang="en-GB" altLang="en-US" sz="2000" dirty="0" smtClean="0"/>
              <a:t> </a:t>
            </a:r>
            <a:r>
              <a:rPr lang="en-GB" altLang="en-US" sz="2000" dirty="0" err="1" smtClean="0"/>
              <a:t>Stapel</a:t>
            </a:r>
            <a:r>
              <a:rPr lang="en-GB" altLang="en-US" sz="2000" dirty="0" smtClean="0"/>
              <a:t> Fabrication: </a:t>
            </a:r>
          </a:p>
          <a:p>
            <a:pPr lvl="1"/>
            <a:r>
              <a:rPr lang="en-GB" altLang="en-US" sz="1600" dirty="0"/>
              <a:t>http://retractionwatch.com/2012/11/29/going-dutch-stapel-inquiry-eyes-credulous-colleagues-institution-prompts-national-soul-search/</a:t>
            </a:r>
          </a:p>
          <a:p>
            <a:pPr lvl="1"/>
            <a:r>
              <a:rPr lang="en-GB" altLang="en-US" sz="1600" dirty="0"/>
              <a:t>https://retractionwatch.com/2016/09/06/hes-back-data-faker-diederik-stapel-will-support-research-at-vocational-university</a:t>
            </a:r>
            <a:endParaRPr lang="en-GB" altLang="en-US" dirty="0"/>
          </a:p>
        </p:txBody>
      </p:sp>
    </p:spTree>
    <p:extLst>
      <p:ext uri="{BB962C8B-B14F-4D97-AF65-F5344CB8AC3E}">
        <p14:creationId xmlns:p14="http://schemas.microsoft.com/office/powerpoint/2010/main" val="189041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Structure</a:t>
            </a:r>
            <a:endParaRPr lang="cs-CZ" dirty="0"/>
          </a:p>
        </p:txBody>
      </p:sp>
      <p:sp>
        <p:nvSpPr>
          <p:cNvPr id="3" name="Zástupný symbol pro obsah 2"/>
          <p:cNvSpPr>
            <a:spLocks noGrp="1"/>
          </p:cNvSpPr>
          <p:nvPr>
            <p:ph idx="1"/>
          </p:nvPr>
        </p:nvSpPr>
        <p:spPr/>
        <p:txBody>
          <a:bodyPr>
            <a:normAutofit/>
          </a:bodyPr>
          <a:lstStyle/>
          <a:p>
            <a:r>
              <a:rPr lang="en-GB" altLang="en-US" dirty="0" smtClean="0"/>
              <a:t>Ethics </a:t>
            </a:r>
            <a:r>
              <a:rPr lang="en-GB" altLang="en-US" dirty="0"/>
              <a:t>and your </a:t>
            </a:r>
            <a:r>
              <a:rPr lang="en-GB" altLang="en-US" dirty="0" smtClean="0"/>
              <a:t>research</a:t>
            </a:r>
            <a:endParaRPr lang="en-GB" altLang="en-US" dirty="0"/>
          </a:p>
          <a:p>
            <a:r>
              <a:rPr lang="en-GB" altLang="en-US" dirty="0" smtClean="0"/>
              <a:t>Examples of unethical conduct</a:t>
            </a:r>
          </a:p>
          <a:p>
            <a:r>
              <a:rPr lang="en-GB" altLang="en-US" dirty="0" smtClean="0"/>
              <a:t>Lessons Learned</a:t>
            </a:r>
          </a:p>
          <a:p>
            <a:r>
              <a:rPr lang="en-GB" altLang="en-US" dirty="0" smtClean="0"/>
              <a:t>Summary</a:t>
            </a:r>
            <a:endParaRPr lang="en-GB" altLang="en-US" dirty="0"/>
          </a:p>
          <a:p>
            <a:endParaRPr lang="cs-CZ" dirty="0"/>
          </a:p>
        </p:txBody>
      </p:sp>
    </p:spTree>
    <p:extLst>
      <p:ext uri="{BB962C8B-B14F-4D97-AF65-F5344CB8AC3E}">
        <p14:creationId xmlns:p14="http://schemas.microsoft.com/office/powerpoint/2010/main" val="36036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solidFill>
                  <a:schemeClr val="accent1"/>
                </a:solidFill>
              </a:rPr>
              <a:t>No</a:t>
            </a:r>
            <a:r>
              <a:rPr lang="cs-CZ" dirty="0" smtClean="0">
                <a:solidFill>
                  <a:schemeClr val="accent1"/>
                </a:solidFill>
              </a:rPr>
              <a:t>tes</a:t>
            </a:r>
            <a:r>
              <a:rPr lang="en-GB" dirty="0" smtClean="0">
                <a:solidFill>
                  <a:schemeClr val="accent1"/>
                </a:solidFill>
              </a:rPr>
              <a:t> for teachers</a:t>
            </a:r>
            <a:endParaRPr lang="cs-CZ" dirty="0">
              <a:solidFill>
                <a:schemeClr val="accent1"/>
              </a:solidFill>
            </a:endParaRPr>
          </a:p>
        </p:txBody>
      </p:sp>
      <p:sp>
        <p:nvSpPr>
          <p:cNvPr id="3" name="Zástupný symbol pro obsah 2"/>
          <p:cNvSpPr>
            <a:spLocks noGrp="1"/>
          </p:cNvSpPr>
          <p:nvPr>
            <p:ph idx="1"/>
          </p:nvPr>
        </p:nvSpPr>
        <p:spPr/>
        <p:txBody>
          <a:bodyPr/>
          <a:lstStyle/>
          <a:p>
            <a:r>
              <a:rPr lang="en-GB" dirty="0" smtClean="0"/>
              <a:t>Some of these examples may prove very sensitive in certain contexts, but you can substitute your own examples that may be more relevant to your students</a:t>
            </a:r>
          </a:p>
          <a:p>
            <a:r>
              <a:rPr lang="en-GB" dirty="0" smtClean="0"/>
              <a:t>This workshop introduces the concept of ethical conduct, which can lead to discussions about your own regulations and procedures for ethical approval</a:t>
            </a:r>
            <a:endParaRPr lang="cs-CZ" dirty="0"/>
          </a:p>
        </p:txBody>
      </p:sp>
    </p:spTree>
    <p:extLst>
      <p:ext uri="{BB962C8B-B14F-4D97-AF65-F5344CB8AC3E}">
        <p14:creationId xmlns:p14="http://schemas.microsoft.com/office/powerpoint/2010/main" val="3185208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Author</a:t>
            </a:r>
            <a:r>
              <a:rPr lang="cs-CZ" dirty="0"/>
              <a:t> &amp; </a:t>
            </a:r>
            <a:r>
              <a:rPr lang="en-US" dirty="0"/>
              <a:t>contact </a:t>
            </a:r>
            <a:r>
              <a:rPr lang="cs-CZ" dirty="0" err="1"/>
              <a:t>information</a:t>
            </a:r>
            <a:endParaRPr lang="en-US" dirty="0"/>
          </a:p>
        </p:txBody>
      </p:sp>
      <p:sp>
        <p:nvSpPr>
          <p:cNvPr id="3" name="Zástupný symbol pro obsah 2"/>
          <p:cNvSpPr>
            <a:spLocks noGrp="1"/>
          </p:cNvSpPr>
          <p:nvPr>
            <p:ph idx="1"/>
          </p:nvPr>
        </p:nvSpPr>
        <p:spPr/>
        <p:txBody>
          <a:bodyPr/>
          <a:lstStyle/>
          <a:p>
            <a:pPr marL="0" indent="0">
              <a:buNone/>
            </a:pPr>
            <a:r>
              <a:rPr lang="en-GB" dirty="0" smtClean="0"/>
              <a:t>Dr Irene Glendinning</a:t>
            </a:r>
          </a:p>
          <a:p>
            <a:pPr marL="0" indent="0">
              <a:buNone/>
            </a:pPr>
            <a:r>
              <a:rPr lang="en-GB" dirty="0" smtClean="0"/>
              <a:t>Office of Teaching and Learning</a:t>
            </a:r>
          </a:p>
          <a:p>
            <a:pPr marL="0" indent="0">
              <a:buNone/>
            </a:pPr>
            <a:r>
              <a:rPr lang="en-GB" dirty="0" smtClean="0"/>
              <a:t>Coventry University</a:t>
            </a:r>
          </a:p>
          <a:p>
            <a:pPr marL="0" indent="0">
              <a:buNone/>
            </a:pPr>
            <a:r>
              <a:rPr lang="en-GB" dirty="0" smtClean="0"/>
              <a:t>Coventry, UK</a:t>
            </a:r>
          </a:p>
          <a:p>
            <a:pPr marL="0" indent="0">
              <a:buNone/>
            </a:pPr>
            <a:r>
              <a:rPr lang="en-GB" dirty="0" smtClean="0"/>
              <a:t>CV1 5FB</a:t>
            </a:r>
          </a:p>
          <a:p>
            <a:pPr marL="0" indent="0">
              <a:buNone/>
            </a:pPr>
            <a:r>
              <a:rPr lang="en-GB" dirty="0" smtClean="0">
                <a:hlinkClick r:id="rId2"/>
              </a:rPr>
              <a:t>ireneg@coventry.ac.uk</a:t>
            </a:r>
            <a:r>
              <a:rPr lang="en-GB" dirty="0" smtClean="0"/>
              <a:t> </a:t>
            </a:r>
            <a:endParaRPr lang="en-US" dirty="0"/>
          </a:p>
        </p:txBody>
      </p:sp>
    </p:spTree>
    <p:extLst>
      <p:ext uri="{BB962C8B-B14F-4D97-AF65-F5344CB8AC3E}">
        <p14:creationId xmlns:p14="http://schemas.microsoft.com/office/powerpoint/2010/main" val="227186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License</a:t>
            </a:r>
            <a:r>
              <a:rPr lang="cs-CZ" dirty="0"/>
              <a:t> </a:t>
            </a:r>
            <a:r>
              <a:rPr lang="cs-CZ" dirty="0" err="1"/>
              <a:t>Information</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endParaRPr lang="cs-CZ" sz="2400" dirty="0"/>
          </a:p>
          <a:p>
            <a:pPr marL="0" indent="0" algn="ctr">
              <a:buNone/>
            </a:pPr>
            <a:endParaRPr lang="cs-CZ" sz="2400" dirty="0"/>
          </a:p>
          <a:p>
            <a:pPr marL="0" indent="0" algn="ctr">
              <a:buNone/>
            </a:pPr>
            <a:r>
              <a:rPr lang="cs-CZ" sz="2400" dirty="0"/>
              <a:t>Title of the work: </a:t>
            </a:r>
            <a:r>
              <a:rPr lang="en-GB" sz="2400" i="1" dirty="0"/>
              <a:t>Ethical conduct in research and practice</a:t>
            </a:r>
            <a:endParaRPr lang="cs-CZ" sz="2400" dirty="0"/>
          </a:p>
          <a:p>
            <a:pPr marL="0" indent="0" algn="ctr">
              <a:buNone/>
            </a:pPr>
            <a:r>
              <a:rPr lang="cs-CZ" sz="2400" dirty="0"/>
              <a:t>Attribute work to name: </a:t>
            </a:r>
            <a:r>
              <a:rPr lang="en-GB" sz="2400" dirty="0" smtClean="0"/>
              <a:t>Irene Glendinning</a:t>
            </a:r>
            <a:endParaRPr lang="cs-CZ" sz="2400" dirty="0"/>
          </a:p>
          <a:p>
            <a:pPr marL="0" indent="0" algn="ctr">
              <a:buNone/>
            </a:pPr>
            <a:r>
              <a:rPr lang="cs-CZ" sz="2400" dirty="0" err="1"/>
              <a:t>Licensed</a:t>
            </a:r>
            <a:r>
              <a:rPr lang="cs-CZ" sz="2400" dirty="0"/>
              <a:t> </a:t>
            </a:r>
            <a:r>
              <a:rPr lang="cs-CZ" sz="2400" dirty="0" err="1"/>
              <a:t>under</a:t>
            </a:r>
            <a:r>
              <a:rPr lang="cs-CZ" sz="2400" dirty="0"/>
              <a:t>: </a:t>
            </a:r>
            <a:r>
              <a:rPr lang="cs-CZ" sz="2400" dirty="0">
                <a:hlinkClick r:id="rId3"/>
              </a:rPr>
              <a:t>creativecommons.org/</a:t>
            </a:r>
            <a:r>
              <a:rPr lang="cs-CZ" sz="2400" dirty="0" err="1">
                <a:hlinkClick r:id="rId3"/>
              </a:rPr>
              <a:t>licenses</a:t>
            </a:r>
            <a:r>
              <a:rPr lang="cs-CZ" sz="2400" dirty="0">
                <a:hlinkClick r:id="rId3"/>
              </a:rPr>
              <a:t>/by/4.0</a:t>
            </a:r>
            <a:endParaRPr lang="cs-CZ" sz="2400" dirty="0"/>
          </a:p>
          <a:p>
            <a:pPr marL="0" indent="0" algn="ctr">
              <a:buNone/>
            </a:pPr>
            <a:endParaRPr lang="cs-CZ" sz="2400" dirty="0"/>
          </a:p>
          <a:p>
            <a:pPr marL="0" indent="0" algn="ctr">
              <a:buNone/>
            </a:pPr>
            <a:r>
              <a:rPr lang="cs-CZ" sz="2400" dirty="0" err="1"/>
              <a:t>Attribute</a:t>
            </a:r>
            <a:r>
              <a:rPr lang="cs-CZ" sz="2400" dirty="0"/>
              <a:t> </a:t>
            </a:r>
            <a:r>
              <a:rPr lang="cs-CZ" sz="2400" dirty="0" err="1"/>
              <a:t>using</a:t>
            </a:r>
            <a:r>
              <a:rPr lang="cs-CZ" sz="2400" dirty="0"/>
              <a:t> </a:t>
            </a:r>
            <a:r>
              <a:rPr lang="cs-CZ" sz="2400" dirty="0" err="1"/>
              <a:t>following</a:t>
            </a:r>
            <a:r>
              <a:rPr lang="cs-CZ" sz="2400" dirty="0"/>
              <a:t> text:</a:t>
            </a:r>
          </a:p>
          <a:p>
            <a:pPr marL="0" indent="0" algn="ctr">
              <a:buNone/>
            </a:pPr>
            <a:r>
              <a:rPr lang="cs-CZ" sz="2400" i="1" dirty="0" smtClean="0"/>
              <a:t>&lt;</a:t>
            </a:r>
            <a:r>
              <a:rPr lang="en-GB" sz="2400" i="1" dirty="0" smtClean="0"/>
              <a:t>Ethical conduct in research and practice</a:t>
            </a:r>
            <a:r>
              <a:rPr lang="cs-CZ" sz="2400" i="1" dirty="0" smtClean="0"/>
              <a:t>&gt; </a:t>
            </a:r>
            <a:r>
              <a:rPr lang="en-US" sz="2400" dirty="0"/>
              <a:t>by </a:t>
            </a:r>
            <a:r>
              <a:rPr lang="cs-CZ" sz="2400" i="1" dirty="0" smtClean="0"/>
              <a:t>&lt;</a:t>
            </a:r>
            <a:r>
              <a:rPr lang="en-GB" sz="2400" i="1" dirty="0"/>
              <a:t>I</a:t>
            </a:r>
            <a:r>
              <a:rPr lang="en-GB" sz="2400" i="1" dirty="0" smtClean="0"/>
              <a:t>rene Glendinning</a:t>
            </a:r>
            <a:r>
              <a:rPr lang="cs-CZ" sz="2400" i="1" dirty="0" smtClean="0"/>
              <a:t>&gt;</a:t>
            </a:r>
            <a:r>
              <a:rPr lang="en-US" sz="2400" i="1" dirty="0"/>
              <a:t> </a:t>
            </a:r>
            <a:r>
              <a:rPr lang="en-US" sz="2400" dirty="0"/>
              <a:t>is licensed under a </a:t>
            </a:r>
            <a:r>
              <a:rPr lang="en-US" sz="2400" dirty="0">
                <a:hlinkClick r:id="rId4"/>
              </a:rPr>
              <a:t>Creative Commons Attribution 4.0 International License</a:t>
            </a:r>
            <a:r>
              <a:rPr lang="en-US" sz="2400" dirty="0"/>
              <a:t>.</a:t>
            </a:r>
            <a:endParaRPr lang="cs-CZ" sz="2400" dirty="0"/>
          </a:p>
        </p:txBody>
      </p:sp>
      <p:pic>
        <p:nvPicPr>
          <p:cNvPr id="15" name="Picture 16" descr="VÃ½sledek obrÃ¡zku pro cc by ico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26720" y="1314208"/>
            <a:ext cx="1490559" cy="52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Creative</a:t>
            </a:r>
            <a:r>
              <a:rPr lang="cs-CZ" dirty="0"/>
              <a:t> </a:t>
            </a:r>
            <a:r>
              <a:rPr lang="cs-CZ" dirty="0" err="1"/>
              <a:t>Commons</a:t>
            </a:r>
            <a:r>
              <a:rPr lang="cs-CZ" dirty="0"/>
              <a:t> </a:t>
            </a:r>
            <a:r>
              <a:rPr lang="cs-CZ" dirty="0" err="1"/>
              <a:t>Information</a:t>
            </a:r>
            <a:endParaRPr lang="cs-CZ" dirty="0"/>
          </a:p>
        </p:txBody>
      </p:sp>
      <p:sp>
        <p:nvSpPr>
          <p:cNvPr id="3" name="Zástupný symbol pro obsah 2"/>
          <p:cNvSpPr>
            <a:spLocks noGrp="1"/>
          </p:cNvSpPr>
          <p:nvPr>
            <p:ph idx="1"/>
          </p:nvPr>
        </p:nvSpPr>
        <p:spPr/>
        <p:txBody>
          <a:bodyPr>
            <a:noAutofit/>
          </a:bodyPr>
          <a:lstStyle/>
          <a:p>
            <a:r>
              <a:rPr lang="cs-CZ" sz="2400" dirty="0" err="1"/>
              <a:t>Deatils</a:t>
            </a:r>
            <a:r>
              <a:rPr lang="cs-CZ" sz="2400" dirty="0"/>
              <a:t> </a:t>
            </a:r>
            <a:r>
              <a:rPr lang="cs-CZ" sz="2400" dirty="0" err="1"/>
              <a:t>about</a:t>
            </a:r>
            <a:r>
              <a:rPr lang="cs-CZ" sz="2400" dirty="0"/>
              <a:t> </a:t>
            </a:r>
            <a:r>
              <a:rPr lang="cs-CZ" sz="2400" dirty="0" err="1"/>
              <a:t>Creative</a:t>
            </a:r>
            <a:r>
              <a:rPr lang="cs-CZ" sz="2400" dirty="0"/>
              <a:t> </a:t>
            </a:r>
            <a:r>
              <a:rPr lang="cs-CZ" sz="2400" dirty="0" err="1"/>
              <a:t>Commons</a:t>
            </a:r>
            <a:r>
              <a:rPr lang="cs-CZ" sz="2400" dirty="0"/>
              <a:t> public </a:t>
            </a:r>
            <a:r>
              <a:rPr lang="cs-CZ" sz="2400" dirty="0" err="1"/>
              <a:t>licenses</a:t>
            </a:r>
            <a:r>
              <a:rPr lang="cs-CZ" sz="2400" dirty="0"/>
              <a:t>: </a:t>
            </a:r>
            <a:r>
              <a:rPr lang="cs-CZ" sz="2400" dirty="0">
                <a:hlinkClick r:id="rId2"/>
              </a:rPr>
              <a:t>creativecommons.org</a:t>
            </a:r>
            <a:endParaRPr lang="cs-CZ" sz="2400" dirty="0"/>
          </a:p>
          <a:p>
            <a:r>
              <a:rPr lang="cs-CZ" sz="2400" dirty="0" err="1"/>
              <a:t>You</a:t>
            </a:r>
            <a:r>
              <a:rPr lang="cs-CZ" sz="2400" dirty="0"/>
              <a:t> </a:t>
            </a:r>
            <a:r>
              <a:rPr lang="cs-CZ" sz="2400" dirty="0" err="1"/>
              <a:t>can</a:t>
            </a:r>
            <a:r>
              <a:rPr lang="cs-CZ" sz="2400" dirty="0"/>
              <a:t> use a </a:t>
            </a:r>
            <a:r>
              <a:rPr lang="cs-CZ" sz="2400" dirty="0" err="1"/>
              <a:t>license</a:t>
            </a:r>
            <a:r>
              <a:rPr lang="cs-CZ" sz="2400" dirty="0"/>
              <a:t> </a:t>
            </a:r>
            <a:r>
              <a:rPr lang="cs-CZ" sz="2400" dirty="0" err="1"/>
              <a:t>generator</a:t>
            </a:r>
            <a:r>
              <a:rPr lang="cs-CZ" sz="2400" dirty="0"/>
              <a:t> </a:t>
            </a:r>
            <a:r>
              <a:rPr lang="cs-CZ" sz="2400" dirty="0" err="1"/>
              <a:t>here</a:t>
            </a:r>
            <a:r>
              <a:rPr lang="cs-CZ" sz="2400" dirty="0"/>
              <a:t>: </a:t>
            </a:r>
            <a:r>
              <a:rPr lang="cs-CZ" sz="2400" dirty="0">
                <a:hlinkClick r:id="rId3"/>
              </a:rPr>
              <a:t>https://creativecommons.org/choose/?lang=en</a:t>
            </a:r>
            <a:r>
              <a:rPr lang="cs-CZ" sz="2400" dirty="0"/>
              <a:t> </a:t>
            </a:r>
          </a:p>
          <a:p>
            <a:r>
              <a:rPr lang="cs-CZ" sz="2400" dirty="0" err="1"/>
              <a:t>The</a:t>
            </a:r>
            <a:r>
              <a:rPr lang="cs-CZ" sz="2400" dirty="0"/>
              <a:t> CC BY </a:t>
            </a:r>
            <a:r>
              <a:rPr lang="cs-CZ" sz="2400" dirty="0" err="1"/>
              <a:t>icon</a:t>
            </a:r>
            <a:r>
              <a:rPr lang="cs-CZ" sz="2400" dirty="0"/>
              <a:t> in </a:t>
            </a:r>
            <a:r>
              <a:rPr lang="cs-CZ" sz="2400" dirty="0" err="1"/>
              <a:t>different</a:t>
            </a:r>
            <a:r>
              <a:rPr lang="cs-CZ" sz="2400" dirty="0"/>
              <a:t> </a:t>
            </a:r>
            <a:r>
              <a:rPr lang="cs-CZ" sz="2400" dirty="0" err="1"/>
              <a:t>formats</a:t>
            </a:r>
            <a:r>
              <a:rPr lang="cs-CZ" sz="2400" dirty="0"/>
              <a:t> and </a:t>
            </a:r>
            <a:r>
              <a:rPr lang="cs-CZ" sz="2400" dirty="0" err="1"/>
              <a:t>resolutions</a:t>
            </a:r>
            <a:r>
              <a:rPr lang="cs-CZ" sz="2400" dirty="0"/>
              <a:t> </a:t>
            </a:r>
            <a:r>
              <a:rPr lang="cs-CZ" sz="2400" dirty="0" err="1"/>
              <a:t>can</a:t>
            </a:r>
            <a:r>
              <a:rPr lang="cs-CZ" sz="2400" dirty="0"/>
              <a:t> </a:t>
            </a:r>
            <a:r>
              <a:rPr lang="cs-CZ" sz="2400" dirty="0" err="1"/>
              <a:t>be</a:t>
            </a:r>
            <a:r>
              <a:rPr lang="cs-CZ" sz="2400" dirty="0"/>
              <a:t> </a:t>
            </a:r>
            <a:r>
              <a:rPr lang="cs-CZ" sz="2400" dirty="0" err="1"/>
              <a:t>downloaded</a:t>
            </a:r>
            <a:r>
              <a:rPr lang="cs-CZ" sz="2400" dirty="0"/>
              <a:t> </a:t>
            </a:r>
            <a:r>
              <a:rPr lang="cs-CZ" sz="2400" dirty="0" err="1"/>
              <a:t>here</a:t>
            </a:r>
            <a:r>
              <a:rPr lang="cs-CZ" sz="2400" dirty="0"/>
              <a:t>: </a:t>
            </a:r>
            <a:r>
              <a:rPr lang="cs-CZ" sz="2400" dirty="0">
                <a:hlinkClick r:id="rId4"/>
              </a:rPr>
              <a:t>https://commons.wikimedia.org/wiki/File:CC-BY_icon.svg</a:t>
            </a:r>
            <a:r>
              <a:rPr lang="cs-CZ" sz="2400" dirty="0"/>
              <a:t> </a:t>
            </a:r>
          </a:p>
        </p:txBody>
      </p:sp>
    </p:spTree>
    <p:extLst>
      <p:ext uri="{BB962C8B-B14F-4D97-AF65-F5344CB8AC3E}">
        <p14:creationId xmlns:p14="http://schemas.microsoft.com/office/powerpoint/2010/main" val="182450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Basic information</a:t>
            </a:r>
          </a:p>
        </p:txBody>
      </p:sp>
      <p:sp>
        <p:nvSpPr>
          <p:cNvPr id="3" name="Zástupný symbol pro obsah 2"/>
          <p:cNvSpPr>
            <a:spLocks noGrp="1"/>
          </p:cNvSpPr>
          <p:nvPr>
            <p:ph idx="1"/>
          </p:nvPr>
        </p:nvSpPr>
        <p:spPr/>
        <p:txBody>
          <a:bodyPr>
            <a:normAutofit/>
          </a:bodyPr>
          <a:lstStyle/>
          <a:p>
            <a:r>
              <a:rPr lang="en-US" dirty="0"/>
              <a:t>Target audience</a:t>
            </a:r>
            <a:r>
              <a:rPr lang="cs-CZ" dirty="0" smtClean="0"/>
              <a:t>:</a:t>
            </a:r>
            <a:r>
              <a:rPr lang="en-GB" dirty="0" smtClean="0"/>
              <a:t> Higher Education students</a:t>
            </a:r>
            <a:endParaRPr lang="en-US" dirty="0" smtClean="0"/>
          </a:p>
          <a:p>
            <a:r>
              <a:rPr lang="en-US" dirty="0" smtClean="0"/>
              <a:t>Summary</a:t>
            </a:r>
            <a:r>
              <a:rPr lang="cs-CZ" dirty="0" smtClean="0"/>
              <a:t>:</a:t>
            </a:r>
            <a:r>
              <a:rPr lang="en-GB" dirty="0" smtClean="0"/>
              <a:t> Four examples of unethical practice that can be used to generate discussion about ethics</a:t>
            </a:r>
            <a:endParaRPr lang="en-US" dirty="0" smtClean="0"/>
          </a:p>
          <a:p>
            <a:r>
              <a:rPr lang="en-US" dirty="0" smtClean="0"/>
              <a:t>Objective</a:t>
            </a:r>
            <a:r>
              <a:rPr lang="cs-CZ" dirty="0" smtClean="0"/>
              <a:t>:</a:t>
            </a:r>
            <a:r>
              <a:rPr lang="en-GB" dirty="0" smtClean="0"/>
              <a:t> To raise awareness and prepare students before starting research or practical projects</a:t>
            </a:r>
            <a:endParaRPr lang="en-US" dirty="0"/>
          </a:p>
          <a:p>
            <a:r>
              <a:rPr lang="en-US" dirty="0"/>
              <a:t>Length</a:t>
            </a:r>
            <a:r>
              <a:rPr lang="cs-CZ" dirty="0" smtClean="0"/>
              <a:t>:</a:t>
            </a:r>
            <a:r>
              <a:rPr lang="en-GB" dirty="0" smtClean="0"/>
              <a:t> 90 minutes</a:t>
            </a:r>
            <a:endParaRPr lang="en-US" dirty="0"/>
          </a:p>
        </p:txBody>
      </p:sp>
    </p:spTree>
    <p:extLst>
      <p:ext uri="{BB962C8B-B14F-4D97-AF65-F5344CB8AC3E}">
        <p14:creationId xmlns:p14="http://schemas.microsoft.com/office/powerpoint/2010/main" val="248795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What is </a:t>
            </a:r>
            <a:r>
              <a:rPr lang="en-GB" dirty="0"/>
              <a:t>e</a:t>
            </a:r>
            <a:r>
              <a:rPr lang="en-GB" dirty="0" smtClean="0"/>
              <a:t>thical behaviour?</a:t>
            </a:r>
            <a:endParaRPr lang="cs-CZ" dirty="0"/>
          </a:p>
        </p:txBody>
      </p:sp>
      <p:sp>
        <p:nvSpPr>
          <p:cNvPr id="3" name="Zástupný symbol pro obsah 2"/>
          <p:cNvSpPr>
            <a:spLocks noGrp="1"/>
          </p:cNvSpPr>
          <p:nvPr>
            <p:ph idx="1"/>
          </p:nvPr>
        </p:nvSpPr>
        <p:spPr/>
        <p:txBody>
          <a:bodyPr/>
          <a:lstStyle/>
          <a:p>
            <a:r>
              <a:rPr lang="en-GB" altLang="en-US" dirty="0"/>
              <a:t>Write down two examples of ethical behaviour</a:t>
            </a:r>
          </a:p>
          <a:p>
            <a:r>
              <a:rPr lang="en-GB" altLang="en-US" dirty="0"/>
              <a:t>Write down two examples of unethical behaviour</a:t>
            </a:r>
          </a:p>
          <a:p>
            <a:r>
              <a:rPr lang="en-GB" altLang="en-US" dirty="0"/>
              <a:t>Find one person in the room you do not know</a:t>
            </a:r>
          </a:p>
          <a:p>
            <a:r>
              <a:rPr lang="en-GB" altLang="en-US" dirty="0"/>
              <a:t>Introduce yourself to each other</a:t>
            </a:r>
          </a:p>
          <a:p>
            <a:r>
              <a:rPr lang="en-GB" altLang="en-US" dirty="0"/>
              <a:t>Share your </a:t>
            </a:r>
            <a:r>
              <a:rPr lang="en-GB" altLang="en-US" dirty="0" smtClean="0"/>
              <a:t>lists and discuss</a:t>
            </a:r>
            <a:endParaRPr lang="en-GB" altLang="en-US" dirty="0"/>
          </a:p>
          <a:p>
            <a:r>
              <a:rPr lang="en-GB" altLang="en-US" dirty="0"/>
              <a:t>Now feed back your </a:t>
            </a:r>
            <a:r>
              <a:rPr lang="en-GB" altLang="en-US" dirty="0" smtClean="0"/>
              <a:t>ideas</a:t>
            </a:r>
            <a:endParaRPr lang="en-GB" altLang="en-US" dirty="0"/>
          </a:p>
        </p:txBody>
      </p:sp>
    </p:spTree>
    <p:extLst>
      <p:ext uri="{BB962C8B-B14F-4D97-AF65-F5344CB8AC3E}">
        <p14:creationId xmlns:p14="http://schemas.microsoft.com/office/powerpoint/2010/main" val="413073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ethical behaviour</a:t>
            </a:r>
            <a:endParaRPr lang="en-GB" dirty="0"/>
          </a:p>
        </p:txBody>
      </p:sp>
      <p:sp>
        <p:nvSpPr>
          <p:cNvPr id="4" name="Content Placeholder 3"/>
          <p:cNvSpPr>
            <a:spLocks noGrp="1"/>
          </p:cNvSpPr>
          <p:nvPr>
            <p:ph sz="half" idx="1"/>
          </p:nvPr>
        </p:nvSpPr>
        <p:spPr/>
        <p:txBody>
          <a:bodyPr>
            <a:normAutofit lnSpcReduction="10000"/>
          </a:bodyPr>
          <a:lstStyle/>
          <a:p>
            <a:r>
              <a:rPr lang="en-GB" altLang="en-US" dirty="0"/>
              <a:t>Integrity</a:t>
            </a:r>
          </a:p>
          <a:p>
            <a:r>
              <a:rPr lang="en-GB" altLang="en-US" dirty="0"/>
              <a:t>Honesty</a:t>
            </a:r>
          </a:p>
          <a:p>
            <a:r>
              <a:rPr lang="en-GB" altLang="en-US" dirty="0"/>
              <a:t>Accuracy</a:t>
            </a:r>
          </a:p>
          <a:p>
            <a:r>
              <a:rPr lang="en-GB" altLang="en-US" dirty="0"/>
              <a:t>Fairness</a:t>
            </a:r>
          </a:p>
          <a:p>
            <a:r>
              <a:rPr lang="en-GB" altLang="en-US" dirty="0"/>
              <a:t>Professionalism</a:t>
            </a:r>
          </a:p>
          <a:p>
            <a:r>
              <a:rPr lang="en-GB" altLang="en-US" dirty="0"/>
              <a:t>Transparency</a:t>
            </a:r>
          </a:p>
          <a:p>
            <a:pPr marL="0" indent="0">
              <a:buNone/>
            </a:pPr>
            <a:endParaRPr lang="en-GB" dirty="0"/>
          </a:p>
        </p:txBody>
      </p:sp>
      <p:sp>
        <p:nvSpPr>
          <p:cNvPr id="5" name="Content Placeholder 4"/>
          <p:cNvSpPr>
            <a:spLocks noGrp="1"/>
          </p:cNvSpPr>
          <p:nvPr>
            <p:ph sz="half" idx="2"/>
          </p:nvPr>
        </p:nvSpPr>
        <p:spPr/>
        <p:txBody>
          <a:bodyPr>
            <a:normAutofit lnSpcReduction="10000"/>
          </a:bodyPr>
          <a:lstStyle/>
          <a:p>
            <a:r>
              <a:rPr lang="en-GB" altLang="en-US" dirty="0"/>
              <a:t>Accountability</a:t>
            </a:r>
          </a:p>
          <a:p>
            <a:r>
              <a:rPr lang="en-GB" altLang="en-US" dirty="0"/>
              <a:t>Respect for privacy, dignity, safety</a:t>
            </a:r>
          </a:p>
          <a:p>
            <a:r>
              <a:rPr lang="en-GB" altLang="en-US" dirty="0"/>
              <a:t>Limits of knowledge and expertise</a:t>
            </a:r>
          </a:p>
          <a:p>
            <a:r>
              <a:rPr lang="en-GB" altLang="en-US" dirty="0"/>
              <a:t>Social responsibility</a:t>
            </a:r>
          </a:p>
          <a:p>
            <a:r>
              <a:rPr lang="en-GB" altLang="en-US" dirty="0"/>
              <a:t>Do no harm</a:t>
            </a:r>
          </a:p>
          <a:p>
            <a:pPr marL="0" indent="0">
              <a:buNone/>
            </a:pPr>
            <a:endParaRPr lang="en-GB" dirty="0"/>
          </a:p>
        </p:txBody>
      </p:sp>
    </p:spTree>
    <p:extLst>
      <p:ext uri="{BB962C8B-B14F-4D97-AF65-F5344CB8AC3E}">
        <p14:creationId xmlns:p14="http://schemas.microsoft.com/office/powerpoint/2010/main" val="190315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unethical </a:t>
            </a:r>
            <a:r>
              <a:rPr lang="en-GB" dirty="0"/>
              <a:t>b</a:t>
            </a:r>
            <a:r>
              <a:rPr lang="en-GB" dirty="0" smtClean="0"/>
              <a:t>ehaviour</a:t>
            </a:r>
            <a:endParaRPr lang="en-GB" dirty="0"/>
          </a:p>
        </p:txBody>
      </p:sp>
      <p:sp>
        <p:nvSpPr>
          <p:cNvPr id="4" name="Content Placeholder 3"/>
          <p:cNvSpPr>
            <a:spLocks noGrp="1"/>
          </p:cNvSpPr>
          <p:nvPr>
            <p:ph sz="half" idx="1"/>
          </p:nvPr>
        </p:nvSpPr>
        <p:spPr/>
        <p:txBody>
          <a:bodyPr>
            <a:normAutofit lnSpcReduction="10000"/>
          </a:bodyPr>
          <a:lstStyle/>
          <a:p>
            <a:r>
              <a:rPr lang="en-GB" altLang="en-US" dirty="0"/>
              <a:t>Fabrication</a:t>
            </a:r>
          </a:p>
          <a:p>
            <a:r>
              <a:rPr lang="en-GB" altLang="en-US" dirty="0"/>
              <a:t>Manipulation </a:t>
            </a:r>
          </a:p>
          <a:p>
            <a:r>
              <a:rPr lang="en-GB" altLang="en-US" dirty="0"/>
              <a:t>Falsification</a:t>
            </a:r>
          </a:p>
          <a:p>
            <a:r>
              <a:rPr lang="en-GB" altLang="en-US" dirty="0"/>
              <a:t>Plagiarism</a:t>
            </a:r>
          </a:p>
          <a:p>
            <a:r>
              <a:rPr lang="en-GB" altLang="en-US" dirty="0"/>
              <a:t>Deception </a:t>
            </a:r>
            <a:endParaRPr lang="en-GB" altLang="en-US" dirty="0" smtClean="0"/>
          </a:p>
          <a:p>
            <a:r>
              <a:rPr lang="en-GB" altLang="en-US" dirty="0"/>
              <a:t>Coercion</a:t>
            </a:r>
          </a:p>
          <a:p>
            <a:pPr marL="0" indent="0">
              <a:buNone/>
            </a:pPr>
            <a:endParaRPr lang="en-GB" altLang="en-US" dirty="0"/>
          </a:p>
          <a:p>
            <a:pPr marL="0" indent="0">
              <a:buNone/>
            </a:pPr>
            <a:endParaRPr lang="en-GB" dirty="0"/>
          </a:p>
        </p:txBody>
      </p:sp>
      <p:sp>
        <p:nvSpPr>
          <p:cNvPr id="5" name="Content Placeholder 4"/>
          <p:cNvSpPr>
            <a:spLocks noGrp="1"/>
          </p:cNvSpPr>
          <p:nvPr>
            <p:ph sz="half" idx="2"/>
          </p:nvPr>
        </p:nvSpPr>
        <p:spPr/>
        <p:txBody>
          <a:bodyPr>
            <a:normAutofit lnSpcReduction="10000"/>
          </a:bodyPr>
          <a:lstStyle/>
          <a:p>
            <a:r>
              <a:rPr lang="en-GB" altLang="en-US" dirty="0" smtClean="0"/>
              <a:t>Invasion </a:t>
            </a:r>
            <a:r>
              <a:rPr lang="en-GB" altLang="en-US" dirty="0"/>
              <a:t>of privacy </a:t>
            </a:r>
          </a:p>
          <a:p>
            <a:r>
              <a:rPr lang="en-GB" altLang="en-US" dirty="0"/>
              <a:t>B</a:t>
            </a:r>
            <a:r>
              <a:rPr lang="en-GB" altLang="en-US" dirty="0" smtClean="0"/>
              <a:t>ribery</a:t>
            </a:r>
            <a:endParaRPr lang="en-GB" altLang="en-US" dirty="0"/>
          </a:p>
          <a:p>
            <a:r>
              <a:rPr lang="en-GB" altLang="en-US" dirty="0"/>
              <a:t>Exceeding professional competences</a:t>
            </a:r>
          </a:p>
          <a:p>
            <a:r>
              <a:rPr lang="en-GB" altLang="en-US" dirty="0"/>
              <a:t>Lack of consideration for </a:t>
            </a:r>
            <a:r>
              <a:rPr lang="en-GB" altLang="en-US" dirty="0" smtClean="0"/>
              <a:t>others</a:t>
            </a:r>
          </a:p>
          <a:p>
            <a:r>
              <a:rPr lang="en-GB" altLang="en-US" dirty="0" smtClean="0"/>
              <a:t>Corruption</a:t>
            </a:r>
            <a:endParaRPr lang="en-GB" altLang="en-US" dirty="0"/>
          </a:p>
          <a:p>
            <a:pPr marL="0" indent="0">
              <a:buNone/>
            </a:pPr>
            <a:endParaRPr lang="en-GB" dirty="0"/>
          </a:p>
        </p:txBody>
      </p:sp>
    </p:spTree>
    <p:extLst>
      <p:ext uri="{BB962C8B-B14F-4D97-AF65-F5344CB8AC3E}">
        <p14:creationId xmlns:p14="http://schemas.microsoft.com/office/powerpoint/2010/main" val="155425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Examples of unethical practice</a:t>
            </a:r>
            <a:endParaRPr lang="en-GB" dirty="0"/>
          </a:p>
        </p:txBody>
      </p:sp>
      <p:sp>
        <p:nvSpPr>
          <p:cNvPr id="3" name="Content Placeholder 2"/>
          <p:cNvSpPr>
            <a:spLocks noGrp="1"/>
          </p:cNvSpPr>
          <p:nvPr>
            <p:ph idx="1"/>
          </p:nvPr>
        </p:nvSpPr>
        <p:spPr/>
        <p:txBody>
          <a:bodyPr>
            <a:normAutofit lnSpcReduction="10000"/>
          </a:bodyPr>
          <a:lstStyle/>
          <a:p>
            <a:r>
              <a:rPr lang="en-GB" dirty="0" smtClean="0"/>
              <a:t>Studying examples of unethical conduct helps us to question our own behaviour</a:t>
            </a:r>
          </a:p>
          <a:p>
            <a:r>
              <a:rPr lang="en-GB" dirty="0" smtClean="0"/>
              <a:t>For each example make notes about:</a:t>
            </a:r>
          </a:p>
          <a:p>
            <a:pPr lvl="1"/>
            <a:r>
              <a:rPr lang="en-GB" dirty="0" smtClean="0"/>
              <a:t>Why is this unethical?</a:t>
            </a:r>
          </a:p>
          <a:p>
            <a:pPr lvl="1"/>
            <a:r>
              <a:rPr lang="en-GB" dirty="0" smtClean="0"/>
              <a:t>What negative consequences resulted?</a:t>
            </a:r>
          </a:p>
          <a:p>
            <a:pPr lvl="1"/>
            <a:r>
              <a:rPr lang="en-GB" dirty="0" smtClean="0"/>
              <a:t>How can this type of conduct be prevented?</a:t>
            </a:r>
          </a:p>
          <a:p>
            <a:pPr lvl="1"/>
            <a:r>
              <a:rPr lang="en-GB" dirty="0" smtClean="0"/>
              <a:t>What relevance does this have to your own research or project work?</a:t>
            </a:r>
          </a:p>
          <a:p>
            <a:pPr marL="0" indent="0">
              <a:buNone/>
            </a:pPr>
            <a:endParaRPr lang="en-GB" dirty="0"/>
          </a:p>
        </p:txBody>
      </p:sp>
    </p:spTree>
    <p:extLst>
      <p:ext uri="{BB962C8B-B14F-4D97-AF65-F5344CB8AC3E}">
        <p14:creationId xmlns:p14="http://schemas.microsoft.com/office/powerpoint/2010/main" val="205346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altLang="en-US" dirty="0" err="1"/>
              <a:t>Tuskagee</a:t>
            </a:r>
            <a:r>
              <a:rPr lang="en-GB" altLang="en-US" dirty="0"/>
              <a:t> syphilis experiment</a:t>
            </a:r>
            <a:endParaRPr lang="cs-CZ" dirty="0"/>
          </a:p>
        </p:txBody>
      </p:sp>
      <p:sp>
        <p:nvSpPr>
          <p:cNvPr id="5" name="Podnadpis 4"/>
          <p:cNvSpPr>
            <a:spLocks noGrp="1"/>
          </p:cNvSpPr>
          <p:nvPr>
            <p:ph type="subTitle" idx="1"/>
          </p:nvPr>
        </p:nvSpPr>
        <p:spPr/>
        <p:txBody>
          <a:bodyPr/>
          <a:lstStyle/>
          <a:p>
            <a:r>
              <a:rPr lang="en-GB" altLang="en-US" dirty="0"/>
              <a:t>Public health study of 400 </a:t>
            </a:r>
            <a:r>
              <a:rPr lang="en-GB" altLang="en-US" dirty="0" smtClean="0"/>
              <a:t>African Americans, </a:t>
            </a:r>
            <a:r>
              <a:rPr lang="en-GB" altLang="en-US" dirty="0"/>
              <a:t>200 with “bad blood”</a:t>
            </a:r>
            <a:endParaRPr lang="cs-CZ" dirty="0"/>
          </a:p>
        </p:txBody>
      </p:sp>
    </p:spTree>
    <p:extLst>
      <p:ext uri="{BB962C8B-B14F-4D97-AF65-F5344CB8AC3E}">
        <p14:creationId xmlns:p14="http://schemas.microsoft.com/office/powerpoint/2010/main" val="420406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altLang="en-US" dirty="0" err="1"/>
              <a:t>Tuskagee</a:t>
            </a:r>
            <a:r>
              <a:rPr lang="en-GB" altLang="en-US" dirty="0"/>
              <a:t> syphilis experiment</a:t>
            </a:r>
            <a:endParaRPr lang="cs-CZ" dirty="0"/>
          </a:p>
        </p:txBody>
      </p:sp>
      <p:sp>
        <p:nvSpPr>
          <p:cNvPr id="3" name="Zástupný symbol pro obsah 2"/>
          <p:cNvSpPr>
            <a:spLocks noGrp="1"/>
          </p:cNvSpPr>
          <p:nvPr>
            <p:ph idx="1"/>
          </p:nvPr>
        </p:nvSpPr>
        <p:spPr/>
        <p:txBody>
          <a:bodyPr>
            <a:normAutofit/>
          </a:bodyPr>
          <a:lstStyle/>
          <a:p>
            <a:r>
              <a:rPr lang="en-GB" altLang="en-US" sz="2000" dirty="0">
                <a:hlinkClick r:id="rId3"/>
              </a:rPr>
              <a:t>http://</a:t>
            </a:r>
            <a:r>
              <a:rPr lang="en-GB" altLang="en-US" sz="2000" dirty="0" smtClean="0">
                <a:hlinkClick r:id="rId3"/>
              </a:rPr>
              <a:t>www.youtube.com/watch?v=j6YK7CNvum8</a:t>
            </a:r>
            <a:endParaRPr lang="en-GB" altLang="en-US" sz="2000" dirty="0" smtClean="0"/>
          </a:p>
          <a:p>
            <a:endParaRPr lang="en-GB" altLang="en-US" sz="2000" dirty="0"/>
          </a:p>
          <a:p>
            <a:r>
              <a:rPr lang="en-GB" dirty="0" smtClean="0"/>
              <a:t>Between 1932 and 1972 hundreds of African American men aged 25-40 from Alabama were deliberately injected with the deadly venereal disease Syphilis as part of an experiment to find out about the long term affects of syphilis.</a:t>
            </a:r>
          </a:p>
          <a:p>
            <a:endParaRPr lang="cs-CZ" dirty="0"/>
          </a:p>
        </p:txBody>
      </p:sp>
    </p:spTree>
    <p:extLst>
      <p:ext uri="{BB962C8B-B14F-4D97-AF65-F5344CB8AC3E}">
        <p14:creationId xmlns:p14="http://schemas.microsoft.com/office/powerpoint/2010/main" val="1294434483"/>
      </p:ext>
    </p:extLst>
  </p:cSld>
  <p:clrMapOvr>
    <a:masterClrMapping/>
  </p:clrMapOvr>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enai</Template>
  <TotalTime>1777</TotalTime>
  <Words>1277</Words>
  <Application>Microsoft Office PowerPoint</Application>
  <PresentationFormat>On-screen Show (16:9)</PresentationFormat>
  <Paragraphs>183</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enai</vt:lpstr>
      <vt:lpstr>Ethical conduct in research and practice</vt:lpstr>
      <vt:lpstr>Structure</vt:lpstr>
      <vt:lpstr>Basic information</vt:lpstr>
      <vt:lpstr>What is ethical behaviour?</vt:lpstr>
      <vt:lpstr>Examples of ethical behaviour</vt:lpstr>
      <vt:lpstr>Examples of unethical behaviour</vt:lpstr>
      <vt:lpstr>Examples of unethical practice</vt:lpstr>
      <vt:lpstr>Tuskagee syphilis experiment</vt:lpstr>
      <vt:lpstr>Tuskagee syphilis experiment</vt:lpstr>
      <vt:lpstr>Milgram Obedience Study 1961</vt:lpstr>
      <vt:lpstr>Milgram Obedience Study</vt:lpstr>
      <vt:lpstr>The Bell Labs Incident</vt:lpstr>
      <vt:lpstr>The Bell Labs Incident</vt:lpstr>
      <vt:lpstr>Diederik Stapel Dutch social scientist</vt:lpstr>
      <vt:lpstr>Diederik Stapel, Dutch social scientist</vt:lpstr>
      <vt:lpstr>Summary of the ethical issues</vt:lpstr>
      <vt:lpstr>Discussions</vt:lpstr>
      <vt:lpstr>Lessons learned</vt:lpstr>
      <vt:lpstr>References</vt:lpstr>
      <vt:lpstr>Notes for teachers</vt:lpstr>
      <vt:lpstr>Author &amp; contact information</vt:lpstr>
      <vt:lpstr>License Information</vt:lpstr>
      <vt:lpstr>Creative Commons Information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Irene</cp:lastModifiedBy>
  <cp:revision>122</cp:revision>
  <dcterms:created xsi:type="dcterms:W3CDTF">2016-09-26T15:05:02Z</dcterms:created>
  <dcterms:modified xsi:type="dcterms:W3CDTF">2018-10-08T13:16:38Z</dcterms:modified>
</cp:coreProperties>
</file>