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23"/>
  </p:notesMasterIdLst>
  <p:sldIdLst>
    <p:sldId id="309" r:id="rId2"/>
    <p:sldId id="329" r:id="rId3"/>
    <p:sldId id="345" r:id="rId4"/>
    <p:sldId id="363" r:id="rId5"/>
    <p:sldId id="371" r:id="rId6"/>
    <p:sldId id="372" r:id="rId7"/>
    <p:sldId id="373" r:id="rId8"/>
    <p:sldId id="374" r:id="rId9"/>
    <p:sldId id="376" r:id="rId10"/>
    <p:sldId id="364" r:id="rId11"/>
    <p:sldId id="368" r:id="rId12"/>
    <p:sldId id="369" r:id="rId13"/>
    <p:sldId id="370" r:id="rId14"/>
    <p:sldId id="362" r:id="rId15"/>
    <p:sldId id="366" r:id="rId16"/>
    <p:sldId id="377" r:id="rId17"/>
    <p:sldId id="347" r:id="rId18"/>
    <p:sldId id="348" r:id="rId19"/>
    <p:sldId id="349" r:id="rId20"/>
    <p:sldId id="365" r:id="rId21"/>
    <p:sldId id="360" r:id="rId22"/>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8EFAF8DB-A969-4135-B19A-87D8D207BB21}">
          <p14:sldIdLst>
            <p14:sldId id="309"/>
            <p14:sldId id="329"/>
            <p14:sldId id="345"/>
            <p14:sldId id="363"/>
            <p14:sldId id="371"/>
            <p14:sldId id="372"/>
            <p14:sldId id="373"/>
            <p14:sldId id="374"/>
            <p14:sldId id="376"/>
            <p14:sldId id="364"/>
            <p14:sldId id="368"/>
            <p14:sldId id="369"/>
            <p14:sldId id="370"/>
            <p14:sldId id="362"/>
            <p14:sldId id="366"/>
            <p14:sldId id="377"/>
            <p14:sldId id="347"/>
            <p14:sldId id="348"/>
            <p14:sldId id="349"/>
            <p14:sldId id="365"/>
            <p14:sldId id="36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pos="3840">
          <p15:clr>
            <a:srgbClr val="A4A3A4"/>
          </p15:clr>
        </p15:guide>
        <p15:guide id="4" orient="horz" pos="1620">
          <p15:clr>
            <a:srgbClr val="A4A3A4"/>
          </p15:clr>
        </p15:guide>
        <p15:guide id="5"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14" autoAdjust="0"/>
    <p:restoredTop sz="85392" autoAdjust="0"/>
  </p:normalViewPr>
  <p:slideViewPr>
    <p:cSldViewPr snapToGrid="0">
      <p:cViewPr varScale="1">
        <p:scale>
          <a:sx n="130" d="100"/>
          <a:sy n="130" d="100"/>
        </p:scale>
        <p:origin x="1112" y="176"/>
      </p:cViewPr>
      <p:guideLst>
        <p:guide orient="horz" pos="2160"/>
        <p:guide pos="2880"/>
        <p:guide pos="3840"/>
        <p:guide orient="horz" pos="16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75130F-6DD1-4461-9104-A51571DA2431}" type="datetimeFigureOut">
              <a:rPr lang="cs-CZ" smtClean="0"/>
              <a:t>25.07.19</a:t>
            </a:fld>
            <a:endParaRPr lang="cs-CZ" dirty="0"/>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CBB758-5CCA-4FC4-A17D-E88687967B5F}" type="slidenum">
              <a:rPr lang="cs-CZ" smtClean="0"/>
              <a:t>‹#›</a:t>
            </a:fld>
            <a:endParaRPr lang="cs-CZ" dirty="0"/>
          </a:p>
        </p:txBody>
      </p:sp>
    </p:spTree>
    <p:extLst>
      <p:ext uri="{BB962C8B-B14F-4D97-AF65-F5344CB8AC3E}">
        <p14:creationId xmlns:p14="http://schemas.microsoft.com/office/powerpoint/2010/main" val="3397257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2</a:t>
            </a:fld>
            <a:endParaRPr lang="cs-CZ" dirty="0"/>
          </a:p>
        </p:txBody>
      </p:sp>
    </p:spTree>
    <p:extLst>
      <p:ext uri="{BB962C8B-B14F-4D97-AF65-F5344CB8AC3E}">
        <p14:creationId xmlns:p14="http://schemas.microsoft.com/office/powerpoint/2010/main" val="2283353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a:t>
            </a:r>
            <a:r>
              <a:rPr lang="en-GB" baseline="0" dirty="0"/>
              <a:t> the groups discuss for about 10 minutes then ask each group to feed back their thoughts</a:t>
            </a:r>
            <a:endParaRPr lang="en-GB" dirty="0"/>
          </a:p>
        </p:txBody>
      </p:sp>
      <p:sp>
        <p:nvSpPr>
          <p:cNvPr id="4" name="Slide Number Placeholder 3"/>
          <p:cNvSpPr>
            <a:spLocks noGrp="1"/>
          </p:cNvSpPr>
          <p:nvPr>
            <p:ph type="sldNum" sz="quarter" idx="10"/>
          </p:nvPr>
        </p:nvSpPr>
        <p:spPr/>
        <p:txBody>
          <a:bodyPr/>
          <a:lstStyle/>
          <a:p>
            <a:fld id="{31CBB758-5CCA-4FC4-A17D-E88687967B5F}" type="slidenum">
              <a:rPr lang="cs-CZ" smtClean="0"/>
              <a:t>15</a:t>
            </a:fld>
            <a:endParaRPr lang="cs-CZ" dirty="0"/>
          </a:p>
        </p:txBody>
      </p:sp>
    </p:spTree>
    <p:extLst>
      <p:ext uri="{BB962C8B-B14F-4D97-AF65-F5344CB8AC3E}">
        <p14:creationId xmlns:p14="http://schemas.microsoft.com/office/powerpoint/2010/main" val="2755495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guidance on each of these questions</a:t>
            </a:r>
          </a:p>
        </p:txBody>
      </p:sp>
      <p:sp>
        <p:nvSpPr>
          <p:cNvPr id="4" name="Slide Number Placeholder 3"/>
          <p:cNvSpPr>
            <a:spLocks noGrp="1"/>
          </p:cNvSpPr>
          <p:nvPr>
            <p:ph type="sldNum" sz="quarter" idx="10"/>
          </p:nvPr>
        </p:nvSpPr>
        <p:spPr/>
        <p:txBody>
          <a:bodyPr/>
          <a:lstStyle/>
          <a:p>
            <a:fld id="{31CBB758-5CCA-4FC4-A17D-E88687967B5F}" type="slidenum">
              <a:rPr lang="cs-CZ" smtClean="0"/>
              <a:t>16</a:t>
            </a:fld>
            <a:endParaRPr lang="cs-CZ" dirty="0"/>
          </a:p>
        </p:txBody>
      </p:sp>
    </p:spTree>
    <p:extLst>
      <p:ext uri="{BB962C8B-B14F-4D97-AF65-F5344CB8AC3E}">
        <p14:creationId xmlns:p14="http://schemas.microsoft.com/office/powerpoint/2010/main" val="2755495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dirty="0"/>
              <a:t>Final slide to summarise to workshop</a:t>
            </a:r>
            <a:endParaRPr lang="cs-CZ" baseline="0" dirty="0"/>
          </a:p>
          <a:p>
            <a:endParaRPr lang="cs-CZ"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17</a:t>
            </a:fld>
            <a:endParaRPr lang="cs-CZ" dirty="0"/>
          </a:p>
        </p:txBody>
      </p:sp>
    </p:spTree>
    <p:extLst>
      <p:ext uri="{BB962C8B-B14F-4D97-AF65-F5344CB8AC3E}">
        <p14:creationId xmlns:p14="http://schemas.microsoft.com/office/powerpoint/2010/main" val="1057715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18</a:t>
            </a:fld>
            <a:endParaRPr lang="cs-CZ" dirty="0"/>
          </a:p>
        </p:txBody>
      </p:sp>
    </p:spTree>
    <p:extLst>
      <p:ext uri="{BB962C8B-B14F-4D97-AF65-F5344CB8AC3E}">
        <p14:creationId xmlns:p14="http://schemas.microsoft.com/office/powerpoint/2010/main" val="2153280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19</a:t>
            </a:fld>
            <a:endParaRPr lang="cs-CZ" dirty="0"/>
          </a:p>
        </p:txBody>
      </p:sp>
    </p:spTree>
    <p:extLst>
      <p:ext uri="{BB962C8B-B14F-4D97-AF65-F5344CB8AC3E}">
        <p14:creationId xmlns:p14="http://schemas.microsoft.com/office/powerpoint/2010/main" val="905737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21</a:t>
            </a:fld>
            <a:endParaRPr lang="cs-CZ" dirty="0"/>
          </a:p>
        </p:txBody>
      </p:sp>
    </p:spTree>
    <p:extLst>
      <p:ext uri="{BB962C8B-B14F-4D97-AF65-F5344CB8AC3E}">
        <p14:creationId xmlns:p14="http://schemas.microsoft.com/office/powerpoint/2010/main" val="247061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3</a:t>
            </a:fld>
            <a:endParaRPr lang="cs-CZ" dirty="0"/>
          </a:p>
        </p:txBody>
      </p:sp>
    </p:spTree>
    <p:extLst>
      <p:ext uri="{BB962C8B-B14F-4D97-AF65-F5344CB8AC3E}">
        <p14:creationId xmlns:p14="http://schemas.microsoft.com/office/powerpoint/2010/main" val="1057021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a:t>
            </a:r>
            <a:r>
              <a:rPr lang="en-GB" baseline="0" dirty="0"/>
              <a:t> the students 10-15 minutes to discuss these points in small groups, then ask each group to feed back their answers to you.</a:t>
            </a:r>
          </a:p>
          <a:p>
            <a:r>
              <a:rPr lang="en-GB" baseline="0" dirty="0"/>
              <a:t>Make clear to them that you want to know what they actually do NOT what they think the right answer should be!  </a:t>
            </a:r>
          </a:p>
          <a:p>
            <a:r>
              <a:rPr lang="en-GB" baseline="0" dirty="0"/>
              <a:t>Take notes or ask the groups to take their own notes so you have a record of their ideas.</a:t>
            </a:r>
          </a:p>
          <a:p>
            <a:r>
              <a:rPr lang="en-GB" baseline="0" dirty="0"/>
              <a:t>After the feedback you can show the next 3 slides that provide some guidance.</a:t>
            </a:r>
            <a:endParaRPr lang="en-GB" dirty="0"/>
          </a:p>
        </p:txBody>
      </p:sp>
      <p:sp>
        <p:nvSpPr>
          <p:cNvPr id="4" name="Slide Number Placeholder 3"/>
          <p:cNvSpPr>
            <a:spLocks noGrp="1"/>
          </p:cNvSpPr>
          <p:nvPr>
            <p:ph type="sldNum" sz="quarter" idx="10"/>
          </p:nvPr>
        </p:nvSpPr>
        <p:spPr/>
        <p:txBody>
          <a:bodyPr/>
          <a:lstStyle/>
          <a:p>
            <a:fld id="{31CBB758-5CCA-4FC4-A17D-E88687967B5F}" type="slidenum">
              <a:rPr lang="cs-CZ" smtClean="0"/>
              <a:t>5</a:t>
            </a:fld>
            <a:endParaRPr lang="cs-CZ" dirty="0"/>
          </a:p>
        </p:txBody>
      </p:sp>
    </p:spTree>
    <p:extLst>
      <p:ext uri="{BB962C8B-B14F-4D97-AF65-F5344CB8AC3E}">
        <p14:creationId xmlns:p14="http://schemas.microsoft.com/office/powerpoint/2010/main" val="2355796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a:t>
            </a:r>
            <a:r>
              <a:rPr lang="en-GB" baseline="0" dirty="0"/>
              <a:t> general information y</a:t>
            </a:r>
            <a:r>
              <a:rPr lang="en-GB" dirty="0"/>
              <a:t>ou may use any source you wish, as long as you are mindful of how unreliable it may</a:t>
            </a:r>
            <a:r>
              <a:rPr lang="en-GB" baseline="0" dirty="0"/>
              <a:t> be</a:t>
            </a:r>
            <a:r>
              <a:rPr lang="en-GB" dirty="0"/>
              <a:t>.</a:t>
            </a:r>
          </a:p>
          <a:p>
            <a:r>
              <a:rPr lang="en-GB" dirty="0"/>
              <a:t>However if you are writing for academic purposes,</a:t>
            </a:r>
            <a:r>
              <a:rPr lang="en-GB" baseline="0" dirty="0"/>
              <a:t> your sources must reflect the standard of work that is expected of you.  You should normally refer to scholarly work published in peer reviewed academic journals or academic texts.  Some of these are available on-line as e-books and e-journals and generally accessible for free from university libraries.</a:t>
            </a:r>
            <a:endParaRPr lang="en-GB" dirty="0"/>
          </a:p>
        </p:txBody>
      </p:sp>
      <p:sp>
        <p:nvSpPr>
          <p:cNvPr id="4" name="Slide Number Placeholder 3"/>
          <p:cNvSpPr>
            <a:spLocks noGrp="1"/>
          </p:cNvSpPr>
          <p:nvPr>
            <p:ph type="sldNum" sz="quarter" idx="10"/>
          </p:nvPr>
        </p:nvSpPr>
        <p:spPr/>
        <p:txBody>
          <a:bodyPr/>
          <a:lstStyle/>
          <a:p>
            <a:fld id="{31CBB758-5CCA-4FC4-A17D-E88687967B5F}" type="slidenum">
              <a:rPr lang="cs-CZ" smtClean="0"/>
              <a:t>6</a:t>
            </a:fld>
            <a:endParaRPr lang="cs-CZ" dirty="0"/>
          </a:p>
        </p:txBody>
      </p:sp>
    </p:spTree>
    <p:extLst>
      <p:ext uri="{BB962C8B-B14F-4D97-AF65-F5344CB8AC3E}">
        <p14:creationId xmlns:p14="http://schemas.microsoft.com/office/powerpoint/2010/main" val="4232115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Notes:</a:t>
            </a:r>
          </a:p>
          <a:p>
            <a:r>
              <a:rPr lang="en-GB" dirty="0"/>
              <a:t>Too much copying means</a:t>
            </a:r>
            <a:r>
              <a:rPr lang="en-GB" baseline="0" dirty="0"/>
              <a:t> that your work is not authentic</a:t>
            </a:r>
            <a:endParaRPr lang="en-GB" dirty="0"/>
          </a:p>
          <a:p>
            <a:r>
              <a:rPr lang="en-GB" dirty="0"/>
              <a:t>Paraphrasing is hard to do – even expert writers find it hard</a:t>
            </a:r>
          </a:p>
        </p:txBody>
      </p:sp>
      <p:sp>
        <p:nvSpPr>
          <p:cNvPr id="4" name="Slide Number Placeholder 3"/>
          <p:cNvSpPr>
            <a:spLocks noGrp="1"/>
          </p:cNvSpPr>
          <p:nvPr>
            <p:ph type="sldNum" sz="quarter" idx="10"/>
          </p:nvPr>
        </p:nvSpPr>
        <p:spPr/>
        <p:txBody>
          <a:bodyPr/>
          <a:lstStyle/>
          <a:p>
            <a:fld id="{31CBB758-5CCA-4FC4-A17D-E88687967B5F}" type="slidenum">
              <a:rPr lang="cs-CZ" smtClean="0"/>
              <a:t>7</a:t>
            </a:fld>
            <a:endParaRPr lang="cs-CZ" dirty="0"/>
          </a:p>
        </p:txBody>
      </p:sp>
    </p:spTree>
    <p:extLst>
      <p:ext uri="{BB962C8B-B14F-4D97-AF65-F5344CB8AC3E}">
        <p14:creationId xmlns:p14="http://schemas.microsoft.com/office/powerpoint/2010/main" val="930378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Notes:</a:t>
            </a:r>
          </a:p>
          <a:p>
            <a:r>
              <a:rPr lang="en-GB" dirty="0"/>
              <a:t>There</a:t>
            </a:r>
            <a:r>
              <a:rPr lang="en-GB" baseline="0" dirty="0"/>
              <a:t> may be questions about referencing styles</a:t>
            </a:r>
          </a:p>
          <a:p>
            <a:r>
              <a:rPr lang="en-GB" baseline="0" dirty="0"/>
              <a:t>Let the class have a </a:t>
            </a:r>
            <a:endParaRPr lang="en-GB" dirty="0"/>
          </a:p>
        </p:txBody>
      </p:sp>
      <p:sp>
        <p:nvSpPr>
          <p:cNvPr id="4" name="Slide Number Placeholder 3"/>
          <p:cNvSpPr>
            <a:spLocks noGrp="1"/>
          </p:cNvSpPr>
          <p:nvPr>
            <p:ph type="sldNum" sz="quarter" idx="10"/>
          </p:nvPr>
        </p:nvSpPr>
        <p:spPr/>
        <p:txBody>
          <a:bodyPr/>
          <a:lstStyle/>
          <a:p>
            <a:fld id="{31CBB758-5CCA-4FC4-A17D-E88687967B5F}" type="slidenum">
              <a:rPr lang="cs-CZ" smtClean="0"/>
              <a:t>8</a:t>
            </a:fld>
            <a:endParaRPr lang="cs-CZ" dirty="0"/>
          </a:p>
        </p:txBody>
      </p:sp>
    </p:spTree>
    <p:extLst>
      <p:ext uri="{BB962C8B-B14F-4D97-AF65-F5344CB8AC3E}">
        <p14:creationId xmlns:p14="http://schemas.microsoft.com/office/powerpoint/2010/main" val="930378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43A0C88C-A56A-4BF5-A20E-3BF9F09BC651}" type="slidenum">
              <a:rPr lang="en-US" altLang="en-US" sz="1200"/>
              <a:pPr/>
              <a:t>9</a:t>
            </a:fld>
            <a:endParaRPr lang="en-US" altLang="en-US" sz="1200"/>
          </a:p>
        </p:txBody>
      </p:sp>
      <p:sp>
        <p:nvSpPr>
          <p:cNvPr id="46083" name="Rectangle 2"/>
          <p:cNvSpPr>
            <a:spLocks noGrp="1" noRot="1" noChangeAspect="1" noChangeArrowheads="1" noTextEdit="1"/>
          </p:cNvSpPr>
          <p:nvPr>
            <p:ph type="sldImg"/>
          </p:nvPr>
        </p:nvSpPr>
        <p:spPr>
          <a:xfrm>
            <a:off x="685800" y="1143000"/>
            <a:ext cx="5486400" cy="3086100"/>
          </a:xfrm>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t>A</a:t>
            </a:r>
            <a:r>
              <a:rPr lang="en-GB" altLang="en-US" baseline="0" dirty="0"/>
              <a:t> v</a:t>
            </a:r>
            <a:r>
              <a:rPr lang="en-GB" altLang="en-US" dirty="0"/>
              <a:t>ery brief look at referencing, this example used Harvard style</a:t>
            </a:r>
          </a:p>
          <a:p>
            <a:pPr eaLnBrk="1" hangingPunct="1"/>
            <a:r>
              <a:rPr lang="en-GB" altLang="en-US" dirty="0"/>
              <a:t>Other examples of</a:t>
            </a:r>
            <a:r>
              <a:rPr lang="en-GB" altLang="en-US" baseline="0" dirty="0"/>
              <a:t> referencing styles are APA, Chicago</a:t>
            </a:r>
          </a:p>
          <a:p>
            <a:pPr eaLnBrk="1" hangingPunct="1"/>
            <a:r>
              <a:rPr lang="en-GB" altLang="en-US" baseline="0" dirty="0"/>
              <a:t>At University you are likely to be told which style to use and be given guidance on the formats</a:t>
            </a:r>
          </a:p>
          <a:p>
            <a:pPr eaLnBrk="1" hangingPunct="1"/>
            <a:r>
              <a:rPr lang="en-GB" altLang="en-US" baseline="0" dirty="0"/>
              <a:t>There are also software tools and plug-ins to help you keep track and add references</a:t>
            </a:r>
            <a:endParaRPr lang="en-GB" altLang="en-US" dirty="0"/>
          </a:p>
          <a:p>
            <a:pPr eaLnBrk="1" hangingPunct="1"/>
            <a:endParaRPr lang="en-GB" altLang="en-US" dirty="0"/>
          </a:p>
          <a:p>
            <a:pPr eaLnBrk="1" hangingPunct="1"/>
            <a:endParaRPr lang="en-GB"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10</a:t>
            </a:fld>
            <a:endParaRPr lang="cs-CZ" dirty="0"/>
          </a:p>
        </p:txBody>
      </p:sp>
    </p:spTree>
    <p:extLst>
      <p:ext uri="{BB962C8B-B14F-4D97-AF65-F5344CB8AC3E}">
        <p14:creationId xmlns:p14="http://schemas.microsoft.com/office/powerpoint/2010/main" val="1057021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F919735C-0CB9-47AB-B476-70874EF9671F}" type="slidenum">
              <a:rPr lang="en-US" altLang="en-US" sz="1200"/>
              <a:pPr/>
              <a:t>14</a:t>
            </a:fld>
            <a:endParaRPr lang="en-US" altLang="en-US" sz="1200"/>
          </a:p>
        </p:txBody>
      </p:sp>
      <p:sp>
        <p:nvSpPr>
          <p:cNvPr id="51203" name="Rectangle 2"/>
          <p:cNvSpPr>
            <a:spLocks noGrp="1" noRot="1" noChangeAspect="1" noChangeArrowheads="1" noTextEdit="1"/>
          </p:cNvSpPr>
          <p:nvPr>
            <p:ph type="sldImg"/>
          </p:nvPr>
        </p:nvSpPr>
        <p:spPr>
          <a:xfrm>
            <a:off x="381000" y="685800"/>
            <a:ext cx="6096000" cy="3429000"/>
          </a:xfrm>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t>Giving your personal details to these companies can lead to all sorts of on-going problems, for example</a:t>
            </a:r>
            <a:r>
              <a:rPr lang="en-GB" altLang="en-US" baseline="0" dirty="0"/>
              <a:t> bribery, passing on your details to other companies.</a:t>
            </a:r>
          </a:p>
          <a:p>
            <a:pPr eaLnBrk="1" hangingPunct="1"/>
            <a:r>
              <a:rPr lang="en-GB" altLang="en-US" baseline="0" dirty="0"/>
              <a:t>The quality of work they produce is generally very poor, sometimes late</a:t>
            </a:r>
          </a:p>
          <a:p>
            <a:pPr eaLnBrk="1" hangingPunct="1"/>
            <a:r>
              <a:rPr lang="en-GB" altLang="en-US" baseline="0" dirty="0"/>
              <a:t>If you are found to have handed n work you did not do yourself you are likely to be expelled from university</a:t>
            </a:r>
            <a:endParaRPr lang="en-GB"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600439"/>
            <a:ext cx="6858000" cy="1790700"/>
          </a:xfrm>
        </p:spPr>
        <p:txBody>
          <a:bodyPr anchor="b">
            <a:normAutofit/>
          </a:bodyPr>
          <a:lstStyle>
            <a:lvl1pPr algn="ctr">
              <a:defRPr sz="4400">
                <a:solidFill>
                  <a:schemeClr val="tx1"/>
                </a:solidFill>
                <a:latin typeface="+mn-lt"/>
              </a:defRPr>
            </a:lvl1pPr>
          </a:lstStyle>
          <a:p>
            <a:r>
              <a:rPr lang="cs-CZ" dirty="0"/>
              <a:t>Kliknutím lze upravit styl.</a:t>
            </a:r>
          </a:p>
        </p:txBody>
      </p:sp>
      <p:sp>
        <p:nvSpPr>
          <p:cNvPr id="3" name="Podnadpis 2"/>
          <p:cNvSpPr>
            <a:spLocks noGrp="1"/>
          </p:cNvSpPr>
          <p:nvPr>
            <p:ph type="subTitle" idx="1"/>
          </p:nvPr>
        </p:nvSpPr>
        <p:spPr>
          <a:xfrm>
            <a:off x="1143000" y="2460195"/>
            <a:ext cx="6858000" cy="1241822"/>
          </a:xfrm>
        </p:spPr>
        <p:txBody>
          <a:bodyPr/>
          <a:lstStyle>
            <a:lvl1pPr marL="0" indent="0" algn="ctr">
              <a:buNone/>
              <a:defRPr sz="2400">
                <a:solidFill>
                  <a:srgbClr val="74747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Kliknutím lze upravit styl předlohy.</a:t>
            </a:r>
          </a:p>
        </p:txBody>
      </p:sp>
      <p:sp>
        <p:nvSpPr>
          <p:cNvPr id="4" name="Zástupný symbol pro datum 3"/>
          <p:cNvSpPr>
            <a:spLocks noGrp="1"/>
          </p:cNvSpPr>
          <p:nvPr>
            <p:ph type="dt" sz="half" idx="10"/>
          </p:nvPr>
        </p:nvSpPr>
        <p:spPr/>
        <p:txBody>
          <a:bodyPr/>
          <a:lstStyle/>
          <a:p>
            <a:fld id="{5E6784AC-797A-45F2-B2C8-8D7DEEADE390}" type="datetimeFigureOut">
              <a:rPr lang="cs-CZ" smtClean="0"/>
              <a:t>25.07.19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88345F0-FA79-49AB-88A6-267CA573EFB8}" type="slidenum">
              <a:rPr lang="cs-CZ" smtClean="0"/>
              <a:t>‹#›</a:t>
            </a:fld>
            <a:endParaRPr lang="cs-CZ" dirty="0"/>
          </a:p>
        </p:txBody>
      </p:sp>
    </p:spTree>
    <p:extLst>
      <p:ext uri="{BB962C8B-B14F-4D97-AF65-F5344CB8AC3E}">
        <p14:creationId xmlns:p14="http://schemas.microsoft.com/office/powerpoint/2010/main" val="711662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342900"/>
            <a:ext cx="2949178" cy="120015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3887391" y="740571"/>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p>
        </p:txBody>
      </p:sp>
      <p:sp>
        <p:nvSpPr>
          <p:cNvPr id="4" name="Zástupný symbol pro text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2DE3EBCF-D751-4FE2-A91F-6D92418E3950}" type="datetimeFigureOut">
              <a:rPr lang="cs-CZ" smtClean="0"/>
              <a:t>25.07.19</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788345F0-FA79-49AB-88A6-267CA573EFB8}" type="slidenum">
              <a:rPr lang="cs-CZ" smtClean="0"/>
              <a:t>‹#›</a:t>
            </a:fld>
            <a:endParaRPr lang="cs-CZ" dirty="0"/>
          </a:p>
        </p:txBody>
      </p:sp>
    </p:spTree>
    <p:extLst>
      <p:ext uri="{BB962C8B-B14F-4D97-AF65-F5344CB8AC3E}">
        <p14:creationId xmlns:p14="http://schemas.microsoft.com/office/powerpoint/2010/main" val="3237184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2DE3EBCF-D751-4FE2-A91F-6D92418E3950}" type="datetimeFigureOut">
              <a:rPr lang="cs-CZ" smtClean="0"/>
              <a:t>25.07.19</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788345F0-FA79-49AB-88A6-267CA573EFB8}" type="slidenum">
              <a:rPr lang="cs-CZ" smtClean="0"/>
              <a:t>‹#›</a:t>
            </a:fld>
            <a:endParaRPr lang="cs-CZ" dirty="0"/>
          </a:p>
        </p:txBody>
      </p:sp>
    </p:spTree>
    <p:extLst>
      <p:ext uri="{BB962C8B-B14F-4D97-AF65-F5344CB8AC3E}">
        <p14:creationId xmlns:p14="http://schemas.microsoft.com/office/powerpoint/2010/main" val="3006986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6" y="273844"/>
            <a:ext cx="1971675" cy="4358879"/>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28651" y="273844"/>
            <a:ext cx="5800725" cy="4358879"/>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2DE3EBCF-D751-4FE2-A91F-6D92418E3950}" type="datetimeFigureOut">
              <a:rPr lang="cs-CZ" smtClean="0"/>
              <a:t>25.07.19</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788345F0-FA79-49AB-88A6-267CA573EFB8}" type="slidenum">
              <a:rPr lang="cs-CZ" smtClean="0"/>
              <a:t>‹#›</a:t>
            </a:fld>
            <a:endParaRPr lang="cs-CZ" dirty="0"/>
          </a:p>
        </p:txBody>
      </p:sp>
    </p:spTree>
    <p:extLst>
      <p:ext uri="{BB962C8B-B14F-4D97-AF65-F5344CB8AC3E}">
        <p14:creationId xmlns:p14="http://schemas.microsoft.com/office/powerpoint/2010/main" val="1974822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4_Úvodní snímek">
    <p:spTree>
      <p:nvGrpSpPr>
        <p:cNvPr id="1" name=""/>
        <p:cNvGrpSpPr/>
        <p:nvPr/>
      </p:nvGrpSpPr>
      <p:grpSpPr>
        <a:xfrm>
          <a:off x="0" y="0"/>
          <a:ext cx="0" cy="0"/>
          <a:chOff x="0" y="0"/>
          <a:chExt cx="0" cy="0"/>
        </a:xfrm>
      </p:grpSpPr>
      <p:sp>
        <p:nvSpPr>
          <p:cNvPr id="2" name="Nadpis 1"/>
          <p:cNvSpPr>
            <a:spLocks noGrp="1"/>
          </p:cNvSpPr>
          <p:nvPr>
            <p:ph type="ctrTitle" hasCustomPrompt="1"/>
          </p:nvPr>
        </p:nvSpPr>
        <p:spPr>
          <a:xfrm>
            <a:off x="683568" y="1275607"/>
            <a:ext cx="7772400" cy="918102"/>
          </a:xfrm>
        </p:spPr>
        <p:txBody>
          <a:bodyPr/>
          <a:lstStyle>
            <a:lvl1pPr>
              <a:defRPr/>
            </a:lvl1pPr>
          </a:lstStyle>
          <a:p>
            <a:r>
              <a:rPr lang="cs-CZ" dirty="0"/>
              <a:t>Název</a:t>
            </a:r>
          </a:p>
        </p:txBody>
      </p:sp>
      <p:sp>
        <p:nvSpPr>
          <p:cNvPr id="3" name="Podnadpis 2"/>
          <p:cNvSpPr>
            <a:spLocks noGrp="1"/>
          </p:cNvSpPr>
          <p:nvPr>
            <p:ph type="subTitle" idx="1" hasCustomPrompt="1"/>
          </p:nvPr>
        </p:nvSpPr>
        <p:spPr>
          <a:xfrm>
            <a:off x="1403648" y="2517744"/>
            <a:ext cx="6400800" cy="432048"/>
          </a:xfrm>
        </p:spPr>
        <p:txBody>
          <a:bodyPr>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a:t>Datum</a:t>
            </a:r>
          </a:p>
        </p:txBody>
      </p:sp>
      <p:sp>
        <p:nvSpPr>
          <p:cNvPr id="13" name="Zástupný symbol pro text 12"/>
          <p:cNvSpPr>
            <a:spLocks noGrp="1"/>
          </p:cNvSpPr>
          <p:nvPr>
            <p:ph type="body" sz="quarter" idx="13" hasCustomPrompt="1"/>
          </p:nvPr>
        </p:nvSpPr>
        <p:spPr>
          <a:xfrm>
            <a:off x="1403649" y="3057525"/>
            <a:ext cx="6408712" cy="378321"/>
          </a:xfrm>
        </p:spPr>
        <p:txBody>
          <a:bodyPr>
            <a:normAutofit/>
          </a:bodyPr>
          <a:lstStyle>
            <a:lvl1pPr marL="0" indent="0" algn="ctr">
              <a:buNone/>
              <a:defRPr sz="2000">
                <a:solidFill>
                  <a:schemeClr val="tx2"/>
                </a:solidFill>
              </a:defRPr>
            </a:lvl1pPr>
          </a:lstStyle>
          <a:p>
            <a:pPr lvl="0"/>
            <a:r>
              <a:rPr lang="cs-CZ" dirty="0"/>
              <a:t>Hodina</a:t>
            </a:r>
            <a:endParaRPr lang="en-US" dirty="0"/>
          </a:p>
        </p:txBody>
      </p:sp>
      <p:sp>
        <p:nvSpPr>
          <p:cNvPr id="14" name="Zástupný symbol pro text 12"/>
          <p:cNvSpPr>
            <a:spLocks noGrp="1"/>
          </p:cNvSpPr>
          <p:nvPr>
            <p:ph type="body" sz="quarter" idx="14" hasCustomPrompt="1"/>
          </p:nvPr>
        </p:nvSpPr>
        <p:spPr>
          <a:xfrm>
            <a:off x="1475658" y="3975906"/>
            <a:ext cx="6408712" cy="378321"/>
          </a:xfrm>
        </p:spPr>
        <p:txBody>
          <a:bodyPr>
            <a:normAutofit/>
          </a:bodyPr>
          <a:lstStyle>
            <a:lvl1pPr marL="0" indent="0" algn="ctr">
              <a:buNone/>
              <a:defRPr sz="2000">
                <a:solidFill>
                  <a:schemeClr val="tx1"/>
                </a:solidFill>
              </a:defRPr>
            </a:lvl1pPr>
          </a:lstStyle>
          <a:p>
            <a:pPr lvl="0"/>
            <a:r>
              <a:rPr lang="cs-CZ" dirty="0"/>
              <a:t>Ing. Dita Dlabolová</a:t>
            </a:r>
            <a:endParaRPr lang="en-US" dirty="0"/>
          </a:p>
        </p:txBody>
      </p:sp>
      <p:sp>
        <p:nvSpPr>
          <p:cNvPr id="15" name="Zástupný symbol pro text 12"/>
          <p:cNvSpPr>
            <a:spLocks noGrp="1"/>
          </p:cNvSpPr>
          <p:nvPr>
            <p:ph type="body" sz="quarter" idx="15" hasCustomPrompt="1"/>
          </p:nvPr>
        </p:nvSpPr>
        <p:spPr>
          <a:xfrm>
            <a:off x="1403649" y="195486"/>
            <a:ext cx="6408712" cy="378321"/>
          </a:xfrm>
        </p:spPr>
        <p:txBody>
          <a:bodyPr>
            <a:normAutofit/>
          </a:bodyPr>
          <a:lstStyle>
            <a:lvl1pPr marL="0" indent="0" algn="ctr">
              <a:buNone/>
              <a:defRPr sz="2000">
                <a:solidFill>
                  <a:schemeClr val="tx2"/>
                </a:solidFill>
              </a:defRPr>
            </a:lvl1pPr>
          </a:lstStyle>
          <a:p>
            <a:pPr lvl="0"/>
            <a:r>
              <a:rPr lang="cs-CZ" dirty="0"/>
              <a:t>Předmět</a:t>
            </a:r>
            <a:endParaRPr lang="en-US" dirty="0"/>
          </a:p>
        </p:txBody>
      </p:sp>
    </p:spTree>
    <p:extLst>
      <p:ext uri="{BB962C8B-B14F-4D97-AF65-F5344CB8AC3E}">
        <p14:creationId xmlns:p14="http://schemas.microsoft.com/office/powerpoint/2010/main" val="243452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Kliknutím lze upravit styl.</a:t>
            </a:r>
          </a:p>
        </p:txBody>
      </p:sp>
      <p:sp>
        <p:nvSpPr>
          <p:cNvPr id="3" name="Zástupný symbol pro obsah 2"/>
          <p:cNvSpPr>
            <a:spLocks noGrp="1"/>
          </p:cNvSpPr>
          <p:nvPr>
            <p:ph idx="1"/>
          </p:nvPr>
        </p:nvSpPr>
        <p:spPr/>
        <p:txBody>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10"/>
          </p:nvPr>
        </p:nvSpPr>
        <p:spPr/>
        <p:txBody>
          <a:bodyPr/>
          <a:lstStyle/>
          <a:p>
            <a:fld id="{5E6784AC-797A-45F2-B2C8-8D7DEEADE390}" type="datetimeFigureOut">
              <a:rPr lang="cs-CZ" smtClean="0"/>
              <a:t>25.07.19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88345F0-FA79-49AB-88A6-267CA573EFB8}" type="slidenum">
              <a:rPr lang="cs-CZ" smtClean="0"/>
              <a:t>‹#›</a:t>
            </a:fld>
            <a:endParaRPr lang="cs-CZ" dirty="0"/>
          </a:p>
        </p:txBody>
      </p:sp>
    </p:spTree>
    <p:extLst>
      <p:ext uri="{BB962C8B-B14F-4D97-AF65-F5344CB8AC3E}">
        <p14:creationId xmlns:p14="http://schemas.microsoft.com/office/powerpoint/2010/main" val="3374189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28650" y="273846"/>
            <a:ext cx="7886700" cy="4358878"/>
          </a:xfrm>
        </p:spPr>
        <p:txBody>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10"/>
          </p:nvPr>
        </p:nvSpPr>
        <p:spPr/>
        <p:txBody>
          <a:bodyPr/>
          <a:lstStyle/>
          <a:p>
            <a:fld id="{5E6784AC-797A-45F2-B2C8-8D7DEEADE390}" type="datetimeFigureOut">
              <a:rPr lang="cs-CZ" smtClean="0"/>
              <a:t>25.07.19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88345F0-FA79-49AB-88A6-267CA573EFB8}" type="slidenum">
              <a:rPr lang="cs-CZ" smtClean="0"/>
              <a:t>‹#›</a:t>
            </a:fld>
            <a:endParaRPr lang="cs-CZ" dirty="0"/>
          </a:p>
        </p:txBody>
      </p:sp>
    </p:spTree>
    <p:extLst>
      <p:ext uri="{BB962C8B-B14F-4D97-AF65-F5344CB8AC3E}">
        <p14:creationId xmlns:p14="http://schemas.microsoft.com/office/powerpoint/2010/main" val="2814148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282305"/>
            <a:ext cx="7886700" cy="2139553"/>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2DE3EBCF-D751-4FE2-A91F-6D92418E3950}" type="datetimeFigureOut">
              <a:rPr lang="cs-CZ" smtClean="0"/>
              <a:t>25.07.19</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788345F0-FA79-49AB-88A6-267CA573EFB8}" type="slidenum">
              <a:rPr lang="cs-CZ" smtClean="0"/>
              <a:t>‹#›</a:t>
            </a:fld>
            <a:endParaRPr lang="cs-CZ" dirty="0"/>
          </a:p>
        </p:txBody>
      </p:sp>
    </p:spTree>
    <p:extLst>
      <p:ext uri="{BB962C8B-B14F-4D97-AF65-F5344CB8AC3E}">
        <p14:creationId xmlns:p14="http://schemas.microsoft.com/office/powerpoint/2010/main" val="279159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28650" y="1369219"/>
            <a:ext cx="3886200" cy="3263504"/>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29150" y="1369219"/>
            <a:ext cx="3886200" cy="3263504"/>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2DE3EBCF-D751-4FE2-A91F-6D92418E3950}" type="datetimeFigureOut">
              <a:rPr lang="cs-CZ" smtClean="0"/>
              <a:t>25.07.19</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788345F0-FA79-49AB-88A6-267CA573EFB8}" type="slidenum">
              <a:rPr lang="cs-CZ" smtClean="0"/>
              <a:t>‹#›</a:t>
            </a:fld>
            <a:endParaRPr lang="cs-CZ" dirty="0"/>
          </a:p>
        </p:txBody>
      </p:sp>
    </p:spTree>
    <p:extLst>
      <p:ext uri="{BB962C8B-B14F-4D97-AF65-F5344CB8AC3E}">
        <p14:creationId xmlns:p14="http://schemas.microsoft.com/office/powerpoint/2010/main" val="4264293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29842" y="273846"/>
            <a:ext cx="7886700" cy="994172"/>
          </a:xfrm>
        </p:spPr>
        <p:txBody>
          <a:bodyPr/>
          <a:lstStyle/>
          <a:p>
            <a:r>
              <a:rPr lang="cs-CZ"/>
              <a:t>Kliknutím lze upravit styl.</a:t>
            </a:r>
          </a:p>
        </p:txBody>
      </p:sp>
      <p:sp>
        <p:nvSpPr>
          <p:cNvPr id="3" name="Zástupný symbol pro text 2"/>
          <p:cNvSpPr>
            <a:spLocks noGrp="1"/>
          </p:cNvSpPr>
          <p:nvPr>
            <p:ph type="body" idx="1"/>
          </p:nvPr>
        </p:nvSpPr>
        <p:spPr>
          <a:xfrm>
            <a:off x="629842" y="1260872"/>
            <a:ext cx="386834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29842" y="1878806"/>
            <a:ext cx="3868341" cy="2763441"/>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29152"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29152" y="1878806"/>
            <a:ext cx="3887391" cy="2763441"/>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2DE3EBCF-D751-4FE2-A91F-6D92418E3950}" type="datetimeFigureOut">
              <a:rPr lang="cs-CZ" smtClean="0"/>
              <a:t>25.07.19</a:t>
            </a:fld>
            <a:endParaRPr lang="cs-CZ" dirty="0"/>
          </a:p>
        </p:txBody>
      </p:sp>
      <p:sp>
        <p:nvSpPr>
          <p:cNvPr id="8" name="Zástupný symbol pro zápatí 7"/>
          <p:cNvSpPr>
            <a:spLocks noGrp="1"/>
          </p:cNvSpPr>
          <p:nvPr>
            <p:ph type="ftr" sz="quarter" idx="11"/>
          </p:nvPr>
        </p:nvSpPr>
        <p:spPr/>
        <p:txBody>
          <a:bodyPr/>
          <a:lstStyle/>
          <a:p>
            <a:endParaRPr lang="cs-CZ" dirty="0"/>
          </a:p>
        </p:txBody>
      </p:sp>
      <p:sp>
        <p:nvSpPr>
          <p:cNvPr id="9" name="Zástupný symbol pro číslo snímku 8"/>
          <p:cNvSpPr>
            <a:spLocks noGrp="1"/>
          </p:cNvSpPr>
          <p:nvPr>
            <p:ph type="sldNum" sz="quarter" idx="12"/>
          </p:nvPr>
        </p:nvSpPr>
        <p:spPr/>
        <p:txBody>
          <a:bodyPr/>
          <a:lstStyle/>
          <a:p>
            <a:fld id="{788345F0-FA79-49AB-88A6-267CA573EFB8}" type="slidenum">
              <a:rPr lang="cs-CZ" smtClean="0"/>
              <a:t>‹#›</a:t>
            </a:fld>
            <a:endParaRPr lang="cs-CZ" dirty="0"/>
          </a:p>
        </p:txBody>
      </p:sp>
    </p:spTree>
    <p:extLst>
      <p:ext uri="{BB962C8B-B14F-4D97-AF65-F5344CB8AC3E}">
        <p14:creationId xmlns:p14="http://schemas.microsoft.com/office/powerpoint/2010/main" val="2105385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2DE3EBCF-D751-4FE2-A91F-6D92418E3950}" type="datetimeFigureOut">
              <a:rPr lang="cs-CZ" smtClean="0"/>
              <a:t>25.07.19</a:t>
            </a:fld>
            <a:endParaRPr lang="cs-CZ" dirty="0"/>
          </a:p>
        </p:txBody>
      </p:sp>
      <p:sp>
        <p:nvSpPr>
          <p:cNvPr id="4" name="Zástupný symbol pro zápatí 3"/>
          <p:cNvSpPr>
            <a:spLocks noGrp="1"/>
          </p:cNvSpPr>
          <p:nvPr>
            <p:ph type="ftr" sz="quarter" idx="11"/>
          </p:nvPr>
        </p:nvSpPr>
        <p:spPr/>
        <p:txBody>
          <a:bodyPr/>
          <a:lstStyle/>
          <a:p>
            <a:endParaRPr lang="cs-CZ" dirty="0"/>
          </a:p>
        </p:txBody>
      </p:sp>
      <p:sp>
        <p:nvSpPr>
          <p:cNvPr id="5" name="Zástupný symbol pro číslo snímku 4"/>
          <p:cNvSpPr>
            <a:spLocks noGrp="1"/>
          </p:cNvSpPr>
          <p:nvPr>
            <p:ph type="sldNum" sz="quarter" idx="12"/>
          </p:nvPr>
        </p:nvSpPr>
        <p:spPr/>
        <p:txBody>
          <a:bodyPr/>
          <a:lstStyle/>
          <a:p>
            <a:fld id="{788345F0-FA79-49AB-88A6-267CA573EFB8}" type="slidenum">
              <a:rPr lang="cs-CZ" smtClean="0"/>
              <a:t>‹#›</a:t>
            </a:fld>
            <a:endParaRPr lang="cs-CZ" dirty="0"/>
          </a:p>
        </p:txBody>
      </p:sp>
    </p:spTree>
    <p:extLst>
      <p:ext uri="{BB962C8B-B14F-4D97-AF65-F5344CB8AC3E}">
        <p14:creationId xmlns:p14="http://schemas.microsoft.com/office/powerpoint/2010/main" val="3327337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2DE3EBCF-D751-4FE2-A91F-6D92418E3950}" type="datetimeFigureOut">
              <a:rPr lang="cs-CZ" smtClean="0"/>
              <a:t>25.07.19</a:t>
            </a:fld>
            <a:endParaRPr lang="cs-CZ" dirty="0"/>
          </a:p>
        </p:txBody>
      </p:sp>
      <p:sp>
        <p:nvSpPr>
          <p:cNvPr id="3" name="Zástupný symbol pro zápatí 2"/>
          <p:cNvSpPr>
            <a:spLocks noGrp="1"/>
          </p:cNvSpPr>
          <p:nvPr>
            <p:ph type="ftr" sz="quarter" idx="11"/>
          </p:nvPr>
        </p:nvSpPr>
        <p:spPr/>
        <p:txBody>
          <a:bodyPr/>
          <a:lstStyle/>
          <a:p>
            <a:endParaRPr lang="cs-CZ" dirty="0"/>
          </a:p>
        </p:txBody>
      </p:sp>
      <p:sp>
        <p:nvSpPr>
          <p:cNvPr id="4" name="Zástupný symbol pro číslo snímku 3"/>
          <p:cNvSpPr>
            <a:spLocks noGrp="1"/>
          </p:cNvSpPr>
          <p:nvPr>
            <p:ph type="sldNum" sz="quarter" idx="12"/>
          </p:nvPr>
        </p:nvSpPr>
        <p:spPr/>
        <p:txBody>
          <a:bodyPr/>
          <a:lstStyle/>
          <a:p>
            <a:fld id="{788345F0-FA79-49AB-88A6-267CA573EFB8}" type="slidenum">
              <a:rPr lang="cs-CZ" smtClean="0"/>
              <a:t>‹#›</a:t>
            </a:fld>
            <a:endParaRPr lang="cs-CZ" dirty="0"/>
          </a:p>
        </p:txBody>
      </p:sp>
    </p:spTree>
    <p:extLst>
      <p:ext uri="{BB962C8B-B14F-4D97-AF65-F5344CB8AC3E}">
        <p14:creationId xmlns:p14="http://schemas.microsoft.com/office/powerpoint/2010/main" val="4849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342900"/>
            <a:ext cx="2949178" cy="120015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3887391" y="740571"/>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2DE3EBCF-D751-4FE2-A91F-6D92418E3950}" type="datetimeFigureOut">
              <a:rPr lang="cs-CZ" smtClean="0"/>
              <a:t>25.07.19</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788345F0-FA79-49AB-88A6-267CA573EFB8}" type="slidenum">
              <a:rPr lang="cs-CZ" smtClean="0"/>
              <a:t>‹#›</a:t>
            </a:fld>
            <a:endParaRPr lang="cs-CZ" dirty="0"/>
          </a:p>
        </p:txBody>
      </p:sp>
    </p:spTree>
    <p:extLst>
      <p:ext uri="{BB962C8B-B14F-4D97-AF65-F5344CB8AC3E}">
        <p14:creationId xmlns:p14="http://schemas.microsoft.com/office/powerpoint/2010/main" val="589258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Obrázek 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437121" y="86723"/>
            <a:ext cx="1442720" cy="1230159"/>
          </a:xfrm>
          <a:prstGeom prst="rect">
            <a:avLst/>
          </a:prstGeom>
        </p:spPr>
      </p:pic>
      <p:sp>
        <p:nvSpPr>
          <p:cNvPr id="7" name="Obdélník 6"/>
          <p:cNvSpPr/>
          <p:nvPr/>
        </p:nvSpPr>
        <p:spPr>
          <a:xfrm>
            <a:off x="1" y="4766307"/>
            <a:ext cx="9141619" cy="274801"/>
          </a:xfrm>
          <a:prstGeom prst="rect">
            <a:avLst/>
          </a:prstGeom>
          <a:solidFill>
            <a:srgbClr val="00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noProof="0" dirty="0">
              <a:solidFill>
                <a:schemeClr val="bg1"/>
              </a:solidFill>
              <a:latin typeface="Calibri" panose="020F0502020204030204" pitchFamily="34" charset="0"/>
            </a:endParaRPr>
          </a:p>
        </p:txBody>
      </p:sp>
      <p:sp>
        <p:nvSpPr>
          <p:cNvPr id="2" name="Zástupný symbol pro nadpis 1"/>
          <p:cNvSpPr>
            <a:spLocks noGrp="1"/>
          </p:cNvSpPr>
          <p:nvPr>
            <p:ph type="title"/>
          </p:nvPr>
        </p:nvSpPr>
        <p:spPr>
          <a:xfrm>
            <a:off x="628650" y="273845"/>
            <a:ext cx="6915150" cy="835537"/>
          </a:xfrm>
          <a:prstGeom prst="rect">
            <a:avLst/>
          </a:prstGeom>
        </p:spPr>
        <p:txBody>
          <a:bodyPr vert="horz" lIns="91440" tIns="45720" rIns="91440" bIns="45720" rtlCol="0" anchor="ctr">
            <a:normAutofit/>
          </a:bodyPr>
          <a:lstStyle/>
          <a:p>
            <a:r>
              <a:rPr lang="en-US" noProof="0" dirty="0" err="1"/>
              <a:t>Kliknutím</a:t>
            </a:r>
            <a:r>
              <a:rPr lang="en-US" noProof="0" dirty="0"/>
              <a:t> </a:t>
            </a:r>
            <a:r>
              <a:rPr lang="en-US" noProof="0" dirty="0" err="1"/>
              <a:t>lze</a:t>
            </a:r>
            <a:r>
              <a:rPr lang="en-US" noProof="0" dirty="0"/>
              <a:t> </a:t>
            </a:r>
            <a:r>
              <a:rPr lang="en-US" noProof="0" dirty="0" err="1"/>
              <a:t>upravit</a:t>
            </a:r>
            <a:r>
              <a:rPr lang="en-US" noProof="0" dirty="0"/>
              <a:t> </a:t>
            </a:r>
            <a:r>
              <a:rPr lang="en-US" noProof="0" dirty="0" err="1"/>
              <a:t>styl</a:t>
            </a:r>
            <a:r>
              <a:rPr lang="en-US" noProof="0" dirty="0"/>
              <a:t>.</a:t>
            </a:r>
          </a:p>
        </p:txBody>
      </p:sp>
      <p:sp>
        <p:nvSpPr>
          <p:cNvPr id="3" name="Zástupný symbol pro text 2"/>
          <p:cNvSpPr>
            <a:spLocks noGrp="1"/>
          </p:cNvSpPr>
          <p:nvPr>
            <p:ph type="body" idx="1"/>
          </p:nvPr>
        </p:nvSpPr>
        <p:spPr>
          <a:xfrm>
            <a:off x="628650" y="1149724"/>
            <a:ext cx="7886700" cy="3482999"/>
          </a:xfrm>
          <a:prstGeom prst="rect">
            <a:avLst/>
          </a:prstGeom>
        </p:spPr>
        <p:txBody>
          <a:bodyPr vert="horz" lIns="91440" tIns="45720" rIns="91440" bIns="45720" rtlCol="0">
            <a:normAutofit/>
          </a:bodyPr>
          <a:lstStyle/>
          <a:p>
            <a:pPr lvl="0"/>
            <a:r>
              <a:rPr lang="en-US" noProof="0" dirty="0" err="1"/>
              <a:t>Kliknutím</a:t>
            </a:r>
            <a:r>
              <a:rPr lang="en-US" noProof="0" dirty="0"/>
              <a:t> </a:t>
            </a:r>
            <a:r>
              <a:rPr lang="en-US" noProof="0" dirty="0" err="1"/>
              <a:t>lze</a:t>
            </a:r>
            <a:r>
              <a:rPr lang="en-US" noProof="0" dirty="0"/>
              <a:t> </a:t>
            </a:r>
            <a:r>
              <a:rPr lang="en-US" noProof="0" dirty="0" err="1"/>
              <a:t>upravit</a:t>
            </a:r>
            <a:r>
              <a:rPr lang="en-US" noProof="0" dirty="0"/>
              <a:t> </a:t>
            </a:r>
            <a:r>
              <a:rPr lang="en-US" noProof="0" dirty="0" err="1"/>
              <a:t>styly</a:t>
            </a:r>
            <a:r>
              <a:rPr lang="en-US" noProof="0" dirty="0"/>
              <a:t> </a:t>
            </a:r>
            <a:r>
              <a:rPr lang="en-US" noProof="0" dirty="0" err="1"/>
              <a:t>předlohy</a:t>
            </a:r>
            <a:r>
              <a:rPr lang="en-US" noProof="0" dirty="0"/>
              <a:t> </a:t>
            </a:r>
            <a:r>
              <a:rPr lang="en-US" noProof="0" dirty="0" err="1"/>
              <a:t>textu</a:t>
            </a:r>
            <a:r>
              <a:rPr lang="en-US" noProof="0" dirty="0"/>
              <a:t>.</a:t>
            </a:r>
          </a:p>
          <a:p>
            <a:pPr lvl="1"/>
            <a:r>
              <a:rPr lang="en-US" noProof="0" dirty="0" err="1"/>
              <a:t>Druhá</a:t>
            </a:r>
            <a:r>
              <a:rPr lang="en-US" noProof="0" dirty="0"/>
              <a:t> </a:t>
            </a:r>
            <a:r>
              <a:rPr lang="en-US" noProof="0" dirty="0" err="1"/>
              <a:t>úroveň</a:t>
            </a:r>
            <a:endParaRPr lang="en-US" noProof="0" dirty="0"/>
          </a:p>
          <a:p>
            <a:pPr lvl="2"/>
            <a:r>
              <a:rPr lang="en-US" noProof="0" dirty="0" err="1"/>
              <a:t>Třetí</a:t>
            </a:r>
            <a:r>
              <a:rPr lang="en-US" noProof="0" dirty="0"/>
              <a:t> </a:t>
            </a:r>
            <a:r>
              <a:rPr lang="en-US" noProof="0" dirty="0" err="1"/>
              <a:t>úroveň</a:t>
            </a:r>
            <a:endParaRPr lang="en-US" noProof="0" dirty="0"/>
          </a:p>
          <a:p>
            <a:pPr lvl="3"/>
            <a:r>
              <a:rPr lang="en-US" noProof="0" dirty="0" err="1"/>
              <a:t>Čtvrtá</a:t>
            </a:r>
            <a:r>
              <a:rPr lang="en-US" noProof="0" dirty="0"/>
              <a:t> </a:t>
            </a:r>
            <a:r>
              <a:rPr lang="en-US" noProof="0" dirty="0" err="1"/>
              <a:t>úroveň</a:t>
            </a:r>
            <a:endParaRPr lang="en-US" noProof="0" dirty="0"/>
          </a:p>
          <a:p>
            <a:pPr lvl="4"/>
            <a:r>
              <a:rPr lang="en-US" noProof="0" dirty="0" err="1"/>
              <a:t>Pátá</a:t>
            </a:r>
            <a:r>
              <a:rPr lang="en-US" noProof="0" dirty="0"/>
              <a:t> </a:t>
            </a:r>
            <a:r>
              <a:rPr lang="en-US" noProof="0" dirty="0" err="1"/>
              <a:t>úroveň</a:t>
            </a:r>
            <a:endParaRPr lang="en-US" noProof="0" dirty="0"/>
          </a:p>
        </p:txBody>
      </p:sp>
      <p:sp>
        <p:nvSpPr>
          <p:cNvPr id="4" name="Zástupný symbol pro datum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bg1"/>
                </a:solidFill>
              </a:defRPr>
            </a:lvl1pPr>
          </a:lstStyle>
          <a:p>
            <a:fld id="{5E6784AC-797A-45F2-B2C8-8D7DEEADE390}" type="datetimeFigureOut">
              <a:rPr lang="en-US" smtClean="0"/>
              <a:pPr/>
              <a:t>7/25/19</a:t>
            </a:fld>
            <a:endParaRPr lang="en-US" dirty="0"/>
          </a:p>
        </p:txBody>
      </p:sp>
      <p:sp>
        <p:nvSpPr>
          <p:cNvPr id="5" name="Zástupný symbol pro zápatí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Zástupný symbol pro číslo snímku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bg1"/>
                </a:solidFill>
              </a:defRPr>
            </a:lvl1pPr>
          </a:lstStyle>
          <a:p>
            <a:fld id="{788345F0-FA79-49AB-88A6-267CA573EFB8}" type="slidenum">
              <a:rPr lang="cs-CZ" smtClean="0"/>
              <a:t>‹#›</a:t>
            </a:fld>
            <a:endParaRPr lang="cs-CZ" dirty="0"/>
          </a:p>
        </p:txBody>
      </p:sp>
    </p:spTree>
    <p:extLst>
      <p:ext uri="{BB962C8B-B14F-4D97-AF65-F5344CB8AC3E}">
        <p14:creationId xmlns:p14="http://schemas.microsoft.com/office/powerpoint/2010/main" val="261340593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707"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Lst>
  <p:txStyles>
    <p:titleStyle>
      <a:lvl1pPr algn="l" defTabSz="914400" rtl="0" eaLnBrk="1" latinLnBrk="0" hangingPunct="1">
        <a:lnSpc>
          <a:spcPct val="90000"/>
        </a:lnSpc>
        <a:spcBef>
          <a:spcPct val="0"/>
        </a:spcBef>
        <a:buNone/>
        <a:defRPr sz="4000" kern="1200">
          <a:solidFill>
            <a:srgbClr val="009999"/>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ireneg@coventry.ac.u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academicintegrity.eu/wp/" TargetMode="External"/><Relationship Id="rId2" Type="http://schemas.openxmlformats.org/officeDocument/2006/relationships/hyperlink" Target="https://academicintegrity.org/fundamental-value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creativecommons.org/licenses/by/4.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776003"/>
            <a:ext cx="6858000" cy="1790700"/>
          </a:xfrm>
        </p:spPr>
        <p:txBody>
          <a:bodyPr/>
          <a:lstStyle/>
          <a:p>
            <a:r>
              <a:rPr lang="cs-CZ" dirty="0"/>
              <a:t>O2</a:t>
            </a:r>
            <a:r>
              <a:rPr lang="en-GB" dirty="0"/>
              <a:t>C</a:t>
            </a:r>
            <a:r>
              <a:rPr lang="cs-CZ"/>
              <a:t>: </a:t>
            </a:r>
            <a:r>
              <a:rPr lang="en-GB"/>
              <a:t>Academic </a:t>
            </a:r>
            <a:r>
              <a:rPr lang="en-GB" dirty="0"/>
              <a:t>Integrity</a:t>
            </a:r>
            <a:endParaRPr lang="en-US" dirty="0"/>
          </a:p>
        </p:txBody>
      </p:sp>
      <p:sp>
        <p:nvSpPr>
          <p:cNvPr id="3" name="Podnadpis 2"/>
          <p:cNvSpPr>
            <a:spLocks noGrp="1"/>
          </p:cNvSpPr>
          <p:nvPr>
            <p:ph type="subTitle" idx="1"/>
          </p:nvPr>
        </p:nvSpPr>
        <p:spPr>
          <a:xfrm>
            <a:off x="1143000" y="2762249"/>
            <a:ext cx="6858000" cy="939767"/>
          </a:xfrm>
        </p:spPr>
        <p:txBody>
          <a:bodyPr/>
          <a:lstStyle/>
          <a:p>
            <a:r>
              <a:rPr lang="en-US" dirty="0"/>
              <a:t>Workshop for secondary school students </a:t>
            </a:r>
          </a:p>
        </p:txBody>
      </p:sp>
    </p:spTree>
    <p:extLst>
      <p:ext uri="{BB962C8B-B14F-4D97-AF65-F5344CB8AC3E}">
        <p14:creationId xmlns:p14="http://schemas.microsoft.com/office/powerpoint/2010/main" val="634547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4800" y="197645"/>
            <a:ext cx="6181725" cy="835537"/>
          </a:xfrm>
        </p:spPr>
        <p:txBody>
          <a:bodyPr>
            <a:normAutofit fontScale="90000"/>
          </a:bodyPr>
          <a:lstStyle/>
          <a:p>
            <a:r>
              <a:rPr lang="en-GB" dirty="0"/>
              <a:t>Violations to academic integrity</a:t>
            </a:r>
            <a:endParaRPr lang="cs-CZ" dirty="0"/>
          </a:p>
        </p:txBody>
      </p:sp>
      <p:sp>
        <p:nvSpPr>
          <p:cNvPr id="3" name="Zástupný symbol pro obsah 2"/>
          <p:cNvSpPr>
            <a:spLocks noGrp="1"/>
          </p:cNvSpPr>
          <p:nvPr>
            <p:ph idx="1"/>
          </p:nvPr>
        </p:nvSpPr>
        <p:spPr>
          <a:xfrm>
            <a:off x="333375" y="1114425"/>
            <a:ext cx="8239125" cy="3419475"/>
          </a:xfrm>
        </p:spPr>
        <p:txBody>
          <a:bodyPr>
            <a:normAutofit fontScale="92500" lnSpcReduction="10000"/>
          </a:bodyPr>
          <a:lstStyle/>
          <a:p>
            <a:pPr marL="0" indent="0">
              <a:buNone/>
            </a:pPr>
            <a:r>
              <a:rPr lang="en-GB" dirty="0"/>
              <a:t>A few examples:</a:t>
            </a:r>
          </a:p>
          <a:p>
            <a:r>
              <a:rPr lang="en-GB" dirty="0"/>
              <a:t>Plagiarism – ghost writing – essay mills - contract cheating (+ help from friends, family) </a:t>
            </a:r>
            <a:r>
              <a:rPr lang="en-GB" dirty="0" err="1"/>
              <a:t>eg</a:t>
            </a:r>
            <a:r>
              <a:rPr lang="en-GB" dirty="0"/>
              <a:t> </a:t>
            </a:r>
            <a:r>
              <a:rPr lang="en-GB" dirty="0" err="1"/>
              <a:t>EduBirdie</a:t>
            </a:r>
            <a:endParaRPr lang="en-GB" dirty="0"/>
          </a:p>
          <a:p>
            <a:r>
              <a:rPr lang="en-GB" dirty="0"/>
              <a:t>Using technology to cheat in exams</a:t>
            </a:r>
          </a:p>
          <a:p>
            <a:r>
              <a:rPr lang="en-GB" dirty="0"/>
              <a:t>Students copying from each other (collusion)</a:t>
            </a:r>
          </a:p>
          <a:p>
            <a:r>
              <a:rPr lang="en-GB" dirty="0"/>
              <a:t>Posting questions / answers on line before public exams</a:t>
            </a:r>
          </a:p>
          <a:p>
            <a:r>
              <a:rPr lang="en-GB" dirty="0"/>
              <a:t>False personal statements and references</a:t>
            </a:r>
          </a:p>
          <a:p>
            <a:r>
              <a:rPr lang="en-GB" dirty="0"/>
              <a:t>Teachers giving out exam questions / answers</a:t>
            </a:r>
          </a:p>
          <a:p>
            <a:endParaRPr lang="cs-CZ" dirty="0"/>
          </a:p>
        </p:txBody>
      </p:sp>
    </p:spTree>
    <p:extLst>
      <p:ext uri="{BB962C8B-B14F-4D97-AF65-F5344CB8AC3E}">
        <p14:creationId xmlns:p14="http://schemas.microsoft.com/office/powerpoint/2010/main" val="3890039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5447520" cy="4926969"/>
          </a:xfrm>
        </p:spPr>
      </p:pic>
      <p:sp>
        <p:nvSpPr>
          <p:cNvPr id="4" name="Rectangle 3"/>
          <p:cNvSpPr/>
          <p:nvPr/>
        </p:nvSpPr>
        <p:spPr>
          <a:xfrm>
            <a:off x="4965677" y="4368284"/>
            <a:ext cx="4178323" cy="369332"/>
          </a:xfrm>
          <a:prstGeom prst="rect">
            <a:avLst/>
          </a:prstGeom>
        </p:spPr>
        <p:txBody>
          <a:bodyPr wrap="none">
            <a:spAutoFit/>
          </a:bodyPr>
          <a:lstStyle/>
          <a:p>
            <a:r>
              <a:rPr lang="en-GB" dirty="0"/>
              <a:t>https://awriter.org/edubirdie-com-review/</a:t>
            </a:r>
          </a:p>
        </p:txBody>
      </p:sp>
    </p:spTree>
    <p:extLst>
      <p:ext uri="{BB962C8B-B14F-4D97-AF65-F5344CB8AC3E}">
        <p14:creationId xmlns:p14="http://schemas.microsoft.com/office/powerpoint/2010/main" val="1584233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5376188" cy="4699516"/>
          </a:xfrm>
        </p:spPr>
      </p:pic>
      <p:sp>
        <p:nvSpPr>
          <p:cNvPr id="4" name="Rectangle 3"/>
          <p:cNvSpPr/>
          <p:nvPr/>
        </p:nvSpPr>
        <p:spPr>
          <a:xfrm>
            <a:off x="4965677" y="4330184"/>
            <a:ext cx="4178323" cy="369332"/>
          </a:xfrm>
          <a:prstGeom prst="rect">
            <a:avLst/>
          </a:prstGeom>
        </p:spPr>
        <p:txBody>
          <a:bodyPr wrap="none">
            <a:spAutoFit/>
          </a:bodyPr>
          <a:lstStyle/>
          <a:p>
            <a:r>
              <a:rPr lang="en-GB" dirty="0"/>
              <a:t>https://awriter.org/edubirdie-com-review/</a:t>
            </a:r>
          </a:p>
        </p:txBody>
      </p:sp>
    </p:spTree>
    <p:extLst>
      <p:ext uri="{BB962C8B-B14F-4D97-AF65-F5344CB8AC3E}">
        <p14:creationId xmlns:p14="http://schemas.microsoft.com/office/powerpoint/2010/main" val="480335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1125" y="0"/>
            <a:ext cx="2619375" cy="4768645"/>
          </a:xfrm>
        </p:spPr>
      </p:pic>
      <p:sp>
        <p:nvSpPr>
          <p:cNvPr id="4" name="Rectangle 3"/>
          <p:cNvSpPr/>
          <p:nvPr/>
        </p:nvSpPr>
        <p:spPr>
          <a:xfrm>
            <a:off x="4368788" y="4177784"/>
            <a:ext cx="4178323" cy="369332"/>
          </a:xfrm>
          <a:prstGeom prst="rect">
            <a:avLst/>
          </a:prstGeom>
        </p:spPr>
        <p:txBody>
          <a:bodyPr wrap="none">
            <a:spAutoFit/>
          </a:bodyPr>
          <a:lstStyle/>
          <a:p>
            <a:r>
              <a:rPr lang="en-GB" dirty="0"/>
              <a:t>https://awriter.org/edubirdie-com-review/</a:t>
            </a:r>
          </a:p>
        </p:txBody>
      </p:sp>
    </p:spTree>
    <p:extLst>
      <p:ext uri="{BB962C8B-B14F-4D97-AF65-F5344CB8AC3E}">
        <p14:creationId xmlns:p14="http://schemas.microsoft.com/office/powerpoint/2010/main" val="2934218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4057650"/>
            <a:ext cx="7772400" cy="742950"/>
          </a:xfrm>
          <a:noFill/>
        </p:spPr>
        <p:txBody>
          <a:bodyPr/>
          <a:lstStyle/>
          <a:p>
            <a:pPr algn="l" eaLnBrk="1" hangingPunct="1"/>
            <a:r>
              <a:rPr lang="en-US" altLang="en-US" sz="3000">
                <a:solidFill>
                  <a:schemeClr val="bg1"/>
                </a:solidFill>
              </a:rPr>
              <a:t>Contract cheating</a:t>
            </a:r>
            <a:endParaRPr lang="en-GB" altLang="en-US" sz="3000">
              <a:solidFill>
                <a:schemeClr val="bg1"/>
              </a:solidFill>
            </a:endParaRPr>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35" y="1163242"/>
            <a:ext cx="4398962" cy="2474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7129" y="1163242"/>
            <a:ext cx="4398955" cy="2474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8600" y="3819525"/>
            <a:ext cx="8267700" cy="646331"/>
          </a:xfrm>
          <a:prstGeom prst="rect">
            <a:avLst/>
          </a:prstGeom>
          <a:noFill/>
        </p:spPr>
        <p:txBody>
          <a:bodyPr wrap="square" rtlCol="0">
            <a:spAutoFit/>
          </a:bodyPr>
          <a:lstStyle/>
          <a:p>
            <a:r>
              <a:rPr lang="en-GB" dirty="0"/>
              <a:t>Students are regularly contacted by “essay mills” via social media, posters, leaflets and cards like this handed out by representatives on university campuses</a:t>
            </a:r>
          </a:p>
        </p:txBody>
      </p:sp>
    </p:spTree>
    <p:extLst>
      <p:ext uri="{BB962C8B-B14F-4D97-AF65-F5344CB8AC3E}">
        <p14:creationId xmlns:p14="http://schemas.microsoft.com/office/powerpoint/2010/main" val="1285188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is cheating unacceptable?</a:t>
            </a:r>
          </a:p>
        </p:txBody>
      </p:sp>
      <p:sp>
        <p:nvSpPr>
          <p:cNvPr id="3" name="Content Placeholder 2"/>
          <p:cNvSpPr>
            <a:spLocks noGrp="1"/>
          </p:cNvSpPr>
          <p:nvPr>
            <p:ph idx="1"/>
          </p:nvPr>
        </p:nvSpPr>
        <p:spPr>
          <a:xfrm>
            <a:off x="628650" y="1352550"/>
            <a:ext cx="7886700" cy="3280173"/>
          </a:xfrm>
        </p:spPr>
        <p:txBody>
          <a:bodyPr/>
          <a:lstStyle/>
          <a:p>
            <a:pPr marL="0" indent="0">
              <a:buNone/>
            </a:pPr>
            <a:r>
              <a:rPr lang="en-GB" dirty="0"/>
              <a:t>Discuss these topic in your groups</a:t>
            </a:r>
          </a:p>
          <a:p>
            <a:r>
              <a:rPr lang="en-GB" dirty="0"/>
              <a:t>Who loses out when a student cheats?</a:t>
            </a:r>
          </a:p>
          <a:p>
            <a:r>
              <a:rPr lang="en-GB" dirty="0"/>
              <a:t>What happens if you are caught cheating?</a:t>
            </a:r>
          </a:p>
          <a:p>
            <a:r>
              <a:rPr lang="en-GB" dirty="0"/>
              <a:t>How can we persuade students to be honest?</a:t>
            </a:r>
          </a:p>
          <a:p>
            <a:r>
              <a:rPr lang="en-GB" dirty="0"/>
              <a:t>What relevance has this to working life?</a:t>
            </a:r>
          </a:p>
        </p:txBody>
      </p:sp>
    </p:spTree>
    <p:extLst>
      <p:ext uri="{BB962C8B-B14F-4D97-AF65-F5344CB8AC3E}">
        <p14:creationId xmlns:p14="http://schemas.microsoft.com/office/powerpoint/2010/main" val="1971099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is cheating unacceptable?</a:t>
            </a:r>
          </a:p>
        </p:txBody>
      </p:sp>
      <p:sp>
        <p:nvSpPr>
          <p:cNvPr id="3" name="Content Placeholder 2"/>
          <p:cNvSpPr>
            <a:spLocks noGrp="1"/>
          </p:cNvSpPr>
          <p:nvPr>
            <p:ph idx="1"/>
          </p:nvPr>
        </p:nvSpPr>
        <p:spPr>
          <a:xfrm>
            <a:off x="628650" y="1352550"/>
            <a:ext cx="7886700" cy="3280173"/>
          </a:xfrm>
        </p:spPr>
        <p:txBody>
          <a:bodyPr>
            <a:normAutofit fontScale="92500" lnSpcReduction="10000"/>
          </a:bodyPr>
          <a:lstStyle/>
          <a:p>
            <a:r>
              <a:rPr lang="en-GB" dirty="0"/>
              <a:t>Who loses out when a student cheats? </a:t>
            </a:r>
            <a:r>
              <a:rPr lang="en-GB" sz="2400" dirty="0">
                <a:solidFill>
                  <a:srgbClr val="FF0066"/>
                </a:solidFill>
              </a:rPr>
              <a:t>Everyone – the cheating student does not learn; everyone else’s efforts are devalued if the cheat escapes without penalty</a:t>
            </a:r>
          </a:p>
          <a:p>
            <a:r>
              <a:rPr lang="en-GB" dirty="0"/>
              <a:t>What happens if you are caught cheating? </a:t>
            </a:r>
            <a:r>
              <a:rPr lang="en-GB" sz="2400" dirty="0">
                <a:solidFill>
                  <a:srgbClr val="FF0066"/>
                </a:solidFill>
              </a:rPr>
              <a:t>From zero mark to expulsion, depending on how serious</a:t>
            </a:r>
            <a:endParaRPr lang="en-GB" dirty="0"/>
          </a:p>
          <a:p>
            <a:r>
              <a:rPr lang="en-GB" dirty="0"/>
              <a:t>How can we persuade students to be honest? </a:t>
            </a:r>
            <a:r>
              <a:rPr lang="en-GB" sz="2400" dirty="0">
                <a:solidFill>
                  <a:srgbClr val="FF0066"/>
                </a:solidFill>
              </a:rPr>
              <a:t>We are working on it!</a:t>
            </a:r>
            <a:endParaRPr lang="en-GB" dirty="0"/>
          </a:p>
          <a:p>
            <a:r>
              <a:rPr lang="en-GB" dirty="0"/>
              <a:t>What relevance has this to working life? </a:t>
            </a:r>
            <a:r>
              <a:rPr lang="en-GB" sz="2400" dirty="0">
                <a:solidFill>
                  <a:srgbClr val="FF0066"/>
                </a:solidFill>
              </a:rPr>
              <a:t>Lots! If you cheat during education you are likely to continue to cheat just to get by</a:t>
            </a:r>
            <a:endParaRPr lang="en-GB" dirty="0"/>
          </a:p>
        </p:txBody>
      </p:sp>
    </p:spTree>
    <p:extLst>
      <p:ext uri="{BB962C8B-B14F-4D97-AF65-F5344CB8AC3E}">
        <p14:creationId xmlns:p14="http://schemas.microsoft.com/office/powerpoint/2010/main" val="2848239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8600" y="283370"/>
            <a:ext cx="3333750" cy="835537"/>
          </a:xfrm>
        </p:spPr>
        <p:txBody>
          <a:bodyPr>
            <a:normAutofit/>
          </a:bodyPr>
          <a:lstStyle/>
          <a:p>
            <a:r>
              <a:rPr lang="en-GB" dirty="0">
                <a:solidFill>
                  <a:schemeClr val="accent1"/>
                </a:solidFill>
              </a:rPr>
              <a:t>Summary</a:t>
            </a:r>
            <a:endParaRPr lang="cs-CZ" dirty="0">
              <a:solidFill>
                <a:schemeClr val="accent1"/>
              </a:solidFill>
            </a:endParaRPr>
          </a:p>
        </p:txBody>
      </p:sp>
      <p:sp>
        <p:nvSpPr>
          <p:cNvPr id="3" name="Zástupný symbol pro obsah 2"/>
          <p:cNvSpPr>
            <a:spLocks noGrp="1"/>
          </p:cNvSpPr>
          <p:nvPr>
            <p:ph idx="1"/>
          </p:nvPr>
        </p:nvSpPr>
        <p:spPr>
          <a:xfrm>
            <a:off x="533400" y="1200150"/>
            <a:ext cx="7981950" cy="3432573"/>
          </a:xfrm>
        </p:spPr>
        <p:txBody>
          <a:bodyPr>
            <a:normAutofit fontScale="62500" lnSpcReduction="20000"/>
          </a:bodyPr>
          <a:lstStyle/>
          <a:p>
            <a:r>
              <a:rPr lang="en-GB" dirty="0"/>
              <a:t>Only a small minority of students cheat deliberately</a:t>
            </a:r>
          </a:p>
          <a:p>
            <a:r>
              <a:rPr lang="en-GB" dirty="0"/>
              <a:t>If you don’t know the rules you might accidentally plagiarise</a:t>
            </a:r>
          </a:p>
          <a:p>
            <a:r>
              <a:rPr lang="en-GB" dirty="0"/>
              <a:t>Academic writing skills, referencing and citation, paraphrasing etc.</a:t>
            </a:r>
          </a:p>
          <a:p>
            <a:r>
              <a:rPr lang="en-GB" dirty="0"/>
              <a:t>We work with students as partners to promote academic integrity</a:t>
            </a:r>
          </a:p>
          <a:p>
            <a:r>
              <a:rPr lang="en-GB" dirty="0"/>
              <a:t>Learning is valuable and important for its own sake</a:t>
            </a:r>
          </a:p>
          <a:p>
            <a:r>
              <a:rPr lang="en-GB" dirty="0"/>
              <a:t>Understanding Intellectual Property Rights and Copyright</a:t>
            </a:r>
          </a:p>
          <a:p>
            <a:r>
              <a:rPr lang="en-GB" dirty="0"/>
              <a:t>Assessing the quality of sources and knowing how to use them, including “borrowed” programming code</a:t>
            </a:r>
          </a:p>
          <a:p>
            <a:r>
              <a:rPr lang="en-GB" dirty="0"/>
              <a:t>Use of technology to discourage and identify cheating</a:t>
            </a:r>
          </a:p>
          <a:p>
            <a:r>
              <a:rPr lang="en-GB" dirty="0"/>
              <a:t>Conducting research, raising awareness about academic integrity</a:t>
            </a:r>
          </a:p>
          <a:p>
            <a:r>
              <a:rPr lang="en-GB" dirty="0"/>
              <a:t>Legislation and legal action as a last resort</a:t>
            </a:r>
          </a:p>
          <a:p>
            <a:pPr marL="0" indent="0">
              <a:buNone/>
            </a:pPr>
            <a:endParaRPr lang="cs-CZ" dirty="0"/>
          </a:p>
        </p:txBody>
      </p:sp>
    </p:spTree>
    <p:extLst>
      <p:ext uri="{BB962C8B-B14F-4D97-AF65-F5344CB8AC3E}">
        <p14:creationId xmlns:p14="http://schemas.microsoft.com/office/powerpoint/2010/main" val="4108535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Follow up</a:t>
            </a:r>
            <a:endParaRPr lang="cs-CZ" dirty="0"/>
          </a:p>
        </p:txBody>
      </p:sp>
      <p:sp>
        <p:nvSpPr>
          <p:cNvPr id="3" name="Zástupný symbol pro obsah 2"/>
          <p:cNvSpPr>
            <a:spLocks noGrp="1"/>
          </p:cNvSpPr>
          <p:nvPr>
            <p:ph idx="1"/>
          </p:nvPr>
        </p:nvSpPr>
        <p:spPr/>
        <p:txBody>
          <a:bodyPr>
            <a:normAutofit fontScale="92500" lnSpcReduction="20000"/>
          </a:bodyPr>
          <a:lstStyle/>
          <a:p>
            <a:pPr marL="0" indent="0">
              <a:buNone/>
            </a:pPr>
            <a:r>
              <a:rPr lang="en-GB" dirty="0"/>
              <a:t>If you are interested in exploring this topic in more depth, then please contact me</a:t>
            </a:r>
          </a:p>
          <a:p>
            <a:endParaRPr lang="en-GB" dirty="0"/>
          </a:p>
          <a:p>
            <a:pPr marL="0" indent="0">
              <a:buNone/>
            </a:pPr>
            <a:r>
              <a:rPr lang="en-GB" dirty="0">
                <a:hlinkClick r:id="rId3"/>
              </a:rPr>
              <a:t>ireneg@coventry.ac.uk</a:t>
            </a:r>
            <a:r>
              <a:rPr lang="en-GB" dirty="0"/>
              <a:t> </a:t>
            </a:r>
          </a:p>
          <a:p>
            <a:pPr marL="0" indent="0">
              <a:buNone/>
            </a:pPr>
            <a:endParaRPr lang="en-GB" dirty="0"/>
          </a:p>
          <a:p>
            <a:pPr marL="0" indent="0">
              <a:buNone/>
            </a:pPr>
            <a:r>
              <a:rPr lang="en-GB" sz="2000" dirty="0"/>
              <a:t>Dr Irene Glendinning</a:t>
            </a:r>
          </a:p>
          <a:p>
            <a:pPr marL="0" indent="0">
              <a:buNone/>
            </a:pPr>
            <a:r>
              <a:rPr lang="en-GB" sz="2000" dirty="0"/>
              <a:t>Academic Manager for Student Experience</a:t>
            </a:r>
          </a:p>
          <a:p>
            <a:pPr marL="0" indent="0">
              <a:buNone/>
            </a:pPr>
            <a:r>
              <a:rPr lang="en-GB" sz="2000" dirty="0"/>
              <a:t>Office of Teaching and Learning</a:t>
            </a:r>
          </a:p>
          <a:p>
            <a:pPr marL="0" indent="0">
              <a:buNone/>
            </a:pPr>
            <a:r>
              <a:rPr lang="en-GB" sz="2000" dirty="0"/>
              <a:t>Coventry University</a:t>
            </a:r>
          </a:p>
        </p:txBody>
      </p:sp>
    </p:spTree>
    <p:extLst>
      <p:ext uri="{BB962C8B-B14F-4D97-AF65-F5344CB8AC3E}">
        <p14:creationId xmlns:p14="http://schemas.microsoft.com/office/powerpoint/2010/main" val="2318538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accent1"/>
                </a:solidFill>
              </a:rPr>
              <a:t>Didactic</a:t>
            </a:r>
            <a:r>
              <a:rPr lang="en-GB" dirty="0">
                <a:solidFill>
                  <a:schemeClr val="accent1"/>
                </a:solidFill>
              </a:rPr>
              <a:t> </a:t>
            </a:r>
            <a:r>
              <a:rPr lang="cs-CZ" dirty="0">
                <a:solidFill>
                  <a:schemeClr val="accent1"/>
                </a:solidFill>
              </a:rPr>
              <a:t>/</a:t>
            </a:r>
            <a:r>
              <a:rPr lang="en-GB" dirty="0">
                <a:solidFill>
                  <a:schemeClr val="accent1"/>
                </a:solidFill>
              </a:rPr>
              <a:t> </a:t>
            </a:r>
            <a:r>
              <a:rPr lang="cs-CZ" dirty="0">
                <a:solidFill>
                  <a:schemeClr val="accent1"/>
                </a:solidFill>
              </a:rPr>
              <a:t>teachers notes</a:t>
            </a:r>
          </a:p>
        </p:txBody>
      </p:sp>
      <p:sp>
        <p:nvSpPr>
          <p:cNvPr id="3" name="Zástupný symbol pro obsah 2"/>
          <p:cNvSpPr>
            <a:spLocks noGrp="1"/>
          </p:cNvSpPr>
          <p:nvPr>
            <p:ph idx="1"/>
          </p:nvPr>
        </p:nvSpPr>
        <p:spPr/>
        <p:txBody>
          <a:bodyPr>
            <a:normAutofit/>
          </a:bodyPr>
          <a:lstStyle/>
          <a:p>
            <a:r>
              <a:rPr lang="en-GB" dirty="0"/>
              <a:t>Encourage discussion and participation throughout the session</a:t>
            </a:r>
            <a:endParaRPr lang="cs-CZ" dirty="0"/>
          </a:p>
          <a:p>
            <a:r>
              <a:rPr lang="en-GB" dirty="0"/>
              <a:t>Discuss what counts as common knowledge in different subjects</a:t>
            </a:r>
          </a:p>
          <a:p>
            <a:r>
              <a:rPr lang="en-GB" dirty="0"/>
              <a:t>Suggest they start a conversation about this with their parents, teachers and friends from other schools</a:t>
            </a:r>
            <a:endParaRPr lang="cs-CZ" dirty="0"/>
          </a:p>
        </p:txBody>
      </p:sp>
    </p:spTree>
    <p:extLst>
      <p:ext uri="{BB962C8B-B14F-4D97-AF65-F5344CB8AC3E}">
        <p14:creationId xmlns:p14="http://schemas.microsoft.com/office/powerpoint/2010/main" val="459178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Basic information</a:t>
            </a:r>
          </a:p>
        </p:txBody>
      </p:sp>
      <p:sp>
        <p:nvSpPr>
          <p:cNvPr id="3" name="Zástupný symbol pro obsah 2"/>
          <p:cNvSpPr>
            <a:spLocks noGrp="1"/>
          </p:cNvSpPr>
          <p:nvPr>
            <p:ph idx="1"/>
          </p:nvPr>
        </p:nvSpPr>
        <p:spPr/>
        <p:txBody>
          <a:bodyPr>
            <a:normAutofit fontScale="92500" lnSpcReduction="10000"/>
          </a:bodyPr>
          <a:lstStyle/>
          <a:p>
            <a:r>
              <a:rPr lang="en-US" dirty="0"/>
              <a:t>Target audience</a:t>
            </a:r>
            <a:r>
              <a:rPr lang="cs-CZ" dirty="0"/>
              <a:t>: </a:t>
            </a:r>
            <a:r>
              <a:rPr lang="en-GB" dirty="0"/>
              <a:t>Secondary school students, pre-university </a:t>
            </a:r>
          </a:p>
          <a:p>
            <a:r>
              <a:rPr lang="en-US" dirty="0"/>
              <a:t>Summary</a:t>
            </a:r>
            <a:r>
              <a:rPr lang="cs-CZ" dirty="0"/>
              <a:t>:</a:t>
            </a:r>
            <a:r>
              <a:rPr lang="en-GB" dirty="0"/>
              <a:t> to help prepare students for university or working life</a:t>
            </a:r>
            <a:endParaRPr lang="en-US" dirty="0"/>
          </a:p>
          <a:p>
            <a:r>
              <a:rPr lang="en-US" dirty="0"/>
              <a:t>Objectives</a:t>
            </a:r>
            <a:r>
              <a:rPr lang="cs-CZ" dirty="0"/>
              <a:t>:</a:t>
            </a:r>
            <a:r>
              <a:rPr lang="en-GB" dirty="0"/>
              <a:t> (1) to raise awareness about academic integrity; (2) explore use of sources of information; (3) to explore perceptions on acceptable practices; (4) to improve students’ understanding of academic writing</a:t>
            </a:r>
            <a:endParaRPr lang="en-US" dirty="0"/>
          </a:p>
          <a:p>
            <a:r>
              <a:rPr lang="en-US" dirty="0"/>
              <a:t>Length</a:t>
            </a:r>
            <a:r>
              <a:rPr lang="cs-CZ" dirty="0"/>
              <a:t>:</a:t>
            </a:r>
            <a:r>
              <a:rPr lang="en-GB" dirty="0"/>
              <a:t> 90 mins, preferably with a break in the middle</a:t>
            </a:r>
            <a:endParaRPr lang="en-US" dirty="0"/>
          </a:p>
        </p:txBody>
      </p:sp>
    </p:spTree>
    <p:extLst>
      <p:ext uri="{BB962C8B-B14F-4D97-AF65-F5344CB8AC3E}">
        <p14:creationId xmlns:p14="http://schemas.microsoft.com/office/powerpoint/2010/main" val="2487956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Further information</a:t>
            </a:r>
          </a:p>
        </p:txBody>
      </p:sp>
      <p:sp>
        <p:nvSpPr>
          <p:cNvPr id="3" name="Content Placeholder 2"/>
          <p:cNvSpPr>
            <a:spLocks noGrp="1"/>
          </p:cNvSpPr>
          <p:nvPr>
            <p:ph idx="1"/>
          </p:nvPr>
        </p:nvSpPr>
        <p:spPr/>
        <p:txBody>
          <a:bodyPr/>
          <a:lstStyle/>
          <a:p>
            <a:r>
              <a:rPr lang="en-GB" dirty="0"/>
              <a:t>International Center for Academic Integrity (ICAI): </a:t>
            </a:r>
            <a:r>
              <a:rPr lang="en-GB" dirty="0">
                <a:hlinkClick r:id="rId2"/>
              </a:rPr>
              <a:t>https://academicintegrity.org/fundamental-values/</a:t>
            </a:r>
            <a:endParaRPr lang="en-GB" dirty="0"/>
          </a:p>
          <a:p>
            <a:r>
              <a:rPr lang="en-GB" dirty="0"/>
              <a:t>European Network for Academic Integrity (ENAI): </a:t>
            </a:r>
            <a:r>
              <a:rPr lang="en-GB" dirty="0">
                <a:hlinkClick r:id="rId3"/>
              </a:rPr>
              <a:t>https://www.academicintegrity.eu/wp/</a:t>
            </a:r>
            <a:r>
              <a:rPr lang="en-GB" dirty="0"/>
              <a:t> </a:t>
            </a:r>
          </a:p>
          <a:p>
            <a:r>
              <a:rPr lang="en-GB" dirty="0"/>
              <a:t>All URLs were working on 24</a:t>
            </a:r>
            <a:r>
              <a:rPr lang="en-GB" baseline="30000" dirty="0"/>
              <a:t>th</a:t>
            </a:r>
            <a:r>
              <a:rPr lang="en-GB" dirty="0"/>
              <a:t> July 2019.</a:t>
            </a:r>
          </a:p>
        </p:txBody>
      </p:sp>
    </p:spTree>
    <p:extLst>
      <p:ext uri="{BB962C8B-B14F-4D97-AF65-F5344CB8AC3E}">
        <p14:creationId xmlns:p14="http://schemas.microsoft.com/office/powerpoint/2010/main" val="1634244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a:t>License</a:t>
            </a:r>
            <a:r>
              <a:rPr lang="cs-CZ" dirty="0"/>
              <a:t> </a:t>
            </a:r>
            <a:r>
              <a:rPr lang="cs-CZ" dirty="0" err="1"/>
              <a:t>Information</a:t>
            </a:r>
            <a:endParaRPr lang="cs-CZ" dirty="0"/>
          </a:p>
        </p:txBody>
      </p:sp>
      <p:sp>
        <p:nvSpPr>
          <p:cNvPr id="3" name="Zástupný symbol pro obsah 2"/>
          <p:cNvSpPr>
            <a:spLocks noGrp="1"/>
          </p:cNvSpPr>
          <p:nvPr>
            <p:ph idx="1"/>
          </p:nvPr>
        </p:nvSpPr>
        <p:spPr/>
        <p:txBody>
          <a:bodyPr>
            <a:normAutofit fontScale="92500" lnSpcReduction="10000"/>
          </a:bodyPr>
          <a:lstStyle/>
          <a:p>
            <a:pPr marL="0" indent="0">
              <a:buNone/>
            </a:pPr>
            <a:endParaRPr lang="cs-CZ" sz="2400" dirty="0"/>
          </a:p>
          <a:p>
            <a:pPr marL="0" indent="0" algn="ctr">
              <a:buNone/>
            </a:pPr>
            <a:endParaRPr lang="cs-CZ" sz="2400" dirty="0"/>
          </a:p>
          <a:p>
            <a:pPr marL="0" indent="0" algn="ctr">
              <a:buNone/>
            </a:pPr>
            <a:r>
              <a:rPr lang="cs-CZ" sz="2400" dirty="0"/>
              <a:t>Title of the work: </a:t>
            </a:r>
            <a:r>
              <a:rPr lang="en-GB" sz="2400" dirty="0"/>
              <a:t>Avoiding Plagiarism</a:t>
            </a:r>
            <a:endParaRPr lang="cs-CZ" sz="2400" dirty="0"/>
          </a:p>
          <a:p>
            <a:pPr marL="0" indent="0" algn="ctr">
              <a:buNone/>
            </a:pPr>
            <a:r>
              <a:rPr lang="cs-CZ" sz="2400" dirty="0"/>
              <a:t>Attribute work to name: </a:t>
            </a:r>
            <a:r>
              <a:rPr lang="en-GB" sz="2400" dirty="0"/>
              <a:t>Dr Irene Glendinning</a:t>
            </a:r>
            <a:endParaRPr lang="cs-CZ" sz="2400" dirty="0"/>
          </a:p>
          <a:p>
            <a:pPr marL="0" indent="0" algn="ctr">
              <a:buNone/>
            </a:pPr>
            <a:r>
              <a:rPr lang="cs-CZ" sz="2400" dirty="0" err="1"/>
              <a:t>Licensed</a:t>
            </a:r>
            <a:r>
              <a:rPr lang="cs-CZ" sz="2400" dirty="0"/>
              <a:t> </a:t>
            </a:r>
            <a:r>
              <a:rPr lang="cs-CZ" sz="2400" dirty="0" err="1"/>
              <a:t>under</a:t>
            </a:r>
            <a:r>
              <a:rPr lang="cs-CZ" sz="2400" dirty="0"/>
              <a:t>: </a:t>
            </a:r>
            <a:r>
              <a:rPr lang="cs-CZ" sz="2400" dirty="0">
                <a:hlinkClick r:id="rId3"/>
              </a:rPr>
              <a:t>creativecommons.org/</a:t>
            </a:r>
            <a:r>
              <a:rPr lang="cs-CZ" sz="2400" dirty="0" err="1">
                <a:hlinkClick r:id="rId3"/>
              </a:rPr>
              <a:t>licenses</a:t>
            </a:r>
            <a:r>
              <a:rPr lang="cs-CZ" sz="2400" dirty="0">
                <a:hlinkClick r:id="rId3"/>
              </a:rPr>
              <a:t>/by/4.0</a:t>
            </a:r>
            <a:endParaRPr lang="cs-CZ" sz="2400" dirty="0"/>
          </a:p>
          <a:p>
            <a:pPr marL="0" indent="0" algn="ctr">
              <a:buNone/>
            </a:pPr>
            <a:endParaRPr lang="cs-CZ" sz="2400" dirty="0"/>
          </a:p>
          <a:p>
            <a:pPr marL="0" indent="0" algn="ctr">
              <a:buNone/>
            </a:pPr>
            <a:r>
              <a:rPr lang="cs-CZ" sz="2400" dirty="0" err="1"/>
              <a:t>Attribute</a:t>
            </a:r>
            <a:r>
              <a:rPr lang="cs-CZ" sz="2400" dirty="0"/>
              <a:t> </a:t>
            </a:r>
            <a:r>
              <a:rPr lang="cs-CZ" sz="2400" dirty="0" err="1"/>
              <a:t>using</a:t>
            </a:r>
            <a:r>
              <a:rPr lang="cs-CZ" sz="2400" dirty="0"/>
              <a:t> </a:t>
            </a:r>
            <a:r>
              <a:rPr lang="cs-CZ" sz="2400" dirty="0" err="1"/>
              <a:t>following</a:t>
            </a:r>
            <a:r>
              <a:rPr lang="cs-CZ" sz="2400" dirty="0"/>
              <a:t> text:</a:t>
            </a:r>
          </a:p>
          <a:p>
            <a:pPr marL="0" indent="0" algn="ctr">
              <a:buNone/>
            </a:pPr>
            <a:r>
              <a:rPr lang="en-GB" sz="2400" i="1" dirty="0"/>
              <a:t>Avoiding Plagiarism</a:t>
            </a:r>
            <a:r>
              <a:rPr lang="cs-CZ" sz="2400" i="1" dirty="0"/>
              <a:t> </a:t>
            </a:r>
            <a:r>
              <a:rPr lang="en-US" sz="2400" dirty="0"/>
              <a:t>by </a:t>
            </a:r>
            <a:r>
              <a:rPr lang="en-GB" sz="2400" i="1" dirty="0"/>
              <a:t>Irene Glendinning</a:t>
            </a:r>
            <a:r>
              <a:rPr lang="en-US" sz="2400" i="1" dirty="0"/>
              <a:t> </a:t>
            </a:r>
            <a:r>
              <a:rPr lang="en-US" sz="2400" dirty="0"/>
              <a:t>is licensed under a </a:t>
            </a:r>
            <a:r>
              <a:rPr lang="en-US" sz="2400" dirty="0">
                <a:hlinkClick r:id="rId4"/>
              </a:rPr>
              <a:t>Creative Commons Attribution 4.0 International License</a:t>
            </a:r>
            <a:r>
              <a:rPr lang="en-US" sz="2400" dirty="0"/>
              <a:t>.</a:t>
            </a:r>
            <a:endParaRPr lang="cs-CZ" sz="2400" dirty="0"/>
          </a:p>
        </p:txBody>
      </p:sp>
      <p:pic>
        <p:nvPicPr>
          <p:cNvPr id="15" name="Picture 16" descr="VÃ½sledek obrÃ¡zku pro cc by icon"/>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826720" y="1314208"/>
            <a:ext cx="1490559" cy="525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02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4800" y="197645"/>
            <a:ext cx="2867025" cy="835537"/>
          </a:xfrm>
        </p:spPr>
        <p:txBody>
          <a:bodyPr>
            <a:normAutofit/>
          </a:bodyPr>
          <a:lstStyle/>
          <a:p>
            <a:r>
              <a:rPr lang="en-GB" dirty="0"/>
              <a:t>Agenda</a:t>
            </a:r>
            <a:endParaRPr lang="cs-CZ" dirty="0"/>
          </a:p>
        </p:txBody>
      </p:sp>
      <p:sp>
        <p:nvSpPr>
          <p:cNvPr id="3" name="Zástupný symbol pro obsah 2"/>
          <p:cNvSpPr>
            <a:spLocks noGrp="1"/>
          </p:cNvSpPr>
          <p:nvPr>
            <p:ph idx="1"/>
          </p:nvPr>
        </p:nvSpPr>
        <p:spPr>
          <a:xfrm>
            <a:off x="333375" y="1114425"/>
            <a:ext cx="8239125" cy="3419475"/>
          </a:xfrm>
        </p:spPr>
        <p:txBody>
          <a:bodyPr>
            <a:normAutofit/>
          </a:bodyPr>
          <a:lstStyle/>
          <a:p>
            <a:r>
              <a:rPr lang="en-GB" dirty="0"/>
              <a:t>What is academic integrity?</a:t>
            </a:r>
          </a:p>
          <a:p>
            <a:r>
              <a:rPr lang="en-GB" dirty="0"/>
              <a:t>Using sources of information</a:t>
            </a:r>
          </a:p>
          <a:p>
            <a:r>
              <a:rPr lang="en-GB" dirty="0"/>
              <a:t>Violations to academic integrity</a:t>
            </a:r>
          </a:p>
          <a:p>
            <a:r>
              <a:rPr lang="en-GB" dirty="0"/>
              <a:t>Responsibilities</a:t>
            </a:r>
          </a:p>
          <a:p>
            <a:r>
              <a:rPr lang="en-GB" dirty="0"/>
              <a:t>Discussion: what should we do about this?</a:t>
            </a:r>
          </a:p>
          <a:p>
            <a:pPr marL="0" indent="0">
              <a:buNone/>
            </a:pPr>
            <a:endParaRPr lang="cs-CZ" dirty="0"/>
          </a:p>
        </p:txBody>
      </p:sp>
    </p:spTree>
    <p:extLst>
      <p:ext uri="{BB962C8B-B14F-4D97-AF65-F5344CB8AC3E}">
        <p14:creationId xmlns:p14="http://schemas.microsoft.com/office/powerpoint/2010/main" val="1294434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Academic Integrity</a:t>
            </a:r>
          </a:p>
        </p:txBody>
      </p:sp>
      <p:sp>
        <p:nvSpPr>
          <p:cNvPr id="3" name="Content Placeholder 2"/>
          <p:cNvSpPr>
            <a:spLocks noGrp="1"/>
          </p:cNvSpPr>
          <p:nvPr>
            <p:ph idx="1"/>
          </p:nvPr>
        </p:nvSpPr>
        <p:spPr/>
        <p:txBody>
          <a:bodyPr/>
          <a:lstStyle/>
          <a:p>
            <a:r>
              <a:rPr lang="en-GB" dirty="0"/>
              <a:t>What is your understanding of this term?</a:t>
            </a:r>
          </a:p>
          <a:p>
            <a:r>
              <a:rPr lang="en-GB" dirty="0"/>
              <a:t>Honesty, trust, fairness, respect, responsibility, courage (ICAI fundamental values)</a:t>
            </a:r>
          </a:p>
          <a:p>
            <a:r>
              <a:rPr lang="en-GB" dirty="0"/>
              <a:t>Lack of integrity &gt;&gt; quality and standards</a:t>
            </a:r>
          </a:p>
          <a:p>
            <a:r>
              <a:rPr lang="en-GB" dirty="0"/>
              <a:t>Institutional conduct, culture, norms, values</a:t>
            </a:r>
          </a:p>
          <a:p>
            <a:r>
              <a:rPr lang="en-GB" dirty="0"/>
              <a:t>Applies to leaders, teachers, parents, pupils</a:t>
            </a:r>
          </a:p>
          <a:p>
            <a:r>
              <a:rPr lang="en-GB" dirty="0"/>
              <a:t>Oversight, diligence, caring</a:t>
            </a:r>
          </a:p>
          <a:p>
            <a:endParaRPr lang="en-GB" dirty="0"/>
          </a:p>
        </p:txBody>
      </p:sp>
    </p:spTree>
    <p:extLst>
      <p:ext uri="{BB962C8B-B14F-4D97-AF65-F5344CB8AC3E}">
        <p14:creationId xmlns:p14="http://schemas.microsoft.com/office/powerpoint/2010/main" val="4174518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Using sources of information</a:t>
            </a:r>
          </a:p>
        </p:txBody>
      </p:sp>
      <p:sp>
        <p:nvSpPr>
          <p:cNvPr id="3" name="Content Placeholder 2"/>
          <p:cNvSpPr>
            <a:spLocks noGrp="1"/>
          </p:cNvSpPr>
          <p:nvPr>
            <p:ph idx="1"/>
          </p:nvPr>
        </p:nvSpPr>
        <p:spPr/>
        <p:txBody>
          <a:bodyPr/>
          <a:lstStyle/>
          <a:p>
            <a:pPr marL="0" indent="0">
              <a:buNone/>
            </a:pPr>
            <a:r>
              <a:rPr lang="en-GB" dirty="0"/>
              <a:t>Working in small groups, discuss: when writing an essay or finding material for a project</a:t>
            </a:r>
          </a:p>
          <a:p>
            <a:r>
              <a:rPr lang="en-GB" dirty="0"/>
              <a:t>Where do you look?</a:t>
            </a:r>
          </a:p>
          <a:p>
            <a:r>
              <a:rPr lang="en-GB" dirty="0"/>
              <a:t>How do you know the sources are reliable?</a:t>
            </a:r>
          </a:p>
          <a:p>
            <a:r>
              <a:rPr lang="en-GB" dirty="0"/>
              <a:t>How do you use the material you find?</a:t>
            </a:r>
          </a:p>
          <a:p>
            <a:r>
              <a:rPr lang="en-GB" dirty="0"/>
              <a:t>How do you acknowledge your sources?</a:t>
            </a:r>
          </a:p>
          <a:p>
            <a:pPr marL="0" indent="0">
              <a:buNone/>
            </a:pPr>
            <a:endParaRPr lang="en-GB" dirty="0"/>
          </a:p>
        </p:txBody>
      </p:sp>
    </p:spTree>
    <p:extLst>
      <p:ext uri="{BB962C8B-B14F-4D97-AF65-F5344CB8AC3E}">
        <p14:creationId xmlns:p14="http://schemas.microsoft.com/office/powerpoint/2010/main" val="2362557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Using sources - feedback</a:t>
            </a:r>
          </a:p>
        </p:txBody>
      </p:sp>
      <p:sp>
        <p:nvSpPr>
          <p:cNvPr id="3" name="Content Placeholder 2"/>
          <p:cNvSpPr>
            <a:spLocks noGrp="1"/>
          </p:cNvSpPr>
          <p:nvPr>
            <p:ph idx="1"/>
          </p:nvPr>
        </p:nvSpPr>
        <p:spPr/>
        <p:txBody>
          <a:bodyPr>
            <a:normAutofit fontScale="92500" lnSpcReduction="20000"/>
          </a:bodyPr>
          <a:lstStyle/>
          <a:p>
            <a:r>
              <a:rPr lang="en-GB" dirty="0"/>
              <a:t>Where do you look? </a:t>
            </a:r>
            <a:r>
              <a:rPr lang="en-GB" dirty="0">
                <a:solidFill>
                  <a:srgbClr val="FF0066"/>
                </a:solidFill>
              </a:rPr>
              <a:t>Internet, magazines, newspapers, text books, academic journals, others?</a:t>
            </a:r>
          </a:p>
          <a:p>
            <a:r>
              <a:rPr lang="en-GB" dirty="0"/>
              <a:t>How do you know the sources are reliable?</a:t>
            </a:r>
          </a:p>
          <a:p>
            <a:pPr lvl="1"/>
            <a:r>
              <a:rPr lang="en-GB" dirty="0">
                <a:solidFill>
                  <a:srgbClr val="FF0000"/>
                </a:solidFill>
              </a:rPr>
              <a:t>Whatever sources you refer to for information, you need to ask/check how accurate or reliable the information is. It is an opinion or is it a statement of fact?</a:t>
            </a:r>
            <a:r>
              <a:rPr lang="en-GB" dirty="0"/>
              <a:t> </a:t>
            </a:r>
          </a:p>
          <a:p>
            <a:pPr lvl="1"/>
            <a:r>
              <a:rPr lang="en-GB" dirty="0">
                <a:solidFill>
                  <a:srgbClr val="FF0066"/>
                </a:solidFill>
              </a:rPr>
              <a:t>Internet sources such as Wikipedia may not be reliable, you need to take care and not rely only on such sources</a:t>
            </a:r>
          </a:p>
          <a:p>
            <a:pPr marL="0" indent="0">
              <a:buNone/>
            </a:pPr>
            <a:endParaRPr lang="en-GB" dirty="0"/>
          </a:p>
        </p:txBody>
      </p:sp>
    </p:spTree>
    <p:extLst>
      <p:ext uri="{BB962C8B-B14F-4D97-AF65-F5344CB8AC3E}">
        <p14:creationId xmlns:p14="http://schemas.microsoft.com/office/powerpoint/2010/main" val="584428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Using sources - feedback</a:t>
            </a:r>
          </a:p>
        </p:txBody>
      </p:sp>
      <p:sp>
        <p:nvSpPr>
          <p:cNvPr id="3" name="Content Placeholder 2"/>
          <p:cNvSpPr>
            <a:spLocks noGrp="1"/>
          </p:cNvSpPr>
          <p:nvPr>
            <p:ph idx="1"/>
          </p:nvPr>
        </p:nvSpPr>
        <p:spPr/>
        <p:txBody>
          <a:bodyPr>
            <a:normAutofit fontScale="92500" lnSpcReduction="20000"/>
          </a:bodyPr>
          <a:lstStyle/>
          <a:p>
            <a:r>
              <a:rPr lang="en-GB" dirty="0"/>
              <a:t>How do you use the material you find?</a:t>
            </a:r>
          </a:p>
          <a:p>
            <a:pPr lvl="1"/>
            <a:r>
              <a:rPr lang="en-GB" sz="2000" dirty="0">
                <a:solidFill>
                  <a:srgbClr val="FF0000"/>
                </a:solidFill>
              </a:rPr>
              <a:t>Written work </a:t>
            </a:r>
          </a:p>
          <a:p>
            <a:pPr lvl="2"/>
            <a:r>
              <a:rPr lang="en-GB" sz="2000" dirty="0">
                <a:solidFill>
                  <a:srgbClr val="FF0000"/>
                </a:solidFill>
              </a:rPr>
              <a:t>If you text copy verbatim into your own work then you must put quotation marks around the text to show these are not your own words</a:t>
            </a:r>
          </a:p>
          <a:p>
            <a:pPr lvl="2"/>
            <a:r>
              <a:rPr lang="en-GB" sz="2000" dirty="0">
                <a:solidFill>
                  <a:srgbClr val="FF0000"/>
                </a:solidFill>
              </a:rPr>
              <a:t>Even if you paraphrase then this is still not your own work</a:t>
            </a:r>
          </a:p>
          <a:p>
            <a:pPr lvl="1"/>
            <a:r>
              <a:rPr lang="en-GB" sz="2000" dirty="0">
                <a:solidFill>
                  <a:srgbClr val="FF0000"/>
                </a:solidFill>
              </a:rPr>
              <a:t>Graphical content, audio or video</a:t>
            </a:r>
          </a:p>
          <a:p>
            <a:pPr lvl="2"/>
            <a:r>
              <a:rPr lang="en-GB" sz="2000" dirty="0">
                <a:solidFill>
                  <a:srgbClr val="FF0000"/>
                </a:solidFill>
              </a:rPr>
              <a:t>You may need permission to reproduce this – check copyright</a:t>
            </a:r>
          </a:p>
          <a:p>
            <a:pPr lvl="1"/>
            <a:r>
              <a:rPr lang="en-GB" sz="2000" dirty="0">
                <a:solidFill>
                  <a:srgbClr val="FF0000"/>
                </a:solidFill>
              </a:rPr>
              <a:t>Software, programming code</a:t>
            </a:r>
          </a:p>
          <a:p>
            <a:pPr lvl="2"/>
            <a:r>
              <a:rPr lang="en-GB" sz="2000" dirty="0">
                <a:solidFill>
                  <a:srgbClr val="FF0000"/>
                </a:solidFill>
              </a:rPr>
              <a:t>Your assignment is testing your programming skills, therefore using code written by someone else is not normally appropriate</a:t>
            </a:r>
          </a:p>
          <a:p>
            <a:pPr lvl="2"/>
            <a:r>
              <a:rPr lang="en-GB" sz="2000" dirty="0">
                <a:solidFill>
                  <a:srgbClr val="FF0000"/>
                </a:solidFill>
              </a:rPr>
              <a:t>If your teacher has allowed you to reuse code then you need acknowledge the source, </a:t>
            </a:r>
            <a:r>
              <a:rPr lang="en-GB" sz="2000" dirty="0" err="1">
                <a:solidFill>
                  <a:srgbClr val="FF0000"/>
                </a:solidFill>
              </a:rPr>
              <a:t>eg</a:t>
            </a:r>
            <a:r>
              <a:rPr lang="en-GB" sz="2000" dirty="0">
                <a:solidFill>
                  <a:srgbClr val="FF0000"/>
                </a:solidFill>
              </a:rPr>
              <a:t> in comments or Javadoc notes</a:t>
            </a:r>
          </a:p>
          <a:p>
            <a:pPr marL="0" indent="0">
              <a:buNone/>
            </a:pPr>
            <a:endParaRPr lang="en-GB" dirty="0"/>
          </a:p>
        </p:txBody>
      </p:sp>
    </p:spTree>
    <p:extLst>
      <p:ext uri="{BB962C8B-B14F-4D97-AF65-F5344CB8AC3E}">
        <p14:creationId xmlns:p14="http://schemas.microsoft.com/office/powerpoint/2010/main" val="3810053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Using sources - feedback</a:t>
            </a:r>
          </a:p>
        </p:txBody>
      </p:sp>
      <p:sp>
        <p:nvSpPr>
          <p:cNvPr id="3" name="Content Placeholder 2"/>
          <p:cNvSpPr>
            <a:spLocks noGrp="1"/>
          </p:cNvSpPr>
          <p:nvPr>
            <p:ph idx="1"/>
          </p:nvPr>
        </p:nvSpPr>
        <p:spPr>
          <a:xfrm>
            <a:off x="628650" y="1149724"/>
            <a:ext cx="7886700" cy="3374651"/>
          </a:xfrm>
        </p:spPr>
        <p:txBody>
          <a:bodyPr>
            <a:normAutofit lnSpcReduction="10000"/>
          </a:bodyPr>
          <a:lstStyle/>
          <a:p>
            <a:r>
              <a:rPr lang="en-GB" dirty="0"/>
              <a:t>How do you acknowledge your sources?</a:t>
            </a:r>
          </a:p>
          <a:p>
            <a:pPr lvl="1"/>
            <a:r>
              <a:rPr lang="en-GB" sz="2400" dirty="0">
                <a:solidFill>
                  <a:srgbClr val="FF0000"/>
                </a:solidFill>
              </a:rPr>
              <a:t>Whatever sources you use, paraphrase or adapt in any way must be acknowledged using an appropriate reference</a:t>
            </a:r>
          </a:p>
          <a:p>
            <a:pPr lvl="1"/>
            <a:r>
              <a:rPr lang="en-GB" sz="2400" dirty="0">
                <a:solidFill>
                  <a:srgbClr val="FF0000"/>
                </a:solidFill>
              </a:rPr>
              <a:t>If you quote directly you should also give the page number</a:t>
            </a:r>
          </a:p>
          <a:p>
            <a:r>
              <a:rPr lang="en-GB" dirty="0"/>
              <a:t>Do you need to reference Internet sources?</a:t>
            </a:r>
          </a:p>
          <a:p>
            <a:pPr lvl="1"/>
            <a:r>
              <a:rPr lang="en-GB" sz="2400" dirty="0">
                <a:solidFill>
                  <a:srgbClr val="FF0000"/>
                </a:solidFill>
              </a:rPr>
              <a:t>Yes!  All sources must be referenced</a:t>
            </a:r>
          </a:p>
          <a:p>
            <a:r>
              <a:rPr lang="en-GB" sz="2400" dirty="0">
                <a:solidFill>
                  <a:srgbClr val="00B050"/>
                </a:solidFill>
              </a:rPr>
              <a:t>Now have a break for 5 minutes before the second half</a:t>
            </a:r>
          </a:p>
        </p:txBody>
      </p:sp>
    </p:spTree>
    <p:extLst>
      <p:ext uri="{BB962C8B-B14F-4D97-AF65-F5344CB8AC3E}">
        <p14:creationId xmlns:p14="http://schemas.microsoft.com/office/powerpoint/2010/main" val="1311281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323850" y="195262"/>
            <a:ext cx="7200900" cy="2052638"/>
          </a:xfrm>
          <a:noFill/>
          <a:ln>
            <a:solidFill>
              <a:srgbClr val="FF0000"/>
            </a:solidFill>
            <a:miter lim="800000"/>
            <a:headEnd/>
            <a:tailEnd/>
          </a:ln>
        </p:spPr>
        <p:txBody>
          <a:bodyPr>
            <a:normAutofit fontScale="92500"/>
          </a:bodyPr>
          <a:lstStyle/>
          <a:p>
            <a:pPr marL="0" indent="0" eaLnBrk="1" hangingPunct="1">
              <a:lnSpc>
                <a:spcPct val="90000"/>
              </a:lnSpc>
              <a:buFontTx/>
              <a:buNone/>
            </a:pPr>
            <a:r>
              <a:rPr lang="en-GB" altLang="en-US" sz="2400" dirty="0"/>
              <a:t>Certainly in a higher education context there are many factors that prevent rapid changes.  </a:t>
            </a:r>
            <a:r>
              <a:rPr lang="en-GB" altLang="en-US" sz="2400" dirty="0" err="1"/>
              <a:t>Kolmos</a:t>
            </a:r>
            <a:r>
              <a:rPr lang="en-GB" altLang="en-US" sz="2400" dirty="0"/>
              <a:t> and de </a:t>
            </a:r>
            <a:r>
              <a:rPr lang="en-GB" altLang="en-US" sz="2400" dirty="0" err="1"/>
              <a:t>Graaff</a:t>
            </a:r>
            <a:r>
              <a:rPr lang="en-GB" altLang="en-US" sz="2400" dirty="0"/>
              <a:t> compare the management of a university faculty to “the navigation of a super tanker….The inertia of mass precludes any abrupt change of course” (</a:t>
            </a:r>
            <a:r>
              <a:rPr lang="en-GB" altLang="en-US" sz="2400" dirty="0" err="1"/>
              <a:t>Kolmos</a:t>
            </a:r>
            <a:r>
              <a:rPr lang="en-GB" altLang="en-US" sz="2400" dirty="0"/>
              <a:t> &amp; de </a:t>
            </a:r>
            <a:r>
              <a:rPr lang="en-GB" altLang="en-US" sz="2400" dirty="0" err="1"/>
              <a:t>Graaff</a:t>
            </a:r>
            <a:r>
              <a:rPr lang="en-GB" altLang="en-US" sz="2400" dirty="0"/>
              <a:t> 2007: 35).  This analogy clearly reflects the experience of the SEE team.</a:t>
            </a:r>
          </a:p>
        </p:txBody>
      </p:sp>
      <p:sp>
        <p:nvSpPr>
          <p:cNvPr id="10244" name="Text Box 4"/>
          <p:cNvSpPr txBox="1">
            <a:spLocks noChangeArrowheads="1"/>
          </p:cNvSpPr>
          <p:nvPr/>
        </p:nvSpPr>
        <p:spPr bwMode="auto">
          <a:xfrm>
            <a:off x="755650" y="2881580"/>
            <a:ext cx="8208963" cy="1323439"/>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charset="0"/>
                <a:ea typeface="MS PGothic" pitchFamily="34" charset="-128"/>
              </a:defRPr>
            </a:lvl1pPr>
            <a:lvl2pPr marL="742950" indent="-285750">
              <a:spcBef>
                <a:spcPct val="20000"/>
              </a:spcBef>
              <a:buChar char="–"/>
              <a:defRPr sz="2800">
                <a:solidFill>
                  <a:schemeClr val="tx1"/>
                </a:solidFill>
                <a:latin typeface="Arial" charset="0"/>
                <a:ea typeface="MS PGothic" pitchFamily="34" charset="-128"/>
              </a:defRPr>
            </a:lvl2pPr>
            <a:lvl3pPr marL="1143000" indent="-228600">
              <a:spcBef>
                <a:spcPct val="20000"/>
              </a:spcBef>
              <a:buChar char="•"/>
              <a:defRPr sz="2400">
                <a:solidFill>
                  <a:schemeClr val="tx1"/>
                </a:solidFill>
                <a:latin typeface="Arial" charset="0"/>
                <a:ea typeface="MS PGothic" pitchFamily="34" charset="-128"/>
              </a:defRPr>
            </a:lvl3pPr>
            <a:lvl4pPr marL="1600200" indent="-228600">
              <a:spcBef>
                <a:spcPct val="20000"/>
              </a:spcBef>
              <a:buChar char="–"/>
              <a:defRPr sz="2000">
                <a:solidFill>
                  <a:schemeClr val="tx1"/>
                </a:solidFill>
                <a:latin typeface="Arial" charset="0"/>
                <a:ea typeface="MS PGothic" pitchFamily="34" charset="-128"/>
              </a:defRPr>
            </a:lvl4pPr>
            <a:lvl5pPr marL="2057400" indent="-22860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spcBef>
                <a:spcPct val="50000"/>
              </a:spcBef>
              <a:buFontTx/>
              <a:buNone/>
            </a:pPr>
            <a:r>
              <a:rPr lang="en-GB" altLang="en-US" sz="2000" dirty="0" err="1">
                <a:latin typeface="+mn-lt"/>
              </a:rPr>
              <a:t>Kolmos</a:t>
            </a:r>
            <a:r>
              <a:rPr lang="en-GB" altLang="en-US" sz="2000" dirty="0">
                <a:latin typeface="+mn-lt"/>
              </a:rPr>
              <a:t>, A., De </a:t>
            </a:r>
            <a:r>
              <a:rPr lang="en-GB" altLang="en-US" sz="2000" dirty="0" err="1">
                <a:latin typeface="+mn-lt"/>
              </a:rPr>
              <a:t>Graaff</a:t>
            </a:r>
            <a:r>
              <a:rPr lang="en-GB" altLang="en-US" sz="2000" dirty="0">
                <a:latin typeface="+mn-lt"/>
              </a:rPr>
              <a:t>, E. (2007). </a:t>
            </a:r>
            <a:r>
              <a:rPr lang="en-GB" altLang="en-US" sz="2000" i="1" dirty="0">
                <a:latin typeface="+mn-lt"/>
              </a:rPr>
              <a:t>Process of changing to PBL </a:t>
            </a:r>
            <a:r>
              <a:rPr lang="en-GB" altLang="en-US" sz="2000" dirty="0">
                <a:latin typeface="+mn-lt"/>
              </a:rPr>
              <a:t>in De </a:t>
            </a:r>
            <a:r>
              <a:rPr lang="en-GB" altLang="en-US" sz="2000" dirty="0" err="1">
                <a:latin typeface="+mn-lt"/>
              </a:rPr>
              <a:t>Graaff</a:t>
            </a:r>
            <a:r>
              <a:rPr lang="en-GB" altLang="en-US" sz="2000" dirty="0">
                <a:latin typeface="+mn-lt"/>
              </a:rPr>
              <a:t>, E. and </a:t>
            </a:r>
            <a:r>
              <a:rPr lang="en-GB" altLang="en-US" sz="2000" dirty="0" err="1">
                <a:latin typeface="+mn-lt"/>
              </a:rPr>
              <a:t>Kolmos</a:t>
            </a:r>
            <a:r>
              <a:rPr lang="en-GB" altLang="en-US" sz="2000" dirty="0">
                <a:latin typeface="+mn-lt"/>
              </a:rPr>
              <a:t>, A. (eds.) </a:t>
            </a:r>
            <a:r>
              <a:rPr lang="en-GB" altLang="en-US" sz="2000" i="1" dirty="0">
                <a:latin typeface="+mn-lt"/>
              </a:rPr>
              <a:t>Management of Change Implementation of Problem-Based and Project-Based Learning in Engineering</a:t>
            </a:r>
            <a:r>
              <a:rPr lang="en-GB" altLang="en-US" sz="2000" dirty="0">
                <a:latin typeface="+mn-lt"/>
              </a:rPr>
              <a:t>, Rotterdam / Taipei: Sense Publishers.</a:t>
            </a:r>
          </a:p>
        </p:txBody>
      </p:sp>
      <p:sp>
        <p:nvSpPr>
          <p:cNvPr id="10245" name="Text Box 5"/>
          <p:cNvSpPr txBox="1">
            <a:spLocks noChangeArrowheads="1"/>
          </p:cNvSpPr>
          <p:nvPr/>
        </p:nvSpPr>
        <p:spPr bwMode="auto">
          <a:xfrm>
            <a:off x="6625430" y="2309813"/>
            <a:ext cx="2213769" cy="461665"/>
          </a:xfrm>
          <a:prstGeom prst="rect">
            <a:avLst/>
          </a:prstGeom>
          <a:solidFill>
            <a:srgbClr val="FFFF00"/>
          </a:solidFill>
          <a:ln w="9525">
            <a:solidFill>
              <a:srgbClr val="FF00FF"/>
            </a:solidFill>
            <a:miter lim="800000"/>
            <a:headEnd/>
            <a:tailEnd/>
          </a:ln>
        </p:spPr>
        <p:txBody>
          <a:bodyPr wrap="square">
            <a:spAutoFit/>
          </a:bodyPr>
          <a:lstStyle>
            <a:lvl1pPr>
              <a:spcBef>
                <a:spcPct val="20000"/>
              </a:spcBef>
              <a:buChar char="•"/>
              <a:defRPr sz="3200">
                <a:solidFill>
                  <a:schemeClr val="tx1"/>
                </a:solidFill>
                <a:latin typeface="Arial" charset="0"/>
                <a:ea typeface="MS PGothic" pitchFamily="34" charset="-128"/>
              </a:defRPr>
            </a:lvl1pPr>
            <a:lvl2pPr marL="742950" indent="-285750">
              <a:spcBef>
                <a:spcPct val="20000"/>
              </a:spcBef>
              <a:buChar char="–"/>
              <a:defRPr sz="2800">
                <a:solidFill>
                  <a:schemeClr val="tx1"/>
                </a:solidFill>
                <a:latin typeface="Arial" charset="0"/>
                <a:ea typeface="MS PGothic" pitchFamily="34" charset="-128"/>
              </a:defRPr>
            </a:lvl2pPr>
            <a:lvl3pPr marL="1143000" indent="-228600">
              <a:spcBef>
                <a:spcPct val="20000"/>
              </a:spcBef>
              <a:buChar char="•"/>
              <a:defRPr sz="2400">
                <a:solidFill>
                  <a:schemeClr val="tx1"/>
                </a:solidFill>
                <a:latin typeface="Arial" charset="0"/>
                <a:ea typeface="MS PGothic" pitchFamily="34" charset="-128"/>
              </a:defRPr>
            </a:lvl3pPr>
            <a:lvl4pPr marL="1600200" indent="-228600">
              <a:spcBef>
                <a:spcPct val="20000"/>
              </a:spcBef>
              <a:buChar char="–"/>
              <a:defRPr sz="2000">
                <a:solidFill>
                  <a:schemeClr val="tx1"/>
                </a:solidFill>
                <a:latin typeface="Arial" charset="0"/>
                <a:ea typeface="MS PGothic" pitchFamily="34" charset="-128"/>
              </a:defRPr>
            </a:lvl4pPr>
            <a:lvl5pPr marL="2057400" indent="-22860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spcBef>
                <a:spcPct val="50000"/>
              </a:spcBef>
              <a:buFontTx/>
              <a:buNone/>
            </a:pPr>
            <a:r>
              <a:rPr lang="en-GB" altLang="en-US" sz="2400" dirty="0"/>
              <a:t>In-text citation</a:t>
            </a:r>
          </a:p>
        </p:txBody>
      </p:sp>
      <p:sp>
        <p:nvSpPr>
          <p:cNvPr id="10246" name="Text Box 6"/>
          <p:cNvSpPr txBox="1">
            <a:spLocks noChangeArrowheads="1"/>
          </p:cNvSpPr>
          <p:nvPr/>
        </p:nvSpPr>
        <p:spPr bwMode="auto">
          <a:xfrm>
            <a:off x="4362450" y="4004965"/>
            <a:ext cx="1727200" cy="461665"/>
          </a:xfrm>
          <a:prstGeom prst="rect">
            <a:avLst/>
          </a:prstGeom>
          <a:solidFill>
            <a:srgbClr val="00FFFF"/>
          </a:solidFill>
          <a:ln w="9525">
            <a:solidFill>
              <a:srgbClr val="0000FF"/>
            </a:solidFill>
            <a:miter lim="800000"/>
            <a:headEnd/>
            <a:tailEnd/>
          </a:ln>
        </p:spPr>
        <p:txBody>
          <a:bodyPr>
            <a:spAutoFit/>
          </a:bodyPr>
          <a:lstStyle>
            <a:lvl1pPr>
              <a:spcBef>
                <a:spcPct val="20000"/>
              </a:spcBef>
              <a:buChar char="•"/>
              <a:defRPr sz="3200">
                <a:solidFill>
                  <a:schemeClr val="tx1"/>
                </a:solidFill>
                <a:latin typeface="Arial" charset="0"/>
                <a:ea typeface="MS PGothic" pitchFamily="34" charset="-128"/>
              </a:defRPr>
            </a:lvl1pPr>
            <a:lvl2pPr marL="742950" indent="-285750">
              <a:spcBef>
                <a:spcPct val="20000"/>
              </a:spcBef>
              <a:buChar char="–"/>
              <a:defRPr sz="2800">
                <a:solidFill>
                  <a:schemeClr val="tx1"/>
                </a:solidFill>
                <a:latin typeface="Arial" charset="0"/>
                <a:ea typeface="MS PGothic" pitchFamily="34" charset="-128"/>
              </a:defRPr>
            </a:lvl2pPr>
            <a:lvl3pPr marL="1143000" indent="-228600">
              <a:spcBef>
                <a:spcPct val="20000"/>
              </a:spcBef>
              <a:buChar char="•"/>
              <a:defRPr sz="2400">
                <a:solidFill>
                  <a:schemeClr val="tx1"/>
                </a:solidFill>
                <a:latin typeface="Arial" charset="0"/>
                <a:ea typeface="MS PGothic" pitchFamily="34" charset="-128"/>
              </a:defRPr>
            </a:lvl3pPr>
            <a:lvl4pPr marL="1600200" indent="-228600">
              <a:spcBef>
                <a:spcPct val="20000"/>
              </a:spcBef>
              <a:buChar char="–"/>
              <a:defRPr sz="2000">
                <a:solidFill>
                  <a:schemeClr val="tx1"/>
                </a:solidFill>
                <a:latin typeface="Arial" charset="0"/>
                <a:ea typeface="MS PGothic" pitchFamily="34" charset="-128"/>
              </a:defRPr>
            </a:lvl4pPr>
            <a:lvl5pPr marL="2057400" indent="-22860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spcBef>
                <a:spcPct val="50000"/>
              </a:spcBef>
              <a:buFontTx/>
              <a:buNone/>
            </a:pPr>
            <a:r>
              <a:rPr lang="en-GB" altLang="en-US" sz="2400" dirty="0"/>
              <a:t>Reference</a:t>
            </a:r>
          </a:p>
        </p:txBody>
      </p:sp>
      <p:sp>
        <p:nvSpPr>
          <p:cNvPr id="10247" name="Line 8"/>
          <p:cNvSpPr>
            <a:spLocks noChangeShapeType="1"/>
          </p:cNvSpPr>
          <p:nvPr/>
        </p:nvSpPr>
        <p:spPr bwMode="auto">
          <a:xfrm flipH="1" flipV="1">
            <a:off x="5401468" y="1776264"/>
            <a:ext cx="1223963" cy="764381"/>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3448279338"/>
      </p:ext>
    </p:extLst>
  </p:cSld>
  <p:clrMapOvr>
    <a:masterClrMapping/>
  </p:clrMapOvr>
</p:sld>
</file>

<file path=ppt/theme/theme1.xml><?xml version="1.0" encoding="utf-8"?>
<a:theme xmlns:a="http://schemas.openxmlformats.org/drawingml/2006/main" name="enai">
  <a:themeElements>
    <a:clrScheme name="ENAI">
      <a:dk1>
        <a:srgbClr val="484749"/>
      </a:dk1>
      <a:lt1>
        <a:sysClr val="window" lastClr="FFFFFF"/>
      </a:lt1>
      <a:dk2>
        <a:srgbClr val="44546A"/>
      </a:dk2>
      <a:lt2>
        <a:srgbClr val="E7E6E6"/>
      </a:lt2>
      <a:accent1>
        <a:srgbClr val="009999"/>
      </a:accent1>
      <a:accent2>
        <a:srgbClr val="FFD242"/>
      </a:accent2>
      <a:accent3>
        <a:srgbClr val="EB5F9B"/>
      </a:accent3>
      <a:accent4>
        <a:srgbClr val="88868A"/>
      </a:accent4>
      <a:accent5>
        <a:srgbClr val="91C7B1"/>
      </a:accent5>
      <a:accent6>
        <a:srgbClr val="009999"/>
      </a:accent6>
      <a:hlink>
        <a:srgbClr val="009999"/>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enai</Template>
  <TotalTime>1761</TotalTime>
  <Words>1477</Words>
  <Application>Microsoft Macintosh PowerPoint</Application>
  <PresentationFormat>Předvádění na obrazovce (16:9)</PresentationFormat>
  <Paragraphs>150</Paragraphs>
  <Slides>21</Slides>
  <Notes>15</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21</vt:i4>
      </vt:variant>
    </vt:vector>
  </HeadingPairs>
  <TitlesOfParts>
    <vt:vector size="24" baseType="lpstr">
      <vt:lpstr>Arial</vt:lpstr>
      <vt:lpstr>Calibri</vt:lpstr>
      <vt:lpstr>enai</vt:lpstr>
      <vt:lpstr>O2C: Academic Integrity</vt:lpstr>
      <vt:lpstr>Basic information</vt:lpstr>
      <vt:lpstr>Agenda</vt:lpstr>
      <vt:lpstr>Academic Integrity</vt:lpstr>
      <vt:lpstr>Using sources of information</vt:lpstr>
      <vt:lpstr>Using sources - feedback</vt:lpstr>
      <vt:lpstr>Using sources - feedback</vt:lpstr>
      <vt:lpstr>Using sources - feedback</vt:lpstr>
      <vt:lpstr>Prezentace aplikace PowerPoint</vt:lpstr>
      <vt:lpstr>Violations to academic integrity</vt:lpstr>
      <vt:lpstr>Prezentace aplikace PowerPoint</vt:lpstr>
      <vt:lpstr>Prezentace aplikace PowerPoint</vt:lpstr>
      <vt:lpstr>Prezentace aplikace PowerPoint</vt:lpstr>
      <vt:lpstr>Contract cheating</vt:lpstr>
      <vt:lpstr>Why is cheating unacceptable?</vt:lpstr>
      <vt:lpstr>Why is cheating unacceptable?</vt:lpstr>
      <vt:lpstr>Summary</vt:lpstr>
      <vt:lpstr>Follow up</vt:lpstr>
      <vt:lpstr>Didactic / teachers notes</vt:lpstr>
      <vt:lpstr>Further information</vt:lpstr>
      <vt:lpstr>License Information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didl</dc:creator>
  <cp:lastModifiedBy>Dita Dlabolová</cp:lastModifiedBy>
  <cp:revision>127</cp:revision>
  <dcterms:created xsi:type="dcterms:W3CDTF">2016-09-26T15:05:02Z</dcterms:created>
  <dcterms:modified xsi:type="dcterms:W3CDTF">2019-07-25T14:23:23Z</dcterms:modified>
</cp:coreProperties>
</file>