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309" r:id="rId2"/>
    <p:sldId id="329" r:id="rId3"/>
    <p:sldId id="345" r:id="rId4"/>
    <p:sldId id="363" r:id="rId5"/>
    <p:sldId id="364" r:id="rId6"/>
    <p:sldId id="368" r:id="rId7"/>
    <p:sldId id="369" r:id="rId8"/>
    <p:sldId id="370" r:id="rId9"/>
    <p:sldId id="362" r:id="rId10"/>
    <p:sldId id="366" r:id="rId11"/>
    <p:sldId id="367" r:id="rId12"/>
    <p:sldId id="347" r:id="rId13"/>
    <p:sldId id="348" r:id="rId14"/>
    <p:sldId id="349" r:id="rId15"/>
    <p:sldId id="365" r:id="rId16"/>
    <p:sldId id="360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29"/>
            <p14:sldId id="345"/>
            <p14:sldId id="363"/>
            <p14:sldId id="364"/>
            <p14:sldId id="368"/>
            <p14:sldId id="369"/>
            <p14:sldId id="370"/>
            <p14:sldId id="362"/>
            <p14:sldId id="366"/>
            <p14:sldId id="367"/>
            <p14:sldId id="347"/>
            <p14:sldId id="348"/>
            <p14:sldId id="349"/>
            <p14:sldId id="365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2169" autoAdjust="0"/>
  </p:normalViewPr>
  <p:slideViewPr>
    <p:cSldViewPr snapToGrid="0">
      <p:cViewPr varScale="1">
        <p:scale>
          <a:sx n="141" d="100"/>
          <a:sy n="141" d="100"/>
        </p:scale>
        <p:origin x="776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Obligatory</a:t>
            </a:r>
            <a:r>
              <a:rPr lang="cs-CZ" baseline="0" dirty="0"/>
              <a:t> part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61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919735C-0CB9-47AB-B476-70874EF9671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65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25.07.19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25.07.19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25.07.19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25.07.19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7/25/19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reneg@coventry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cintegrity.eu/wp/" TargetMode="External"/><Relationship Id="rId2" Type="http://schemas.openxmlformats.org/officeDocument/2006/relationships/hyperlink" Target="https://academicintegrity.org/fundamental-valu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776003"/>
            <a:ext cx="6858000" cy="1790700"/>
          </a:xfrm>
        </p:spPr>
        <p:txBody>
          <a:bodyPr/>
          <a:lstStyle/>
          <a:p>
            <a:r>
              <a:rPr lang="cs-CZ" dirty="0"/>
              <a:t>O2</a:t>
            </a:r>
            <a:r>
              <a:rPr lang="en-GB" dirty="0"/>
              <a:t>C</a:t>
            </a:r>
            <a:r>
              <a:rPr lang="cs-CZ" dirty="0"/>
              <a:t>: </a:t>
            </a:r>
            <a:r>
              <a:rPr lang="en-GB" dirty="0"/>
              <a:t>Academic Integrity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62249"/>
            <a:ext cx="6858000" cy="939767"/>
          </a:xfrm>
        </p:spPr>
        <p:txBody>
          <a:bodyPr/>
          <a:lstStyle/>
          <a:p>
            <a:r>
              <a:rPr lang="en-US" dirty="0"/>
              <a:t>Workshop for secondary school teachers </a:t>
            </a:r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Pupils / students </a:t>
            </a:r>
          </a:p>
          <a:p>
            <a:r>
              <a:rPr lang="en-GB" dirty="0"/>
              <a:t>Parents, guardians and carers</a:t>
            </a:r>
          </a:p>
          <a:p>
            <a:r>
              <a:rPr lang="en-GB" dirty="0"/>
              <a:t>Teachers </a:t>
            </a:r>
          </a:p>
          <a:p>
            <a:r>
              <a:rPr lang="en-GB" dirty="0"/>
              <a:t>School leadership, governors, trustees</a:t>
            </a:r>
          </a:p>
          <a:p>
            <a:r>
              <a:rPr lang="en-GB" dirty="0"/>
              <a:t>Who else? Education department, Ofsted?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9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Discussion: What should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it important enough to take action?</a:t>
            </a:r>
          </a:p>
          <a:p>
            <a:r>
              <a:rPr lang="en-GB" dirty="0"/>
              <a:t>What changes need to be made?</a:t>
            </a:r>
          </a:p>
          <a:p>
            <a:r>
              <a:rPr lang="en-GB" dirty="0"/>
              <a:t>How can we bring about necessary changes?</a:t>
            </a:r>
          </a:p>
          <a:p>
            <a:r>
              <a:rPr lang="en-GB" dirty="0"/>
              <a:t>How can we measure the impact?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9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83370"/>
            <a:ext cx="3333750" cy="8355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Summary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00150"/>
            <a:ext cx="7981950" cy="343257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Education about integrity – need to start before higher education</a:t>
            </a:r>
          </a:p>
          <a:p>
            <a:r>
              <a:rPr lang="en-GB" dirty="0"/>
              <a:t>Promote the value of learning for its own sake</a:t>
            </a:r>
          </a:p>
          <a:p>
            <a:r>
              <a:rPr lang="en-GB" dirty="0"/>
              <a:t>Understanding Intellectual Property Rights and Copyright</a:t>
            </a:r>
          </a:p>
          <a:p>
            <a:r>
              <a:rPr lang="en-GB" dirty="0"/>
              <a:t>Academic writing skills, referencing and citation, paraphrasing etc.</a:t>
            </a:r>
          </a:p>
          <a:p>
            <a:r>
              <a:rPr lang="en-GB" dirty="0"/>
              <a:t>Assessing the quality of sources and knowing how to use them, including “borrowed” programming code</a:t>
            </a:r>
          </a:p>
          <a:p>
            <a:r>
              <a:rPr lang="en-GB" dirty="0"/>
              <a:t>Using technology to discourage and identify cheating</a:t>
            </a:r>
          </a:p>
          <a:p>
            <a:r>
              <a:rPr lang="en-GB" dirty="0"/>
              <a:t>Working with students as partners to promote integrity</a:t>
            </a:r>
          </a:p>
          <a:p>
            <a:r>
              <a:rPr lang="en-GB" dirty="0"/>
              <a:t>Conducting research, raising awareness about academic integrity</a:t>
            </a:r>
          </a:p>
          <a:p>
            <a:r>
              <a:rPr lang="en-GB" dirty="0"/>
              <a:t>Legislation and legal action as a last resort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If you are interested in exploring this topic in more depth, for teachers or pupils, then please contact me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ireneg@coventry.ac.uk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Dr Irene Glendinning</a:t>
            </a:r>
          </a:p>
          <a:p>
            <a:pPr marL="0" indent="0">
              <a:buNone/>
            </a:pPr>
            <a:r>
              <a:rPr lang="en-GB" sz="2000" dirty="0"/>
              <a:t>Academic Manager for Student Experience</a:t>
            </a:r>
          </a:p>
          <a:p>
            <a:pPr marL="0" indent="0">
              <a:buNone/>
            </a:pPr>
            <a:r>
              <a:rPr lang="en-GB" sz="2000" dirty="0"/>
              <a:t>Office of Teaching and Learning</a:t>
            </a:r>
          </a:p>
          <a:p>
            <a:pPr marL="0" indent="0">
              <a:buNone/>
            </a:pPr>
            <a:r>
              <a:rPr lang="en-GB" sz="2000" dirty="0"/>
              <a:t>Coventry University</a:t>
            </a:r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Didactic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/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teachers notes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Encourage discussion and participation throughout the session</a:t>
            </a:r>
            <a:endParaRPr lang="cs-CZ" dirty="0"/>
          </a:p>
          <a:p>
            <a:r>
              <a:rPr lang="en-GB" dirty="0"/>
              <a:t>Ask teachers how confident they are in academic writing skills</a:t>
            </a:r>
          </a:p>
          <a:p>
            <a:r>
              <a:rPr lang="en-GB" dirty="0"/>
              <a:t>Discuss what counts as common knowledge in different subjects</a:t>
            </a:r>
          </a:p>
          <a:p>
            <a:r>
              <a:rPr lang="en-GB" dirty="0"/>
              <a:t>Suggest they start a conversation about this with colleagues and contacts in other schools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Center for Academic Integrity (ICAI): </a:t>
            </a:r>
            <a:r>
              <a:rPr lang="en-GB" dirty="0">
                <a:hlinkClick r:id="rId2"/>
              </a:rPr>
              <a:t>https://academicintegrity.org/fundamental-values/</a:t>
            </a:r>
            <a:endParaRPr lang="en-GB" dirty="0"/>
          </a:p>
          <a:p>
            <a:r>
              <a:rPr lang="en-GB" dirty="0"/>
              <a:t>European Network for Academic Integrity (ENAI): </a:t>
            </a:r>
            <a:r>
              <a:rPr lang="en-GB" dirty="0">
                <a:hlinkClick r:id="rId3"/>
              </a:rPr>
              <a:t>https://www.academicintegrity.eu/wp/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/>
              <a:t>All URLs were </a:t>
            </a:r>
            <a:r>
              <a:rPr lang="en-GB" dirty="0"/>
              <a:t>working on 24</a:t>
            </a:r>
            <a:r>
              <a:rPr lang="en-GB" baseline="30000" dirty="0"/>
              <a:t>th</a:t>
            </a:r>
            <a:r>
              <a:rPr lang="en-GB" dirty="0"/>
              <a:t> July 2019.</a:t>
            </a:r>
          </a:p>
        </p:txBody>
      </p:sp>
    </p:spTree>
    <p:extLst>
      <p:ext uri="{BB962C8B-B14F-4D97-AF65-F5344CB8AC3E}">
        <p14:creationId xmlns:p14="http://schemas.microsoft.com/office/powerpoint/2010/main" val="163424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License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Title of the work: </a:t>
            </a:r>
            <a:r>
              <a:rPr lang="en-GB" sz="2400" dirty="0"/>
              <a:t>Avoiding Plagiarism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Attribute work to name: </a:t>
            </a:r>
            <a:r>
              <a:rPr lang="en-GB" sz="2400" dirty="0"/>
              <a:t>Dr Irene Glendinning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</a:t>
            </a:r>
            <a:r>
              <a:rPr lang="cs-CZ" sz="2400" dirty="0" err="1">
                <a:hlinkClick r:id="rId3"/>
              </a:rPr>
              <a:t>licenses</a:t>
            </a:r>
            <a:r>
              <a:rPr lang="cs-CZ" sz="2400" dirty="0">
                <a:hlinkClick r:id="rId3"/>
              </a:rPr>
              <a:t>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en-GB" sz="2400" i="1" dirty="0"/>
              <a:t>Avoiding Plagiarism</a:t>
            </a:r>
            <a:r>
              <a:rPr lang="cs-CZ" sz="2400" i="1" dirty="0"/>
              <a:t> </a:t>
            </a:r>
            <a:r>
              <a:rPr lang="en-US" sz="2400" dirty="0"/>
              <a:t>by </a:t>
            </a:r>
            <a:r>
              <a:rPr lang="en-GB" sz="2400" i="1" dirty="0"/>
              <a:t>Irene Glendinning</a:t>
            </a: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Target audience</a:t>
            </a:r>
            <a:r>
              <a:rPr lang="cs-CZ" dirty="0"/>
              <a:t>: </a:t>
            </a:r>
            <a:r>
              <a:rPr lang="en-GB" dirty="0"/>
              <a:t>Primary school and secondary school teachers and leaders</a:t>
            </a:r>
          </a:p>
          <a:p>
            <a:r>
              <a:rPr lang="en-US" dirty="0"/>
              <a:t>Summary</a:t>
            </a:r>
            <a:r>
              <a:rPr lang="cs-CZ" dirty="0"/>
              <a:t>:</a:t>
            </a:r>
            <a:r>
              <a:rPr lang="en-GB" dirty="0"/>
              <a:t> to highlight the need for attention to academic integrity in schools</a:t>
            </a:r>
            <a:endParaRPr lang="en-US" dirty="0"/>
          </a:p>
          <a:p>
            <a:r>
              <a:rPr lang="en-US" dirty="0"/>
              <a:t>Objectives</a:t>
            </a:r>
            <a:r>
              <a:rPr lang="cs-CZ" dirty="0"/>
              <a:t>:</a:t>
            </a:r>
            <a:r>
              <a:rPr lang="en-GB" dirty="0"/>
              <a:t> (1) to raise awareness in teachers of the threats to academic integrity; (2) to begin a dialogue about this topic; (3) to capture information about teachers’ perceptions; (4) to improve education for students and teachers on this topic</a:t>
            </a:r>
            <a:endParaRPr lang="en-US" dirty="0"/>
          </a:p>
          <a:p>
            <a:r>
              <a:rPr lang="en-US" dirty="0"/>
              <a:t>Length</a:t>
            </a:r>
            <a:r>
              <a:rPr lang="cs-CZ" dirty="0"/>
              <a:t>:</a:t>
            </a:r>
            <a:r>
              <a:rPr lang="en-GB" dirty="0"/>
              <a:t> 50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7645"/>
            <a:ext cx="2867025" cy="835537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114425"/>
            <a:ext cx="8239125" cy="3419475"/>
          </a:xfrm>
        </p:spPr>
        <p:txBody>
          <a:bodyPr>
            <a:normAutofit/>
          </a:bodyPr>
          <a:lstStyle/>
          <a:p>
            <a:r>
              <a:rPr lang="en-GB" dirty="0"/>
              <a:t>Academic integrity in secondary education</a:t>
            </a:r>
          </a:p>
          <a:p>
            <a:r>
              <a:rPr lang="en-GB" dirty="0"/>
              <a:t>Violations to academic integrity</a:t>
            </a:r>
          </a:p>
          <a:p>
            <a:r>
              <a:rPr lang="en-GB" dirty="0"/>
              <a:t>Responsibilities</a:t>
            </a:r>
          </a:p>
          <a:p>
            <a:r>
              <a:rPr lang="en-GB" dirty="0"/>
              <a:t>Discussion: what should we do about this?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Integrity, secondary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your understanding of this term?</a:t>
            </a:r>
          </a:p>
          <a:p>
            <a:r>
              <a:rPr lang="en-GB" dirty="0"/>
              <a:t>Honesty, trust, fairness, respect, responsibility, courage (ICAI fundamental values)</a:t>
            </a:r>
          </a:p>
          <a:p>
            <a:r>
              <a:rPr lang="en-GB" dirty="0"/>
              <a:t>Lack of integrity &gt;&gt; quality and standards</a:t>
            </a:r>
          </a:p>
          <a:p>
            <a:r>
              <a:rPr lang="en-GB" dirty="0"/>
              <a:t>Institutional conduct, culture, norms, values</a:t>
            </a:r>
          </a:p>
          <a:p>
            <a:r>
              <a:rPr lang="en-GB" dirty="0"/>
              <a:t>Applies to leaders, teachers, parents, pupils</a:t>
            </a:r>
          </a:p>
          <a:p>
            <a:r>
              <a:rPr lang="en-GB" dirty="0"/>
              <a:t>Oversight, diligence, caring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1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7645"/>
            <a:ext cx="6181725" cy="835537"/>
          </a:xfrm>
        </p:spPr>
        <p:txBody>
          <a:bodyPr>
            <a:normAutofit fontScale="90000"/>
          </a:bodyPr>
          <a:lstStyle/>
          <a:p>
            <a:r>
              <a:rPr lang="en-GB" dirty="0"/>
              <a:t>Violations to academic integrity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114425"/>
            <a:ext cx="8239125" cy="3419475"/>
          </a:xfrm>
        </p:spPr>
        <p:txBody>
          <a:bodyPr>
            <a:normAutofit/>
          </a:bodyPr>
          <a:lstStyle/>
          <a:p>
            <a:r>
              <a:rPr lang="en-GB" dirty="0"/>
              <a:t>Plagiarism – ghost writing – essay mills - contract cheating (+ help from friends, family)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EduBirdie</a:t>
            </a:r>
            <a:endParaRPr lang="en-GB" dirty="0"/>
          </a:p>
          <a:p>
            <a:r>
              <a:rPr lang="en-GB" dirty="0"/>
              <a:t>Using technology to cheat in exams</a:t>
            </a:r>
          </a:p>
          <a:p>
            <a:r>
              <a:rPr lang="en-GB" dirty="0"/>
              <a:t>Breaches to integrity in public exams</a:t>
            </a:r>
          </a:p>
          <a:p>
            <a:r>
              <a:rPr lang="en-GB" dirty="0"/>
              <a:t>Plagiarism in personal statements</a:t>
            </a:r>
          </a:p>
          <a:p>
            <a:r>
              <a:rPr lang="en-GB" dirty="0"/>
              <a:t>Teachers giving out exam questions / answers</a:t>
            </a:r>
          </a:p>
          <a:p>
            <a:r>
              <a:rPr lang="en-GB" dirty="0"/>
              <a:t>What other types of violations have you seen?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03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7520" cy="4926969"/>
          </a:xfrm>
        </p:spPr>
      </p:pic>
      <p:sp>
        <p:nvSpPr>
          <p:cNvPr id="4" name="Rectangle 3"/>
          <p:cNvSpPr/>
          <p:nvPr/>
        </p:nvSpPr>
        <p:spPr>
          <a:xfrm>
            <a:off x="4965677" y="43682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15842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188" cy="4668437"/>
          </a:xfrm>
        </p:spPr>
      </p:pic>
      <p:sp>
        <p:nvSpPr>
          <p:cNvPr id="4" name="Rectangle 3"/>
          <p:cNvSpPr/>
          <p:nvPr/>
        </p:nvSpPr>
        <p:spPr>
          <a:xfrm>
            <a:off x="4965677" y="43301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48033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0"/>
            <a:ext cx="2619375" cy="4762195"/>
          </a:xfrm>
        </p:spPr>
      </p:pic>
      <p:sp>
        <p:nvSpPr>
          <p:cNvPr id="4" name="Rectangle 3"/>
          <p:cNvSpPr/>
          <p:nvPr/>
        </p:nvSpPr>
        <p:spPr>
          <a:xfrm>
            <a:off x="4368788" y="4177784"/>
            <a:ext cx="41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https://awriter.org/edubirdie-com-review/</a:t>
            </a:r>
          </a:p>
        </p:txBody>
      </p:sp>
    </p:spTree>
    <p:extLst>
      <p:ext uri="{BB962C8B-B14F-4D97-AF65-F5344CB8AC3E}">
        <p14:creationId xmlns:p14="http://schemas.microsoft.com/office/powerpoint/2010/main" val="29342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57650"/>
            <a:ext cx="7772400" cy="742950"/>
          </a:xfrm>
          <a:noFill/>
        </p:spPr>
        <p:txBody>
          <a:bodyPr/>
          <a:lstStyle/>
          <a:p>
            <a:pPr algn="l" eaLnBrk="1" hangingPunct="1"/>
            <a:r>
              <a:rPr lang="en-US" altLang="en-US" sz="3000">
                <a:solidFill>
                  <a:schemeClr val="bg1"/>
                </a:solidFill>
              </a:rPr>
              <a:t>Contract cheating</a:t>
            </a:r>
            <a:endParaRPr lang="en-GB" altLang="en-US" sz="3000">
              <a:solidFill>
                <a:schemeClr val="bg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" y="1163242"/>
            <a:ext cx="4398962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29" y="1163242"/>
            <a:ext cx="4398955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9525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 are regularly contacted by “essay mills” via social media, posters, leaflets and cards like this handed out by representatives on university campuses</a:t>
            </a:r>
          </a:p>
        </p:txBody>
      </p:sp>
    </p:spTree>
    <p:extLst>
      <p:ext uri="{BB962C8B-B14F-4D97-AF65-F5344CB8AC3E}">
        <p14:creationId xmlns:p14="http://schemas.microsoft.com/office/powerpoint/2010/main" val="1285188427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1860</TotalTime>
  <Words>605</Words>
  <Application>Microsoft Macintosh PowerPoint</Application>
  <PresentationFormat>Předvádění na obrazovce (16:9)</PresentationFormat>
  <Paragraphs>90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enai</vt:lpstr>
      <vt:lpstr>O2C: Academic Integrity</vt:lpstr>
      <vt:lpstr>Basic information</vt:lpstr>
      <vt:lpstr>Agenda</vt:lpstr>
      <vt:lpstr>Academic Integrity, secondary</vt:lpstr>
      <vt:lpstr>Violations to academic integrity</vt:lpstr>
      <vt:lpstr>Prezentace aplikace PowerPoint</vt:lpstr>
      <vt:lpstr>Prezentace aplikace PowerPoint</vt:lpstr>
      <vt:lpstr>Prezentace aplikace PowerPoint</vt:lpstr>
      <vt:lpstr>Contract cheating</vt:lpstr>
      <vt:lpstr>Responsibilities</vt:lpstr>
      <vt:lpstr>Discussion: What should be done?</vt:lpstr>
      <vt:lpstr>Summary</vt:lpstr>
      <vt:lpstr>Follow up</vt:lpstr>
      <vt:lpstr>Didactic / teachers notes</vt:lpstr>
      <vt:lpstr>References</vt:lpstr>
      <vt:lpstr>License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120</cp:revision>
  <dcterms:created xsi:type="dcterms:W3CDTF">2016-09-26T15:05:02Z</dcterms:created>
  <dcterms:modified xsi:type="dcterms:W3CDTF">2019-07-25T14:15:03Z</dcterms:modified>
</cp:coreProperties>
</file>