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3"/>
  </p:notesMasterIdLst>
  <p:sldIdLst>
    <p:sldId id="344" r:id="rId2"/>
    <p:sldId id="364" r:id="rId3"/>
    <p:sldId id="329" r:id="rId4"/>
    <p:sldId id="362" r:id="rId5"/>
    <p:sldId id="363" r:id="rId6"/>
    <p:sldId id="368" r:id="rId7"/>
    <p:sldId id="345" r:id="rId8"/>
    <p:sldId id="346" r:id="rId9"/>
    <p:sldId id="367" r:id="rId10"/>
    <p:sldId id="365" r:id="rId11"/>
    <p:sldId id="366" r:id="rId12"/>
  </p:sldIdLst>
  <p:sldSz cx="9144000" cy="5143500" type="screen16x9"/>
  <p:notesSz cx="6858000" cy="9144000"/>
  <p:defaultTextStyle>
    <a:defPPr>
      <a:defRPr lang="cs-CZ"/>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bout this document" id="{D70503BD-AAAD-40DF-BFA4-00B23E0370C5}">
          <p14:sldIdLst>
            <p14:sldId id="344"/>
            <p14:sldId id="364"/>
            <p14:sldId id="329"/>
          </p14:sldIdLst>
        </p14:section>
        <p14:section name="Reptile breeding facility" id="{E90BC81F-2306-49B4-9C92-EC1DFC17438D}">
          <p14:sldIdLst>
            <p14:sldId id="362"/>
            <p14:sldId id="363"/>
            <p14:sldId id="368"/>
            <p14:sldId id="345"/>
            <p14:sldId id="346"/>
            <p14:sldId id="367"/>
          </p14:sldIdLst>
        </p14:section>
        <p14:section name="About this document" id="{444D0B9E-918A-426E-AEA2-5FB63768D427}">
          <p14:sldIdLst>
            <p14:sldId id="365"/>
            <p14:sldId id="36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pos="3840">
          <p15:clr>
            <a:srgbClr val="A4A3A4"/>
          </p15:clr>
        </p15:guide>
        <p15:guide id="4" orient="horz" pos="1620">
          <p15:clr>
            <a:srgbClr val="A4A3A4"/>
          </p15:clr>
        </p15:guide>
        <p15:guide id="5"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4" autoAdjust="0"/>
    <p:restoredTop sz="85392" autoAdjust="0"/>
  </p:normalViewPr>
  <p:slideViewPr>
    <p:cSldViewPr snapToGrid="0">
      <p:cViewPr varScale="1">
        <p:scale>
          <a:sx n="130" d="100"/>
          <a:sy n="130" d="100"/>
        </p:scale>
        <p:origin x="1112" y="176"/>
      </p:cViewPr>
      <p:guideLst>
        <p:guide orient="horz" pos="2160"/>
        <p:guide pos="2880"/>
        <p:guide pos="3840"/>
        <p:guide orient="horz" pos="16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75130F-6DD1-4461-9104-A51571DA2431}" type="datetimeFigureOut">
              <a:rPr lang="cs-CZ" smtClean="0"/>
              <a:t>01.08.19</a:t>
            </a:fld>
            <a:endParaRPr lang="cs-CZ" dirty="0"/>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CBB758-5CCA-4FC4-A17D-E88687967B5F}" type="slidenum">
              <a:rPr lang="cs-CZ" smtClean="0"/>
              <a:t>‹#›</a:t>
            </a:fld>
            <a:endParaRPr lang="cs-CZ" dirty="0"/>
          </a:p>
        </p:txBody>
      </p:sp>
    </p:spTree>
    <p:extLst>
      <p:ext uri="{BB962C8B-B14F-4D97-AF65-F5344CB8AC3E}">
        <p14:creationId xmlns:p14="http://schemas.microsoft.com/office/powerpoint/2010/main" val="3397257719"/>
      </p:ext>
    </p:extLst>
  </p:cSld>
  <p:clrMap bg1="lt1" tx1="dk1" bg2="lt2" tx2="dk2" accent1="accent1" accent2="accent2" accent3="accent3" accent4="accent4" accent5="accent5" accent6="accent6" hlink="hlink" folHlink="folHlink"/>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1</a:t>
            </a:fld>
            <a:endParaRPr lang="cs-CZ" dirty="0"/>
          </a:p>
        </p:txBody>
      </p:sp>
    </p:spTree>
    <p:extLst>
      <p:ext uri="{BB962C8B-B14F-4D97-AF65-F5344CB8AC3E}">
        <p14:creationId xmlns:p14="http://schemas.microsoft.com/office/powerpoint/2010/main" val="77481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3</a:t>
            </a:fld>
            <a:endParaRPr lang="cs-CZ" dirty="0"/>
          </a:p>
        </p:txBody>
      </p:sp>
    </p:spTree>
    <p:extLst>
      <p:ext uri="{BB962C8B-B14F-4D97-AF65-F5344CB8AC3E}">
        <p14:creationId xmlns:p14="http://schemas.microsoft.com/office/powerpoint/2010/main" val="2283353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Dit</a:t>
            </a:r>
            <a:r>
              <a:rPr lang="lt-LT" dirty="0" err="1"/>
              <a:t>os</a:t>
            </a:r>
            <a:r>
              <a:rPr lang="cs-CZ" dirty="0"/>
              <a:t> Dlabolov</a:t>
            </a:r>
            <a:r>
              <a:rPr lang="lt-LT" dirty="0" err="1"/>
              <a:t>os</a:t>
            </a:r>
            <a:r>
              <a:rPr lang="lt-LT" dirty="0"/>
              <a:t> nuotrauka</a:t>
            </a:r>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4</a:t>
            </a:fld>
            <a:endParaRPr lang="cs-CZ" dirty="0"/>
          </a:p>
        </p:txBody>
      </p:sp>
    </p:spTree>
    <p:extLst>
      <p:ext uri="{BB962C8B-B14F-4D97-AF65-F5344CB8AC3E}">
        <p14:creationId xmlns:p14="http://schemas.microsoft.com/office/powerpoint/2010/main" val="2594966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5</a:t>
            </a:fld>
            <a:endParaRPr lang="cs-CZ" dirty="0"/>
          </a:p>
        </p:txBody>
      </p:sp>
    </p:spTree>
    <p:extLst>
      <p:ext uri="{BB962C8B-B14F-4D97-AF65-F5344CB8AC3E}">
        <p14:creationId xmlns:p14="http://schemas.microsoft.com/office/powerpoint/2010/main" val="2594966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lt-LT" dirty="0"/>
              <a:t>Laikas mokinių (mokymų dalyvių) diskusijai: leiskite jiems išsakyti mintis apie galimas pasekmes ir aptarti galimą vadovo reakciją.</a:t>
            </a:r>
            <a:endParaRPr lang="cs-CZ"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6</a:t>
            </a:fld>
            <a:endParaRPr lang="cs-CZ" dirty="0"/>
          </a:p>
        </p:txBody>
      </p:sp>
    </p:spTree>
    <p:extLst>
      <p:ext uri="{BB962C8B-B14F-4D97-AF65-F5344CB8AC3E}">
        <p14:creationId xmlns:p14="http://schemas.microsoft.com/office/powerpoint/2010/main" val="2464295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lt-LT" dirty="0"/>
              <a:t>Jūs galite parodyti šią skaidrę mokiniams (mokymų dalyviams) arba galite ją praleisti ir toliau dirbti remiantis išvadomis, kurias pateiks patys mokiniai (mokymų dalyviai). </a:t>
            </a:r>
            <a:endParaRPr lang="cs-CZ" baseline="0"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7</a:t>
            </a:fld>
            <a:endParaRPr lang="cs-CZ" dirty="0"/>
          </a:p>
        </p:txBody>
      </p:sp>
    </p:spTree>
    <p:extLst>
      <p:ext uri="{BB962C8B-B14F-4D97-AF65-F5344CB8AC3E}">
        <p14:creationId xmlns:p14="http://schemas.microsoft.com/office/powerpoint/2010/main" val="1057021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8</a:t>
            </a:fld>
            <a:endParaRPr lang="cs-CZ" dirty="0"/>
          </a:p>
        </p:txBody>
      </p:sp>
    </p:spTree>
    <p:extLst>
      <p:ext uri="{BB962C8B-B14F-4D97-AF65-F5344CB8AC3E}">
        <p14:creationId xmlns:p14="http://schemas.microsoft.com/office/powerpoint/2010/main" val="3491443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31CBB758-5CCA-4FC4-A17D-E88687967B5F}" type="slidenum">
              <a:rPr lang="cs-CZ" smtClean="0"/>
              <a:t>11</a:t>
            </a:fld>
            <a:endParaRPr lang="cs-CZ" dirty="0"/>
          </a:p>
        </p:txBody>
      </p:sp>
    </p:spTree>
    <p:extLst>
      <p:ext uri="{BB962C8B-B14F-4D97-AF65-F5344CB8AC3E}">
        <p14:creationId xmlns:p14="http://schemas.microsoft.com/office/powerpoint/2010/main" val="39763683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222424" y="1371601"/>
            <a:ext cx="8612659" cy="1408777"/>
          </a:xfrm>
        </p:spPr>
        <p:txBody>
          <a:bodyPr anchor="ctr">
            <a:normAutofit/>
          </a:bodyPr>
          <a:lstStyle>
            <a:lvl1pPr algn="l">
              <a:defRPr sz="4400">
                <a:solidFill>
                  <a:schemeClr val="tx1"/>
                </a:solidFill>
                <a:latin typeface="+mn-lt"/>
              </a:defRPr>
            </a:lvl1pPr>
          </a:lstStyle>
          <a:p>
            <a:r>
              <a:rPr lang="cs-CZ" dirty="0"/>
              <a:t>Kliknutím lze upravit styl.</a:t>
            </a:r>
          </a:p>
        </p:txBody>
      </p:sp>
      <p:sp>
        <p:nvSpPr>
          <p:cNvPr id="3" name="Podnadpis 2"/>
          <p:cNvSpPr>
            <a:spLocks noGrp="1"/>
          </p:cNvSpPr>
          <p:nvPr>
            <p:ph type="subTitle" idx="1"/>
          </p:nvPr>
        </p:nvSpPr>
        <p:spPr>
          <a:xfrm>
            <a:off x="3762633" y="2926214"/>
            <a:ext cx="5072449" cy="847606"/>
          </a:xfrm>
        </p:spPr>
        <p:txBody>
          <a:bodyPr/>
          <a:lstStyle>
            <a:lvl1pPr marL="0" indent="0" algn="r">
              <a:buNone/>
              <a:defRPr sz="2400">
                <a:solidFill>
                  <a:srgbClr val="747474"/>
                </a:solidFill>
              </a:defRPr>
            </a:lvl1pPr>
            <a:lvl2pPr marL="457178" indent="0" algn="ctr">
              <a:buNone/>
              <a:defRPr sz="2000"/>
            </a:lvl2pPr>
            <a:lvl3pPr marL="914355" indent="0" algn="ctr">
              <a:buNone/>
              <a:defRPr sz="1800"/>
            </a:lvl3pPr>
            <a:lvl4pPr marL="1371532" indent="0" algn="ctr">
              <a:buNone/>
              <a:defRPr sz="1600"/>
            </a:lvl4pPr>
            <a:lvl5pPr marL="1828709" indent="0" algn="ctr">
              <a:buNone/>
              <a:defRPr sz="1600"/>
            </a:lvl5pPr>
            <a:lvl6pPr marL="2285886" indent="0" algn="ctr">
              <a:buNone/>
              <a:defRPr sz="1600"/>
            </a:lvl6pPr>
            <a:lvl7pPr marL="2743064" indent="0" algn="ctr">
              <a:buNone/>
              <a:defRPr sz="1600"/>
            </a:lvl7pPr>
            <a:lvl8pPr marL="3200240" indent="0" algn="ctr">
              <a:buNone/>
              <a:defRPr sz="1600"/>
            </a:lvl8pPr>
            <a:lvl9pPr marL="3657418" indent="0" algn="ctr">
              <a:buNone/>
              <a:defRPr sz="1600"/>
            </a:lvl9pPr>
          </a:lstStyle>
          <a:p>
            <a:r>
              <a:rPr lang="cs-CZ" dirty="0"/>
              <a:t>Kliknutím lze upravit styl předlohy.</a:t>
            </a:r>
          </a:p>
        </p:txBody>
      </p:sp>
      <p:sp>
        <p:nvSpPr>
          <p:cNvPr id="4" name="Zástupný symbol pro datum 3"/>
          <p:cNvSpPr>
            <a:spLocks noGrp="1"/>
          </p:cNvSpPr>
          <p:nvPr>
            <p:ph type="dt" sz="half" idx="10"/>
          </p:nvPr>
        </p:nvSpPr>
        <p:spPr/>
        <p:txBody>
          <a:bodyPr/>
          <a:lstStyle/>
          <a:p>
            <a:fld id="{5E6784AC-797A-45F2-B2C8-8D7DEEADE390}" type="datetimeFigureOut">
              <a:rPr lang="cs-CZ" smtClean="0"/>
              <a:t>01.08.19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711662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342900"/>
            <a:ext cx="2949178" cy="120015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391" y="740573"/>
            <a:ext cx="4629150" cy="3655219"/>
          </a:xfrm>
        </p:spPr>
        <p:txBody>
          <a:bodyPr/>
          <a:lstStyle>
            <a:lvl1pPr marL="0" indent="0">
              <a:buNone/>
              <a:defRPr sz="3200"/>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629841" y="1543052"/>
            <a:ext cx="2949178" cy="2858691"/>
          </a:xfrm>
        </p:spPr>
        <p:txBody>
          <a:bodyPr/>
          <a:lstStyle>
            <a:lvl1pPr marL="0" indent="0">
              <a:buNone/>
              <a:defRPr sz="1600"/>
            </a:lvl1pPr>
            <a:lvl2pPr marL="457178" indent="0">
              <a:buNone/>
              <a:defRPr sz="1400"/>
            </a:lvl2pPr>
            <a:lvl3pPr marL="914355" indent="0">
              <a:buNone/>
              <a:defRPr sz="1200"/>
            </a:lvl3pPr>
            <a:lvl4pPr marL="1371532" indent="0">
              <a:buNone/>
              <a:defRPr sz="1000"/>
            </a:lvl4pPr>
            <a:lvl5pPr marL="1828709" indent="0">
              <a:buNone/>
              <a:defRPr sz="1000"/>
            </a:lvl5pPr>
            <a:lvl6pPr marL="2285886" indent="0">
              <a:buNone/>
              <a:defRPr sz="1000"/>
            </a:lvl6pPr>
            <a:lvl7pPr marL="2743064" indent="0">
              <a:buNone/>
              <a:defRPr sz="1000"/>
            </a:lvl7pPr>
            <a:lvl8pPr marL="3200240" indent="0">
              <a:buNone/>
              <a:defRPr sz="1000"/>
            </a:lvl8pPr>
            <a:lvl9pPr marL="3657418"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DE3EBCF-D751-4FE2-A91F-6D92418E3950}" type="datetimeFigureOut">
              <a:rPr lang="cs-CZ" smtClean="0"/>
              <a:t>01.08.19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3237184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DE3EBCF-D751-4FE2-A91F-6D92418E3950}" type="datetimeFigureOut">
              <a:rPr lang="cs-CZ" smtClean="0"/>
              <a:t>01.08.19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3006986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273846"/>
            <a:ext cx="1971675" cy="4358879"/>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273846"/>
            <a:ext cx="5800725" cy="4358879"/>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DE3EBCF-D751-4FE2-A91F-6D92418E3950}" type="datetimeFigureOut">
              <a:rPr lang="cs-CZ" smtClean="0"/>
              <a:t>01.08.19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1974822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_Úvodní snímek">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683568" y="1275607"/>
            <a:ext cx="7772400" cy="918102"/>
          </a:xfrm>
        </p:spPr>
        <p:txBody>
          <a:bodyPr/>
          <a:lstStyle>
            <a:lvl1pPr>
              <a:defRPr/>
            </a:lvl1pPr>
          </a:lstStyle>
          <a:p>
            <a:r>
              <a:rPr lang="cs-CZ" dirty="0"/>
              <a:t>Název</a:t>
            </a:r>
          </a:p>
        </p:txBody>
      </p:sp>
      <p:sp>
        <p:nvSpPr>
          <p:cNvPr id="3" name="Podnadpis 2"/>
          <p:cNvSpPr>
            <a:spLocks noGrp="1"/>
          </p:cNvSpPr>
          <p:nvPr>
            <p:ph type="subTitle" idx="1" hasCustomPrompt="1"/>
          </p:nvPr>
        </p:nvSpPr>
        <p:spPr>
          <a:xfrm>
            <a:off x="1403648" y="2517744"/>
            <a:ext cx="6400800" cy="432048"/>
          </a:xfrm>
        </p:spPr>
        <p:txBody>
          <a:bodyPr>
            <a:normAutofit/>
          </a:bodyPr>
          <a:lstStyle>
            <a:lvl1pPr marL="0" indent="0" algn="ctr">
              <a:buNone/>
              <a:defRPr sz="2800">
                <a:solidFill>
                  <a:schemeClr val="tx2"/>
                </a:solidFill>
              </a:defRPr>
            </a:lvl1pPr>
            <a:lvl2pPr marL="457178" indent="0" algn="ctr">
              <a:buNone/>
              <a:defRPr>
                <a:solidFill>
                  <a:schemeClr val="tx1">
                    <a:tint val="75000"/>
                  </a:schemeClr>
                </a:solidFill>
              </a:defRPr>
            </a:lvl2pPr>
            <a:lvl3pPr marL="914355"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4"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cs-CZ" dirty="0"/>
              <a:t>Datum</a:t>
            </a:r>
          </a:p>
        </p:txBody>
      </p:sp>
      <p:sp>
        <p:nvSpPr>
          <p:cNvPr id="13" name="Zástupný symbol pro text 12"/>
          <p:cNvSpPr>
            <a:spLocks noGrp="1"/>
          </p:cNvSpPr>
          <p:nvPr>
            <p:ph type="body" sz="quarter" idx="13" hasCustomPrompt="1"/>
          </p:nvPr>
        </p:nvSpPr>
        <p:spPr>
          <a:xfrm>
            <a:off x="1403649" y="3057527"/>
            <a:ext cx="6408712" cy="378321"/>
          </a:xfrm>
        </p:spPr>
        <p:txBody>
          <a:bodyPr>
            <a:normAutofit/>
          </a:bodyPr>
          <a:lstStyle>
            <a:lvl1pPr marL="0" indent="0" algn="ctr">
              <a:buNone/>
              <a:defRPr sz="2000">
                <a:solidFill>
                  <a:schemeClr val="tx2"/>
                </a:solidFill>
              </a:defRPr>
            </a:lvl1pPr>
          </a:lstStyle>
          <a:p>
            <a:pPr lvl="0"/>
            <a:r>
              <a:rPr lang="cs-CZ" dirty="0"/>
              <a:t>Hodina</a:t>
            </a:r>
            <a:endParaRPr lang="en-US" dirty="0"/>
          </a:p>
        </p:txBody>
      </p:sp>
      <p:sp>
        <p:nvSpPr>
          <p:cNvPr id="14" name="Zástupný symbol pro text 12"/>
          <p:cNvSpPr>
            <a:spLocks noGrp="1"/>
          </p:cNvSpPr>
          <p:nvPr>
            <p:ph type="body" sz="quarter" idx="14" hasCustomPrompt="1"/>
          </p:nvPr>
        </p:nvSpPr>
        <p:spPr>
          <a:xfrm>
            <a:off x="1475658" y="3975908"/>
            <a:ext cx="6408712" cy="378321"/>
          </a:xfrm>
        </p:spPr>
        <p:txBody>
          <a:bodyPr>
            <a:normAutofit/>
          </a:bodyPr>
          <a:lstStyle>
            <a:lvl1pPr marL="0" indent="0" algn="ctr">
              <a:buNone/>
              <a:defRPr sz="2000">
                <a:solidFill>
                  <a:schemeClr val="tx1"/>
                </a:solidFill>
              </a:defRPr>
            </a:lvl1pPr>
          </a:lstStyle>
          <a:p>
            <a:pPr lvl="0"/>
            <a:r>
              <a:rPr lang="cs-CZ" dirty="0"/>
              <a:t>Ing. Dita Dlabolová</a:t>
            </a:r>
            <a:endParaRPr lang="en-US" dirty="0"/>
          </a:p>
        </p:txBody>
      </p:sp>
      <p:sp>
        <p:nvSpPr>
          <p:cNvPr id="15" name="Zástupný symbol pro text 12"/>
          <p:cNvSpPr>
            <a:spLocks noGrp="1"/>
          </p:cNvSpPr>
          <p:nvPr>
            <p:ph type="body" sz="quarter" idx="15" hasCustomPrompt="1"/>
          </p:nvPr>
        </p:nvSpPr>
        <p:spPr>
          <a:xfrm>
            <a:off x="1403649" y="195488"/>
            <a:ext cx="6408712" cy="378321"/>
          </a:xfrm>
        </p:spPr>
        <p:txBody>
          <a:bodyPr>
            <a:normAutofit/>
          </a:bodyPr>
          <a:lstStyle>
            <a:lvl1pPr marL="0" indent="0" algn="ctr">
              <a:buNone/>
              <a:defRPr sz="2000">
                <a:solidFill>
                  <a:schemeClr val="tx2"/>
                </a:solidFill>
              </a:defRPr>
            </a:lvl1pPr>
          </a:lstStyle>
          <a:p>
            <a:pPr lvl="0"/>
            <a:r>
              <a:rPr lang="cs-CZ" dirty="0"/>
              <a:t>Předmět</a:t>
            </a:r>
            <a:endParaRPr lang="en-US" dirty="0"/>
          </a:p>
        </p:txBody>
      </p:sp>
    </p:spTree>
    <p:extLst>
      <p:ext uri="{BB962C8B-B14F-4D97-AF65-F5344CB8AC3E}">
        <p14:creationId xmlns:p14="http://schemas.microsoft.com/office/powerpoint/2010/main" val="2434528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xt and picture">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16560" y="254000"/>
            <a:ext cx="4135120" cy="4378723"/>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fld id="{5E6784AC-797A-45F2-B2C8-8D7DEEADE390}" type="datetimeFigureOut">
              <a:rPr lang="cs-CZ" smtClean="0"/>
              <a:t>01.08.19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
        <p:nvSpPr>
          <p:cNvPr id="7" name="Zástupný symbol pro obsah 2"/>
          <p:cNvSpPr>
            <a:spLocks noGrp="1"/>
          </p:cNvSpPr>
          <p:nvPr>
            <p:ph idx="13"/>
          </p:nvPr>
        </p:nvSpPr>
        <p:spPr>
          <a:xfrm>
            <a:off x="4641850" y="264160"/>
            <a:ext cx="4075430" cy="4378723"/>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Tree>
    <p:extLst>
      <p:ext uri="{BB962C8B-B14F-4D97-AF65-F5344CB8AC3E}">
        <p14:creationId xmlns:p14="http://schemas.microsoft.com/office/powerpoint/2010/main" val="1920072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Kliknutím lze upravit styl.</a:t>
            </a:r>
          </a:p>
        </p:txBody>
      </p:sp>
      <p:sp>
        <p:nvSpPr>
          <p:cNvPr id="3" name="Zástupný symbol pro obsah 2"/>
          <p:cNvSpPr>
            <a:spLocks noGrp="1"/>
          </p:cNvSpPr>
          <p:nvPr>
            <p:ph idx="1"/>
          </p:nvPr>
        </p:nvSpPr>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fld id="{5E6784AC-797A-45F2-B2C8-8D7DEEADE390}" type="datetimeFigureOut">
              <a:rPr lang="cs-CZ" smtClean="0"/>
              <a:t>01.08.19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3374189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50" y="273846"/>
            <a:ext cx="7886700" cy="4358878"/>
          </a:xfrm>
        </p:spPr>
        <p:txBody>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fld id="{5E6784AC-797A-45F2-B2C8-8D7DEEADE390}" type="datetimeFigureOut">
              <a:rPr lang="cs-CZ" smtClean="0"/>
              <a:t>01.08.19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2814148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282307"/>
            <a:ext cx="7886700" cy="2139553"/>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178" indent="0">
              <a:buNone/>
              <a:defRPr sz="2000">
                <a:solidFill>
                  <a:schemeClr val="tx1">
                    <a:tint val="75000"/>
                  </a:schemeClr>
                </a:solidFill>
              </a:defRPr>
            </a:lvl2pPr>
            <a:lvl3pPr marL="914355"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4"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2DE3EBCF-D751-4FE2-A91F-6D92418E3950}" type="datetimeFigureOut">
              <a:rPr lang="cs-CZ" smtClean="0"/>
              <a:t>01.08.19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279159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369219"/>
            <a:ext cx="3886200" cy="3263504"/>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369219"/>
            <a:ext cx="3886200" cy="3263504"/>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DE3EBCF-D751-4FE2-A91F-6D92418E3950}" type="datetimeFigureOut">
              <a:rPr lang="cs-CZ" smtClean="0"/>
              <a:t>01.08.19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426429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2" y="273847"/>
            <a:ext cx="7886700" cy="994172"/>
          </a:xfrm>
        </p:spPr>
        <p:txBody>
          <a:bodyPr/>
          <a:lstStyle/>
          <a:p>
            <a:r>
              <a:rPr lang="cs-CZ"/>
              <a:t>Kliknutím lze upravit styl.</a:t>
            </a:r>
          </a:p>
        </p:txBody>
      </p:sp>
      <p:sp>
        <p:nvSpPr>
          <p:cNvPr id="3" name="Zástupný symbol pro text 2"/>
          <p:cNvSpPr>
            <a:spLocks noGrp="1"/>
          </p:cNvSpPr>
          <p:nvPr>
            <p:ph type="body" idx="1"/>
          </p:nvPr>
        </p:nvSpPr>
        <p:spPr>
          <a:xfrm>
            <a:off x="629843" y="1260872"/>
            <a:ext cx="3868341" cy="617934"/>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29843" y="1878806"/>
            <a:ext cx="3868341" cy="276344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260872"/>
            <a:ext cx="3887391" cy="617934"/>
          </a:xfrm>
        </p:spPr>
        <p:txBody>
          <a:bodyPr anchor="b"/>
          <a:lstStyle>
            <a:lvl1pPr marL="0" indent="0">
              <a:buNone/>
              <a:defRPr sz="2400" b="1"/>
            </a:lvl1pPr>
            <a:lvl2pPr marL="457178" indent="0">
              <a:buNone/>
              <a:defRPr sz="2000" b="1"/>
            </a:lvl2pPr>
            <a:lvl3pPr marL="914355"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8"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2" y="1878806"/>
            <a:ext cx="3887391" cy="2763441"/>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DE3EBCF-D751-4FE2-A91F-6D92418E3950}" type="datetimeFigureOut">
              <a:rPr lang="cs-CZ" smtClean="0"/>
              <a:t>01.08.19</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2105385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DE3EBCF-D751-4FE2-A91F-6D92418E3950}" type="datetimeFigureOut">
              <a:rPr lang="cs-CZ" smtClean="0"/>
              <a:t>01.08.19</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3327337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DE3EBCF-D751-4FE2-A91F-6D92418E3950}" type="datetimeFigureOut">
              <a:rPr lang="cs-CZ" smtClean="0"/>
              <a:t>01.08.19</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4849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342900"/>
            <a:ext cx="2949178" cy="120015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391" y="740573"/>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1543052"/>
            <a:ext cx="2949178" cy="2858691"/>
          </a:xfrm>
        </p:spPr>
        <p:txBody>
          <a:bodyPr/>
          <a:lstStyle>
            <a:lvl1pPr marL="0" indent="0">
              <a:buNone/>
              <a:defRPr sz="1600"/>
            </a:lvl1pPr>
            <a:lvl2pPr marL="457178" indent="0">
              <a:buNone/>
              <a:defRPr sz="1400"/>
            </a:lvl2pPr>
            <a:lvl3pPr marL="914355" indent="0">
              <a:buNone/>
              <a:defRPr sz="1200"/>
            </a:lvl3pPr>
            <a:lvl4pPr marL="1371532" indent="0">
              <a:buNone/>
              <a:defRPr sz="1000"/>
            </a:lvl4pPr>
            <a:lvl5pPr marL="1828709" indent="0">
              <a:buNone/>
              <a:defRPr sz="1000"/>
            </a:lvl5pPr>
            <a:lvl6pPr marL="2285886" indent="0">
              <a:buNone/>
              <a:defRPr sz="1000"/>
            </a:lvl6pPr>
            <a:lvl7pPr marL="2743064" indent="0">
              <a:buNone/>
              <a:defRPr sz="1000"/>
            </a:lvl7pPr>
            <a:lvl8pPr marL="3200240" indent="0">
              <a:buNone/>
              <a:defRPr sz="1000"/>
            </a:lvl8pPr>
            <a:lvl9pPr marL="3657418"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2DE3EBCF-D751-4FE2-A91F-6D92418E3950}" type="datetimeFigureOut">
              <a:rPr lang="cs-CZ" smtClean="0"/>
              <a:t>01.08.19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788345F0-FA79-49AB-88A6-267CA573EFB8}" type="slidenum">
              <a:rPr lang="cs-CZ" smtClean="0"/>
              <a:t>‹#›</a:t>
            </a:fld>
            <a:endParaRPr lang="cs-CZ" dirty="0"/>
          </a:p>
        </p:txBody>
      </p:sp>
    </p:spTree>
    <p:extLst>
      <p:ext uri="{BB962C8B-B14F-4D97-AF65-F5344CB8AC3E}">
        <p14:creationId xmlns:p14="http://schemas.microsoft.com/office/powerpoint/2010/main" val="589258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Obrázek 9"/>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7437121" y="86723"/>
            <a:ext cx="1442720" cy="1230159"/>
          </a:xfrm>
          <a:prstGeom prst="rect">
            <a:avLst/>
          </a:prstGeom>
        </p:spPr>
      </p:pic>
      <p:sp>
        <p:nvSpPr>
          <p:cNvPr id="7" name="Obdélník 6"/>
          <p:cNvSpPr/>
          <p:nvPr/>
        </p:nvSpPr>
        <p:spPr>
          <a:xfrm>
            <a:off x="3" y="4766309"/>
            <a:ext cx="9141619" cy="274801"/>
          </a:xfrm>
          <a:prstGeom prst="rect">
            <a:avLst/>
          </a:prstGeom>
          <a:solidFill>
            <a:srgbClr val="009999"/>
          </a:solidFill>
          <a:ln>
            <a:no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lvl="0" algn="ctr"/>
            <a:endParaRPr lang="en-US" noProof="0" dirty="0">
              <a:solidFill>
                <a:schemeClr val="bg1"/>
              </a:solidFill>
              <a:latin typeface="Calibri" panose="020F0502020204030204" pitchFamily="34" charset="0"/>
            </a:endParaRPr>
          </a:p>
        </p:txBody>
      </p:sp>
      <p:sp>
        <p:nvSpPr>
          <p:cNvPr id="2" name="Zástupný symbol pro nadpis 1"/>
          <p:cNvSpPr>
            <a:spLocks noGrp="1"/>
          </p:cNvSpPr>
          <p:nvPr>
            <p:ph type="title"/>
          </p:nvPr>
        </p:nvSpPr>
        <p:spPr>
          <a:xfrm>
            <a:off x="628650" y="273845"/>
            <a:ext cx="6915150" cy="835537"/>
          </a:xfrm>
          <a:prstGeom prst="rect">
            <a:avLst/>
          </a:prstGeom>
        </p:spPr>
        <p:txBody>
          <a:bodyPr vert="horz" lIns="91436" tIns="45718" rIns="91436" bIns="45718" rtlCol="0" anchor="ctr">
            <a:normAutofit/>
          </a:bodyPr>
          <a:lstStyle/>
          <a:p>
            <a:r>
              <a:rPr lang="en-US" noProof="0" dirty="0" err="1"/>
              <a:t>Kliknutím</a:t>
            </a:r>
            <a:r>
              <a:rPr lang="en-US" noProof="0" dirty="0"/>
              <a:t> </a:t>
            </a:r>
            <a:r>
              <a:rPr lang="en-US" noProof="0" dirty="0" err="1"/>
              <a:t>lze</a:t>
            </a:r>
            <a:r>
              <a:rPr lang="en-US" noProof="0" dirty="0"/>
              <a:t> </a:t>
            </a:r>
            <a:r>
              <a:rPr lang="en-US" noProof="0" dirty="0" err="1"/>
              <a:t>upravit</a:t>
            </a:r>
            <a:r>
              <a:rPr lang="en-US" noProof="0" dirty="0"/>
              <a:t> </a:t>
            </a:r>
            <a:r>
              <a:rPr lang="en-US" noProof="0" dirty="0" err="1"/>
              <a:t>styl</a:t>
            </a:r>
            <a:r>
              <a:rPr lang="en-US" noProof="0" dirty="0"/>
              <a:t>.</a:t>
            </a:r>
          </a:p>
        </p:txBody>
      </p:sp>
      <p:sp>
        <p:nvSpPr>
          <p:cNvPr id="3" name="Zástupný symbol pro text 2"/>
          <p:cNvSpPr>
            <a:spLocks noGrp="1"/>
          </p:cNvSpPr>
          <p:nvPr>
            <p:ph type="body" idx="1"/>
          </p:nvPr>
        </p:nvSpPr>
        <p:spPr>
          <a:xfrm>
            <a:off x="628650" y="1149726"/>
            <a:ext cx="7886700" cy="3482999"/>
          </a:xfrm>
          <a:prstGeom prst="rect">
            <a:avLst/>
          </a:prstGeom>
        </p:spPr>
        <p:txBody>
          <a:bodyPr vert="horz" lIns="91436" tIns="45718" rIns="91436" bIns="45718" rtlCol="0">
            <a:normAutofit/>
          </a:bodyPr>
          <a:lstStyle/>
          <a:p>
            <a:pPr lvl="0"/>
            <a:r>
              <a:rPr lang="en-US" noProof="0" dirty="0" err="1"/>
              <a:t>Kliknutím</a:t>
            </a:r>
            <a:r>
              <a:rPr lang="en-US" noProof="0" dirty="0"/>
              <a:t> </a:t>
            </a:r>
            <a:r>
              <a:rPr lang="en-US" noProof="0" dirty="0" err="1"/>
              <a:t>lze</a:t>
            </a:r>
            <a:r>
              <a:rPr lang="en-US" noProof="0" dirty="0"/>
              <a:t> </a:t>
            </a:r>
            <a:r>
              <a:rPr lang="en-US" noProof="0" dirty="0" err="1"/>
              <a:t>upravit</a:t>
            </a:r>
            <a:r>
              <a:rPr lang="en-US" noProof="0" dirty="0"/>
              <a:t> </a:t>
            </a:r>
            <a:r>
              <a:rPr lang="en-US" noProof="0" dirty="0" err="1"/>
              <a:t>styly</a:t>
            </a:r>
            <a:r>
              <a:rPr lang="en-US" noProof="0" dirty="0"/>
              <a:t> </a:t>
            </a:r>
            <a:r>
              <a:rPr lang="en-US" noProof="0" dirty="0" err="1"/>
              <a:t>předlohy</a:t>
            </a:r>
            <a:r>
              <a:rPr lang="en-US" noProof="0" dirty="0"/>
              <a:t> </a:t>
            </a:r>
            <a:r>
              <a:rPr lang="en-US" noProof="0" dirty="0" err="1"/>
              <a:t>textu</a:t>
            </a:r>
            <a:r>
              <a:rPr lang="en-US" noProof="0" dirty="0"/>
              <a:t>.</a:t>
            </a:r>
          </a:p>
          <a:p>
            <a:pPr lvl="1"/>
            <a:r>
              <a:rPr lang="en-US" noProof="0" dirty="0" err="1"/>
              <a:t>Druhá</a:t>
            </a:r>
            <a:r>
              <a:rPr lang="en-US" noProof="0" dirty="0"/>
              <a:t> </a:t>
            </a:r>
            <a:r>
              <a:rPr lang="en-US" noProof="0" dirty="0" err="1"/>
              <a:t>úroveň</a:t>
            </a:r>
            <a:endParaRPr lang="en-US" noProof="0" dirty="0"/>
          </a:p>
          <a:p>
            <a:pPr lvl="2"/>
            <a:r>
              <a:rPr lang="en-US" noProof="0" dirty="0" err="1"/>
              <a:t>Třetí</a:t>
            </a:r>
            <a:r>
              <a:rPr lang="en-US" noProof="0" dirty="0"/>
              <a:t> </a:t>
            </a:r>
            <a:r>
              <a:rPr lang="en-US" noProof="0" dirty="0" err="1"/>
              <a:t>úroveň</a:t>
            </a:r>
            <a:endParaRPr lang="en-US" noProof="0" dirty="0"/>
          </a:p>
          <a:p>
            <a:pPr lvl="3"/>
            <a:r>
              <a:rPr lang="en-US" noProof="0" dirty="0" err="1"/>
              <a:t>Čtvrtá</a:t>
            </a:r>
            <a:r>
              <a:rPr lang="en-US" noProof="0" dirty="0"/>
              <a:t> </a:t>
            </a:r>
            <a:r>
              <a:rPr lang="en-US" noProof="0" dirty="0" err="1"/>
              <a:t>úroveň</a:t>
            </a:r>
            <a:endParaRPr lang="en-US" noProof="0" dirty="0"/>
          </a:p>
          <a:p>
            <a:pPr lvl="4"/>
            <a:r>
              <a:rPr lang="en-US" noProof="0" dirty="0" err="1"/>
              <a:t>Pátá</a:t>
            </a:r>
            <a:r>
              <a:rPr lang="en-US" noProof="0" dirty="0"/>
              <a:t> </a:t>
            </a:r>
            <a:r>
              <a:rPr lang="en-US" noProof="0" dirty="0" err="1"/>
              <a:t>úroveň</a:t>
            </a:r>
            <a:endParaRPr lang="en-US" noProof="0" dirty="0"/>
          </a:p>
        </p:txBody>
      </p:sp>
      <p:sp>
        <p:nvSpPr>
          <p:cNvPr id="4" name="Zástupný symbol pro datum 3"/>
          <p:cNvSpPr>
            <a:spLocks noGrp="1"/>
          </p:cNvSpPr>
          <p:nvPr>
            <p:ph type="dt" sz="half" idx="2"/>
          </p:nvPr>
        </p:nvSpPr>
        <p:spPr>
          <a:xfrm>
            <a:off x="628650" y="4767264"/>
            <a:ext cx="2057400" cy="273844"/>
          </a:xfrm>
          <a:prstGeom prst="rect">
            <a:avLst/>
          </a:prstGeom>
        </p:spPr>
        <p:txBody>
          <a:bodyPr vert="horz" lIns="91436" tIns="45718" rIns="91436" bIns="45718" rtlCol="0" anchor="ctr"/>
          <a:lstStyle>
            <a:lvl1pPr algn="l">
              <a:defRPr sz="1200">
                <a:solidFill>
                  <a:schemeClr val="bg1"/>
                </a:solidFill>
              </a:defRPr>
            </a:lvl1pPr>
          </a:lstStyle>
          <a:p>
            <a:fld id="{5E6784AC-797A-45F2-B2C8-8D7DEEADE390}" type="datetimeFigureOut">
              <a:rPr lang="en-US" smtClean="0"/>
              <a:pPr/>
              <a:t>8/1/19</a:t>
            </a:fld>
            <a:endParaRPr lang="en-US" dirty="0"/>
          </a:p>
        </p:txBody>
      </p:sp>
      <p:sp>
        <p:nvSpPr>
          <p:cNvPr id="5" name="Zástupný symbol pro zápatí 4"/>
          <p:cNvSpPr>
            <a:spLocks noGrp="1"/>
          </p:cNvSpPr>
          <p:nvPr>
            <p:ph type="ftr" sz="quarter" idx="3"/>
          </p:nvPr>
        </p:nvSpPr>
        <p:spPr>
          <a:xfrm>
            <a:off x="3028950" y="4767264"/>
            <a:ext cx="3086100" cy="273844"/>
          </a:xfrm>
          <a:prstGeom prst="rect">
            <a:avLst/>
          </a:prstGeom>
        </p:spPr>
        <p:txBody>
          <a:bodyPr vert="horz" lIns="91436" tIns="45718" rIns="91436" bIns="45718" rtlCol="0" anchor="ctr"/>
          <a:lstStyle>
            <a:lvl1pPr algn="ctr">
              <a:defRPr sz="1200">
                <a:solidFill>
                  <a:schemeClr val="bg1"/>
                </a:solidFill>
              </a:defRPr>
            </a:lvl1pPr>
          </a:lstStyle>
          <a:p>
            <a:endParaRPr lang="en-US" dirty="0"/>
          </a:p>
        </p:txBody>
      </p:sp>
      <p:sp>
        <p:nvSpPr>
          <p:cNvPr id="6" name="Zástupný symbol pro číslo snímku 5"/>
          <p:cNvSpPr>
            <a:spLocks noGrp="1"/>
          </p:cNvSpPr>
          <p:nvPr>
            <p:ph type="sldNum" sz="quarter" idx="4"/>
          </p:nvPr>
        </p:nvSpPr>
        <p:spPr>
          <a:xfrm>
            <a:off x="6457950" y="4767264"/>
            <a:ext cx="2057400" cy="273844"/>
          </a:xfrm>
          <a:prstGeom prst="rect">
            <a:avLst/>
          </a:prstGeom>
        </p:spPr>
        <p:txBody>
          <a:bodyPr vert="horz" lIns="91436" tIns="45718" rIns="91436" bIns="45718" rtlCol="0" anchor="ctr"/>
          <a:lstStyle>
            <a:lvl1pPr algn="r">
              <a:defRPr sz="1200">
                <a:solidFill>
                  <a:schemeClr val="bg1"/>
                </a:solidFill>
              </a:defRPr>
            </a:lvl1pPr>
          </a:lstStyle>
          <a:p>
            <a:fld id="{788345F0-FA79-49AB-88A6-267CA573EFB8}" type="slidenum">
              <a:rPr lang="cs-CZ" smtClean="0"/>
              <a:t>‹#›</a:t>
            </a:fld>
            <a:endParaRPr lang="cs-CZ" dirty="0"/>
          </a:p>
        </p:txBody>
      </p:sp>
    </p:spTree>
    <p:extLst>
      <p:ext uri="{BB962C8B-B14F-4D97-AF65-F5344CB8AC3E}">
        <p14:creationId xmlns:p14="http://schemas.microsoft.com/office/powerpoint/2010/main" val="261340593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707"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8" r:id="rId14"/>
  </p:sldLayoutIdLst>
  <p:txStyles>
    <p:titleStyle>
      <a:lvl1pPr algn="l" defTabSz="914355" rtl="0" eaLnBrk="1" latinLnBrk="0" hangingPunct="1">
        <a:lnSpc>
          <a:spcPct val="90000"/>
        </a:lnSpc>
        <a:spcBef>
          <a:spcPct val="0"/>
        </a:spcBef>
        <a:buNone/>
        <a:defRPr sz="4000" kern="1200">
          <a:solidFill>
            <a:srgbClr val="009999"/>
          </a:solidFill>
          <a:latin typeface="+mn-lt"/>
          <a:ea typeface="+mj-ea"/>
          <a:cs typeface="+mj-cs"/>
        </a:defRPr>
      </a:lvl1pPr>
    </p:titleStyle>
    <p:bodyStyle>
      <a:lvl1pPr marL="228588" indent="-228588" algn="l" defTabSz="914355"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8" algn="l" defTabSz="914355"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2944" indent="-228588" algn="l" defTabSz="914355"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120" indent="-228588" algn="l" defTabSz="914355"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297" indent="-228588" algn="l" defTabSz="914355"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474"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dita.dlabolova@mendelu.cz" TargetMode="External"/><Relationship Id="rId2" Type="http://schemas.openxmlformats.org/officeDocument/2006/relationships/hyperlink" Target="mailto:teddifish@gmail.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creativecommons.org/licenses/by/4.0/"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academicintegrity.eu/wp/all-materials/?key-words%5b%5d=real-life-examp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en-US" dirty="0" err="1"/>
              <a:t>Ropli</a:t>
            </a:r>
            <a:r>
              <a:rPr lang="lt-LT" dirty="0"/>
              <a:t>ų veislynas </a:t>
            </a:r>
            <a:endParaRPr lang="cs-CZ" dirty="0"/>
          </a:p>
        </p:txBody>
      </p:sp>
      <p:sp>
        <p:nvSpPr>
          <p:cNvPr id="2" name="Podnadpis 1"/>
          <p:cNvSpPr>
            <a:spLocks noGrp="1"/>
          </p:cNvSpPr>
          <p:nvPr>
            <p:ph type="subTitle" idx="1"/>
          </p:nvPr>
        </p:nvSpPr>
        <p:spPr/>
        <p:txBody>
          <a:bodyPr/>
          <a:lstStyle/>
          <a:p>
            <a:pPr algn="l"/>
            <a:r>
              <a:rPr lang="cs-CZ" dirty="0"/>
              <a:t>Real</a:t>
            </a:r>
            <a:r>
              <a:rPr lang="en-US" dirty="0" err="1"/>
              <a:t>aus</a:t>
            </a:r>
            <a:r>
              <a:rPr lang="en-US" dirty="0"/>
              <a:t> </a:t>
            </a:r>
            <a:r>
              <a:rPr lang="en-US" dirty="0" err="1"/>
              <a:t>gyvenimo</a:t>
            </a:r>
            <a:r>
              <a:rPr lang="en-US" dirty="0"/>
              <a:t> </a:t>
            </a:r>
            <a:r>
              <a:rPr lang="en-US" dirty="0" err="1"/>
              <a:t>pavyzdys</a:t>
            </a:r>
            <a:r>
              <a:rPr lang="cs-CZ" dirty="0"/>
              <a:t> O2-B-2-LT</a:t>
            </a:r>
          </a:p>
        </p:txBody>
      </p:sp>
    </p:spTree>
    <p:extLst>
      <p:ext uri="{BB962C8B-B14F-4D97-AF65-F5344CB8AC3E}">
        <p14:creationId xmlns:p14="http://schemas.microsoft.com/office/powerpoint/2010/main" val="4204063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a:t>
            </a:r>
            <a:r>
              <a:rPr lang="lt-LT" dirty="0" err="1"/>
              <a:t>utoriai</a:t>
            </a:r>
            <a:r>
              <a:rPr lang="lt-LT" dirty="0"/>
              <a:t> ir kontaktinė informacija </a:t>
            </a:r>
            <a:endParaRPr lang="en-US" dirty="0"/>
          </a:p>
        </p:txBody>
      </p:sp>
      <p:sp>
        <p:nvSpPr>
          <p:cNvPr id="3" name="Zástupný symbol pro obsah 2"/>
          <p:cNvSpPr>
            <a:spLocks noGrp="1"/>
          </p:cNvSpPr>
          <p:nvPr>
            <p:ph idx="1"/>
          </p:nvPr>
        </p:nvSpPr>
        <p:spPr/>
        <p:txBody>
          <a:bodyPr/>
          <a:lstStyle/>
          <a:p>
            <a:r>
              <a:rPr lang="lt-LT" dirty="0"/>
              <a:t>Pasakojimo autorė</a:t>
            </a:r>
            <a:r>
              <a:rPr lang="cs-CZ" dirty="0"/>
              <a:t>: Teddi Fishman (</a:t>
            </a:r>
            <a:r>
              <a:rPr lang="cs-CZ" dirty="0">
                <a:hlinkClick r:id="rId2"/>
              </a:rPr>
              <a:t>teddifish@gmail.com</a:t>
            </a:r>
            <a:r>
              <a:rPr lang="cs-CZ" dirty="0"/>
              <a:t>) </a:t>
            </a:r>
          </a:p>
          <a:p>
            <a:r>
              <a:rPr lang="lt-LT" dirty="0"/>
              <a:t>Pritaikė</a:t>
            </a:r>
            <a:r>
              <a:rPr lang="cs-CZ" dirty="0"/>
              <a:t>: Dita Dlabolová (</a:t>
            </a:r>
            <a:r>
              <a:rPr lang="cs-CZ" dirty="0">
                <a:hlinkClick r:id="rId3"/>
              </a:rPr>
              <a:t>dita.dlabolova@mendelu.cz</a:t>
            </a:r>
            <a:r>
              <a:rPr lang="cs-CZ" dirty="0"/>
              <a:t>)  </a:t>
            </a:r>
            <a:endParaRPr lang="en-US" dirty="0"/>
          </a:p>
        </p:txBody>
      </p:sp>
    </p:spTree>
    <p:extLst>
      <p:ext uri="{BB962C8B-B14F-4D97-AF65-F5344CB8AC3E}">
        <p14:creationId xmlns:p14="http://schemas.microsoft.com/office/powerpoint/2010/main" val="520788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Licen</a:t>
            </a:r>
            <a:r>
              <a:rPr lang="lt-LT" dirty="0" err="1"/>
              <a:t>cijos</a:t>
            </a:r>
            <a:r>
              <a:rPr lang="lt-LT" dirty="0"/>
              <a:t> informacija </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endParaRPr lang="cs-CZ" sz="2400" dirty="0"/>
          </a:p>
          <a:p>
            <a:pPr marL="0" indent="0" algn="ctr">
              <a:buNone/>
            </a:pPr>
            <a:endParaRPr lang="cs-CZ" sz="2400" dirty="0"/>
          </a:p>
          <a:p>
            <a:pPr marL="0" indent="0" algn="ctr">
              <a:buNone/>
            </a:pPr>
            <a:r>
              <a:rPr lang="lt-LT" sz="2400" dirty="0"/>
              <a:t>Pavadinimas</a:t>
            </a:r>
            <a:r>
              <a:rPr lang="cs-CZ" sz="2400" dirty="0"/>
              <a:t>: </a:t>
            </a:r>
            <a:r>
              <a:rPr lang="lt-LT" sz="2400" dirty="0"/>
              <a:t>„Roplių veislynas“</a:t>
            </a:r>
            <a:endParaRPr lang="cs-CZ" sz="2400" i="1" dirty="0"/>
          </a:p>
          <a:p>
            <a:pPr marL="0" indent="0" algn="ctr">
              <a:buNone/>
            </a:pPr>
            <a:r>
              <a:rPr lang="lt-LT" sz="2400" dirty="0"/>
              <a:t>Autoriai</a:t>
            </a:r>
            <a:r>
              <a:rPr lang="cs-CZ" sz="2400" dirty="0"/>
              <a:t>: Teddi Fishman </a:t>
            </a:r>
            <a:r>
              <a:rPr lang="lt-LT" sz="2400" dirty="0"/>
              <a:t>ir</a:t>
            </a:r>
            <a:r>
              <a:rPr lang="cs-CZ" sz="2400" dirty="0"/>
              <a:t> Dita Dlabolová</a:t>
            </a:r>
          </a:p>
          <a:p>
            <a:pPr marL="0" indent="0" algn="ctr">
              <a:buNone/>
            </a:pPr>
            <a:r>
              <a:rPr lang="cs-CZ" sz="2400" dirty="0"/>
              <a:t>L</a:t>
            </a:r>
            <a:r>
              <a:rPr lang="lt-LT" sz="2400" dirty="0" err="1"/>
              <a:t>icencijos</a:t>
            </a:r>
            <a:r>
              <a:rPr lang="lt-LT" sz="2400" dirty="0"/>
              <a:t> tipas</a:t>
            </a:r>
            <a:r>
              <a:rPr lang="cs-CZ" sz="2400" dirty="0"/>
              <a:t>: </a:t>
            </a:r>
            <a:r>
              <a:rPr lang="cs-CZ" sz="2400" dirty="0">
                <a:hlinkClick r:id="rId3"/>
              </a:rPr>
              <a:t>creativecommons.org/licenses/by/4.0</a:t>
            </a:r>
            <a:endParaRPr lang="cs-CZ" sz="2400" dirty="0"/>
          </a:p>
          <a:p>
            <a:pPr marL="0" indent="0" algn="ctr">
              <a:buNone/>
            </a:pPr>
            <a:endParaRPr lang="cs-CZ" sz="2400" dirty="0"/>
          </a:p>
          <a:p>
            <a:pPr marL="0" indent="0" algn="ctr">
              <a:buNone/>
            </a:pPr>
            <a:r>
              <a:rPr lang="lt-LT" sz="2400" dirty="0"/>
              <a:t>Autorystę nurodyti naudojant šį tekstą</a:t>
            </a:r>
            <a:r>
              <a:rPr lang="cs-CZ" sz="2400" dirty="0"/>
              <a:t>:</a:t>
            </a:r>
          </a:p>
          <a:p>
            <a:pPr marL="0" indent="0" algn="ctr">
              <a:buNone/>
            </a:pPr>
            <a:r>
              <a:rPr lang="lt-LT" sz="2400" dirty="0"/>
              <a:t>„</a:t>
            </a:r>
            <a:r>
              <a:rPr lang="en-US" sz="2400" dirty="0" err="1"/>
              <a:t>Ropli</a:t>
            </a:r>
            <a:r>
              <a:rPr lang="lt-LT" sz="2400" dirty="0"/>
              <a:t>ų veislynas“, </a:t>
            </a:r>
            <a:r>
              <a:rPr lang="cs-CZ" sz="2400" dirty="0"/>
              <a:t>Teddi Fishman </a:t>
            </a:r>
            <a:r>
              <a:rPr lang="lt-LT" sz="2400" dirty="0"/>
              <a:t>ir</a:t>
            </a:r>
            <a:r>
              <a:rPr lang="cs-CZ" sz="2400" dirty="0"/>
              <a:t> Dita Dlabolová</a:t>
            </a:r>
            <a:r>
              <a:rPr lang="lt-LT" sz="2400" dirty="0"/>
              <a:t> (į lietuvių kalbą vertė Inga Gaižauskaitė), licencijuota </a:t>
            </a:r>
            <a:r>
              <a:rPr lang="en-US" sz="2400" dirty="0">
                <a:hlinkClick r:id="rId4"/>
              </a:rPr>
              <a:t>Creative Commons Attribution 4.0 International License</a:t>
            </a:r>
            <a:r>
              <a:rPr lang="en-US" sz="2400" dirty="0"/>
              <a:t>.</a:t>
            </a:r>
            <a:endParaRPr lang="cs-CZ" sz="2400" dirty="0"/>
          </a:p>
        </p:txBody>
      </p:sp>
      <p:pic>
        <p:nvPicPr>
          <p:cNvPr id="15" name="Picture 16" descr="VÃ½sledek obrÃ¡zku pro cc by icon"/>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826720" y="1314208"/>
            <a:ext cx="1490559" cy="525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79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B32721-E116-D144-8DD0-8490169A269D}"/>
              </a:ext>
            </a:extLst>
          </p:cNvPr>
          <p:cNvSpPr>
            <a:spLocks noGrp="1"/>
          </p:cNvSpPr>
          <p:nvPr>
            <p:ph type="title"/>
          </p:nvPr>
        </p:nvSpPr>
        <p:spPr/>
        <p:txBody>
          <a:bodyPr/>
          <a:lstStyle/>
          <a:p>
            <a:r>
              <a:rPr lang="lt-LT" dirty="0"/>
              <a:t>Apie dokumentą</a:t>
            </a:r>
            <a:endParaRPr lang="cs-CZ" dirty="0"/>
          </a:p>
        </p:txBody>
      </p:sp>
      <p:sp>
        <p:nvSpPr>
          <p:cNvPr id="3" name="Zástupný obsah 2">
            <a:extLst>
              <a:ext uri="{FF2B5EF4-FFF2-40B4-BE49-F238E27FC236}">
                <a16:creationId xmlns:a16="http://schemas.microsoft.com/office/drawing/2014/main" id="{2F124659-B4C4-2C40-BC2A-4B5B047D7EA9}"/>
              </a:ext>
            </a:extLst>
          </p:cNvPr>
          <p:cNvSpPr>
            <a:spLocks noGrp="1"/>
          </p:cNvSpPr>
          <p:nvPr>
            <p:ph idx="1"/>
          </p:nvPr>
        </p:nvSpPr>
        <p:spPr/>
        <p:txBody>
          <a:bodyPr>
            <a:normAutofit fontScale="92500" lnSpcReduction="20000"/>
          </a:bodyPr>
          <a:lstStyle/>
          <a:p>
            <a:pPr marL="0" indent="0">
              <a:buNone/>
            </a:pPr>
            <a:r>
              <a:rPr lang="lt-LT" dirty="0"/>
              <a:t>Šis dokumentas yra realaus gyvenimo pavyzdys, iliustruojantis akademinio sąžiningumo vertybių svarbą profesiniame gyvenime. </a:t>
            </a:r>
          </a:p>
          <a:p>
            <a:pPr marL="0" indent="0">
              <a:buNone/>
            </a:pPr>
            <a:r>
              <a:rPr lang="lt-LT" dirty="0"/>
              <a:t>Jis buvo sukurtas kaip </a:t>
            </a:r>
            <a:r>
              <a:rPr lang="lt-LT" i="1" dirty="0"/>
              <a:t>Priemonių rinkinio tarpsektoriniam bendradarbiavimui akademinio sąžiningumo srityje</a:t>
            </a:r>
            <a:r>
              <a:rPr lang="lt-LT" dirty="0"/>
              <a:t> dalis Erasmus+ projekte.  </a:t>
            </a:r>
            <a:endParaRPr lang="en-US" dirty="0"/>
          </a:p>
          <a:p>
            <a:pPr marL="0" indent="0">
              <a:buNone/>
            </a:pPr>
            <a:r>
              <a:rPr lang="lt-LT" dirty="0"/>
              <a:t>Tai paruoštas naudoti atvejo aprašymas, papildytas didaktinėmis pastabomis, klausimais diskusijai ir (arba) kitomis užduotimis auditorijai. Daugiau atvejų aprašymų rasite </a:t>
            </a:r>
            <a:r>
              <a:rPr lang="lt-LT" u="sng" dirty="0">
                <a:hlinkClick r:id="rId2"/>
              </a:rPr>
              <a:t>ENAI mokymo medžiagos duomenų bazėje</a:t>
            </a:r>
            <a:r>
              <a:rPr lang="lt-LT" dirty="0"/>
              <a:t>.</a:t>
            </a:r>
            <a:endParaRPr lang="cs-CZ" dirty="0"/>
          </a:p>
        </p:txBody>
      </p:sp>
    </p:spTree>
    <p:extLst>
      <p:ext uri="{BB962C8B-B14F-4D97-AF65-F5344CB8AC3E}">
        <p14:creationId xmlns:p14="http://schemas.microsoft.com/office/powerpoint/2010/main" val="2617063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lt-LT" dirty="0"/>
              <a:t>Pagrindinė informacija</a:t>
            </a:r>
            <a:endParaRPr lang="en-US" dirty="0"/>
          </a:p>
        </p:txBody>
      </p:sp>
      <p:sp>
        <p:nvSpPr>
          <p:cNvPr id="3" name="Zástupný symbol pro obsah 2"/>
          <p:cNvSpPr>
            <a:spLocks noGrp="1"/>
          </p:cNvSpPr>
          <p:nvPr>
            <p:ph idx="1"/>
          </p:nvPr>
        </p:nvSpPr>
        <p:spPr/>
        <p:txBody>
          <a:bodyPr>
            <a:normAutofit fontScale="92500"/>
          </a:bodyPr>
          <a:lstStyle/>
          <a:p>
            <a:r>
              <a:rPr lang="en-US" b="1" dirty="0"/>
              <a:t>T</a:t>
            </a:r>
            <a:r>
              <a:rPr lang="lt-LT" b="1" dirty="0" err="1"/>
              <a:t>ikslinė</a:t>
            </a:r>
            <a:r>
              <a:rPr lang="lt-LT" b="1" dirty="0"/>
              <a:t> auditorija</a:t>
            </a:r>
            <a:r>
              <a:rPr lang="cs-CZ" dirty="0"/>
              <a:t>: </a:t>
            </a:r>
            <a:r>
              <a:rPr lang="lt-LT" dirty="0"/>
              <a:t>mokiniai, profesinio tobulinimosi mokymų dalyviai (pageidautina biologijos ar darbo su gyvūnais sričių, tačiau nebūtinai)</a:t>
            </a:r>
            <a:r>
              <a:rPr lang="cs-CZ" dirty="0"/>
              <a:t> </a:t>
            </a:r>
            <a:endParaRPr lang="en-US" dirty="0"/>
          </a:p>
          <a:p>
            <a:r>
              <a:rPr lang="lt-LT" b="1" dirty="0"/>
              <a:t>Santrauka</a:t>
            </a:r>
            <a:r>
              <a:rPr lang="cs-CZ" dirty="0"/>
              <a:t>:</a:t>
            </a:r>
            <a:r>
              <a:rPr lang="lt-LT" dirty="0"/>
              <a:t> dėl žinių trūkumo (kurį lėmė sukčiavimas) profesinėje veikloje patirta nesėkmė</a:t>
            </a:r>
          </a:p>
          <a:p>
            <a:r>
              <a:rPr lang="lt-LT" b="1" dirty="0"/>
              <a:t>Tikslas</a:t>
            </a:r>
            <a:r>
              <a:rPr lang="cs-CZ" dirty="0"/>
              <a:t>: </a:t>
            </a:r>
            <a:r>
              <a:rPr lang="lt-LT" dirty="0"/>
              <a:t>suprasti galimas tam tikrai profesijai būtinų gebėjimų ir žinių trūkumo pasekmes</a:t>
            </a:r>
          </a:p>
          <a:p>
            <a:r>
              <a:rPr lang="en-US" b="1" dirty="0" err="1"/>
              <a:t>Trukm</a:t>
            </a:r>
            <a:r>
              <a:rPr lang="lt-LT" b="1" dirty="0"/>
              <a:t>ė</a:t>
            </a:r>
            <a:r>
              <a:rPr lang="cs-CZ" dirty="0"/>
              <a:t>:</a:t>
            </a:r>
            <a:r>
              <a:rPr lang="en-US" dirty="0"/>
              <a:t> 10 </a:t>
            </a:r>
            <a:r>
              <a:rPr lang="en-US" dirty="0" err="1"/>
              <a:t>minu</a:t>
            </a:r>
            <a:r>
              <a:rPr lang="lt-LT" dirty="0" err="1"/>
              <a:t>čių</a:t>
            </a:r>
            <a:endParaRPr lang="en-US" dirty="0"/>
          </a:p>
        </p:txBody>
      </p:sp>
    </p:spTree>
    <p:extLst>
      <p:ext uri="{BB962C8B-B14F-4D97-AF65-F5344CB8AC3E}">
        <p14:creationId xmlns:p14="http://schemas.microsoft.com/office/powerpoint/2010/main" val="2487956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p:txBody>
          <a:bodyPr>
            <a:normAutofit fontScale="92500" lnSpcReduction="10000"/>
          </a:bodyPr>
          <a:lstStyle/>
          <a:p>
            <a:pPr marL="0" indent="0">
              <a:buNone/>
            </a:pPr>
            <a:r>
              <a:rPr lang="lt-LT" dirty="0"/>
              <a:t>Justinai patiko jos darbas roplių veislyne, ypač gyvačių ir driežų priežiūra, tačiau mokymų metu jai buvo nuobodu ir ji nekreipė daug dėmesio į informaciją apie (lėtus, nerangius) vėžlius. </a:t>
            </a:r>
          </a:p>
          <a:p>
            <a:pPr marL="0" indent="0">
              <a:buNone/>
            </a:pPr>
            <a:endParaRPr lang="lt-LT" dirty="0"/>
          </a:p>
          <a:p>
            <a:pPr marL="0" indent="0">
              <a:buNone/>
            </a:pPr>
            <a:r>
              <a:rPr lang="lt-LT" dirty="0"/>
              <a:t>Ji tiesiog gavo atsakymus į testo apie vėžlius klausimus iš draugės, kuri laikė testą praėjusiais metais. </a:t>
            </a:r>
            <a:endParaRPr lang="en-US" dirty="0"/>
          </a:p>
        </p:txBody>
      </p:sp>
      <p:pic>
        <p:nvPicPr>
          <p:cNvPr id="1028" name="Picture 4" descr="https://lh3.googleusercontent.com/6IuwpzeoBZy63M1ZNGqMxoi2AZw9h5DFZNdo8ItCR8nFUcL9Wg1FceWGatJICy_YPmD9iOqUhSlp5bJr6e72cHXm2LD0ysm7lM3Kyw46EDxmyf-vVoEHelghO6Ycz0RBiKI0q1jeI9LgxBMpqCdR34asc7CBBMBr-VaDzvmgE6tz8Tg5z_6q1vgPsgvST2x-QGjepG3J3YsazKbZGnxXaLyRk6Op-VSfvirGwnnozifrU9iCtuEWVWwaGTAukrL1UlMNhToQA8t_DjWqIlSYfEXTUuq_XllHJQ8s2Out8YJylNNdaBgjzhRGmeMsEryrTejig5Voko7jgg2q1PQb4_5OtWH_C4QqJ43k0eHvWkjmBs92gTJUsnLBftFMcdjEXVf5EhOVhAwUI-qBEaQ7vxC3mp-9Ab46tefbNETy74S7KvXPKt-eNl3S2433-NoC_ykrVy1JPjOAhv5znAISgkyCae6aEvr-SjqpOggc1PWyOJXLi0ulKRA73H5TiEME9ytUUeXjwpmAxKqqRqCjr4I6_ia8jlRO_-_sXyrTIsZz44UabbD9Fv9kNq37irCmpNlN1KvAsQSV6B_yFJsm_n64L7IAoJUhpcntv3s01gf-YmYZm86t8TNwHYox_Wi3Be-m7K-SmzvKCPahXHoKthdZKeu7DW6yTRwlKcMu6URsN0EYOiM-69Qj=w876-h657-no"/>
          <p:cNvPicPr>
            <a:picLocks noGrp="1" noChangeAspect="1" noChangeArrowheads="1"/>
          </p:cNvPicPr>
          <p:nvPr>
            <p:ph idx="13"/>
          </p:nvPr>
        </p:nvPicPr>
        <p:blipFill>
          <a:blip r:embed="rId3" cstate="screen">
            <a:extLst>
              <a:ext uri="{28A0092B-C50C-407E-A947-70E740481C1C}">
                <a14:useLocalDpi xmlns:a14="http://schemas.microsoft.com/office/drawing/2010/main"/>
              </a:ext>
            </a:extLst>
          </a:blip>
          <a:srcRect/>
          <a:stretch>
            <a:fillRect/>
          </a:stretch>
        </p:blipFill>
        <p:spPr bwMode="auto">
          <a:xfrm>
            <a:off x="4511041" y="1303265"/>
            <a:ext cx="4632960" cy="3474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456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416560" y="304800"/>
            <a:ext cx="7136146" cy="4327923"/>
          </a:xfrm>
        </p:spPr>
        <p:txBody>
          <a:bodyPr>
            <a:normAutofit lnSpcReduction="10000"/>
          </a:bodyPr>
          <a:lstStyle/>
          <a:p>
            <a:pPr marL="0" indent="0">
              <a:buNone/>
            </a:pPr>
            <a:r>
              <a:rPr lang="lt-LT" dirty="0"/>
              <a:t>Atėjus pavasariui ir veislyne padidėjus darbo krūviui, Justina rūpinosi vėžliais lygiai taip pat, kaip driežais ir gyvatėmis, nesuprasdama, kad perimų vėžliukų lytis priklauso nuo temperatūros, kurioje jie inkubuojami. Dėl to visi tais metais išsiritę vėžliukai buvo patinai. Tai reiškė, kad veislynas negalėjo įvykdyti nei vieno užsakymo, kuriam reikėjo skirtingos lyties vėžliukų poros. </a:t>
            </a:r>
          </a:p>
          <a:p>
            <a:pPr marL="0" indent="0">
              <a:buNone/>
            </a:pPr>
            <a:br>
              <a:rPr lang="cs-CZ" dirty="0"/>
            </a:br>
            <a:endParaRPr lang="en-US" dirty="0"/>
          </a:p>
        </p:txBody>
      </p:sp>
    </p:spTree>
    <p:extLst>
      <p:ext uri="{BB962C8B-B14F-4D97-AF65-F5344CB8AC3E}">
        <p14:creationId xmlns:p14="http://schemas.microsoft.com/office/powerpoint/2010/main" val="3014158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3"/>
          </p:nvPr>
        </p:nvSpPr>
        <p:spPr>
          <a:xfrm>
            <a:off x="4257446" y="1389888"/>
            <a:ext cx="4459834" cy="3252995"/>
          </a:xfrm>
        </p:spPr>
        <p:txBody>
          <a:bodyPr>
            <a:normAutofit/>
          </a:bodyPr>
          <a:lstStyle/>
          <a:p>
            <a:r>
              <a:rPr lang="lt-LT" dirty="0"/>
              <a:t>Kokios gali būti pasekmės veislynui?</a:t>
            </a:r>
            <a:endParaRPr lang="cs-CZ" dirty="0"/>
          </a:p>
          <a:p>
            <a:r>
              <a:rPr lang="lt-LT" dirty="0"/>
              <a:t>Ką darė Justinos vadovas, supratęs, kad ji nekeitė temperatūros? </a:t>
            </a:r>
            <a:endParaRPr lang="cs-CZ" dirty="0"/>
          </a:p>
        </p:txBody>
      </p:sp>
      <p:pic>
        <p:nvPicPr>
          <p:cNvPr id="4" name="Picture 4" descr="https://lh3.googleusercontent.com/6IuwpzeoBZy63M1ZNGqMxoi2AZw9h5DFZNdo8ItCR8nFUcL9Wg1FceWGatJICy_YPmD9iOqUhSlp5bJr6e72cHXm2LD0ysm7lM3Kyw46EDxmyf-vVoEHelghO6Ycz0RBiKI0q1jeI9LgxBMpqCdR34asc7CBBMBr-VaDzvmgE6tz8Tg5z_6q1vgPsgvST2x-QGjepG3J3YsazKbZGnxXaLyRk6Op-VSfvirGwnnozifrU9iCtuEWVWwaGTAukrL1UlMNhToQA8t_DjWqIlSYfEXTUuq_XllHJQ8s2Out8YJylNNdaBgjzhRGmeMsEryrTejig5Voko7jgg2q1PQb4_5OtWH_C4QqJ43k0eHvWkjmBs92gTJUsnLBftFMcdjEXVf5EhOVhAwUI-qBEaQ7vxC3mp-9Ab46tefbNETy74S7KvXPKt-eNl3S2433-NoC_ykrVy1JPjOAhv5znAISgkyCae6aEvr-SjqpOggc1PWyOJXLi0ulKRA73H5TiEME9ytUUeXjwpmAxKqqRqCjr4I6_ia8jlRO_-_sXyrTIsZz44UabbD9Fv9kNq37irCmpNlN1KvAsQSV6B_yFJsm_n64L7IAoJUhpcntv3s01gf-YmYZm86t8TNwHYox_Wi3Be-m7K-SmzvKCPahXHoKthdZKeu7DW6yTRwlKcMu6URsN0EYOiM-69Qj=w876-h657-no"/>
          <p:cNvPicPr>
            <a:picLocks noGrp="1" noChangeAspect="1" noChangeArrowheads="1"/>
          </p:cNvPicPr>
          <p:nvPr>
            <p:ph idx="1"/>
          </p:nvPr>
        </p:nvPicPr>
        <p:blipFill>
          <a:blip r:embed="rId3" cstate="screen">
            <a:extLst>
              <a:ext uri="{28A0092B-C50C-407E-A947-70E740481C1C}">
                <a14:useLocalDpi xmlns:a14="http://schemas.microsoft.com/office/drawing/2010/main"/>
              </a:ext>
            </a:extLst>
          </a:blip>
          <a:srcRect/>
          <a:stretch>
            <a:fillRect/>
          </a:stretch>
        </p:blipFill>
        <p:spPr bwMode="auto">
          <a:xfrm>
            <a:off x="0" y="790041"/>
            <a:ext cx="4135438" cy="3101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306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lt-LT" dirty="0"/>
              <a:t>Pabaiga</a:t>
            </a:r>
            <a:endParaRPr lang="cs-CZ" dirty="0"/>
          </a:p>
        </p:txBody>
      </p:sp>
      <p:sp>
        <p:nvSpPr>
          <p:cNvPr id="3" name="Zástupný symbol pro obsah 2"/>
          <p:cNvSpPr>
            <a:spLocks noGrp="1"/>
          </p:cNvSpPr>
          <p:nvPr>
            <p:ph idx="1"/>
          </p:nvPr>
        </p:nvSpPr>
        <p:spPr/>
        <p:txBody>
          <a:bodyPr>
            <a:normAutofit/>
          </a:bodyPr>
          <a:lstStyle/>
          <a:p>
            <a:pPr marL="0" indent="0">
              <a:buNone/>
            </a:pPr>
            <a:r>
              <a:rPr lang="lt-LT" dirty="0"/>
              <a:t>Kai vadovas suprato, kad Justina nekeitė temperatūros, ji buvo atleista iš darbo, o jos paskutinis atlyginimas buvo panaudotas daliai žalos padengti.</a:t>
            </a:r>
            <a:endParaRPr lang="cs-CZ" dirty="0"/>
          </a:p>
        </p:txBody>
      </p:sp>
    </p:spTree>
    <p:extLst>
      <p:ext uri="{BB962C8B-B14F-4D97-AF65-F5344CB8AC3E}">
        <p14:creationId xmlns:p14="http://schemas.microsoft.com/office/powerpoint/2010/main" val="1294434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lt-LT" dirty="0"/>
              <a:t>Klausimai diskusijai</a:t>
            </a:r>
            <a:endParaRPr lang="cs-CZ" dirty="0"/>
          </a:p>
        </p:txBody>
      </p:sp>
      <p:sp>
        <p:nvSpPr>
          <p:cNvPr id="3" name="Zástupný symbol pro obsah 2"/>
          <p:cNvSpPr>
            <a:spLocks noGrp="1"/>
          </p:cNvSpPr>
          <p:nvPr>
            <p:ph idx="1"/>
          </p:nvPr>
        </p:nvSpPr>
        <p:spPr>
          <a:xfrm>
            <a:off x="628650" y="1306286"/>
            <a:ext cx="7886700" cy="3326439"/>
          </a:xfrm>
        </p:spPr>
        <p:txBody>
          <a:bodyPr/>
          <a:lstStyle/>
          <a:p>
            <a:r>
              <a:rPr lang="lt-LT" dirty="0"/>
              <a:t>Kokia buvo problemos priežastis?</a:t>
            </a:r>
            <a:endParaRPr lang="en-US" dirty="0"/>
          </a:p>
          <a:p>
            <a:r>
              <a:rPr lang="lt-LT" dirty="0"/>
              <a:t>Ką buvo galima padaryti, norint jos išvengti? </a:t>
            </a:r>
            <a:endParaRPr lang="cs-CZ" dirty="0"/>
          </a:p>
          <a:p>
            <a:r>
              <a:rPr lang="lt-LT" dirty="0"/>
              <a:t>Kaip mokytojas galėtų motyvuoti mokinius (mokymų dalyvius), kurie nesidomi vėžliais? </a:t>
            </a:r>
            <a:endParaRPr lang="cs-CZ" dirty="0"/>
          </a:p>
        </p:txBody>
      </p:sp>
    </p:spTree>
    <p:extLst>
      <p:ext uri="{BB962C8B-B14F-4D97-AF65-F5344CB8AC3E}">
        <p14:creationId xmlns:p14="http://schemas.microsoft.com/office/powerpoint/2010/main" val="4130734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lt-LT" dirty="0"/>
              <a:t>Pagrindinė pasakojimo žinutė</a:t>
            </a:r>
            <a:endParaRPr lang="cs-CZ" dirty="0"/>
          </a:p>
        </p:txBody>
      </p:sp>
      <p:sp>
        <p:nvSpPr>
          <p:cNvPr id="3" name="Zástupný symbol pro obsah 2"/>
          <p:cNvSpPr>
            <a:spLocks noGrp="1"/>
          </p:cNvSpPr>
          <p:nvPr>
            <p:ph idx="1"/>
          </p:nvPr>
        </p:nvSpPr>
        <p:spPr/>
        <p:txBody>
          <a:bodyPr/>
          <a:lstStyle/>
          <a:p>
            <a:r>
              <a:rPr lang="lt-LT" dirty="0"/>
              <a:t>Net jei besimokant kai kurie dalykai jums yra nuobodūs ir atrodo neįdomūs, jie gali būti esminiai profesinėje veikloje. </a:t>
            </a:r>
            <a:endParaRPr lang="cs-CZ" dirty="0"/>
          </a:p>
        </p:txBody>
      </p:sp>
    </p:spTree>
    <p:extLst>
      <p:ext uri="{BB962C8B-B14F-4D97-AF65-F5344CB8AC3E}">
        <p14:creationId xmlns:p14="http://schemas.microsoft.com/office/powerpoint/2010/main" val="3042476147"/>
      </p:ext>
    </p:extLst>
  </p:cSld>
  <p:clrMapOvr>
    <a:masterClrMapping/>
  </p:clrMapOvr>
</p:sld>
</file>

<file path=ppt/theme/theme1.xml><?xml version="1.0" encoding="utf-8"?>
<a:theme xmlns:a="http://schemas.openxmlformats.org/drawingml/2006/main" name="enai">
  <a:themeElements>
    <a:clrScheme name="ENAI">
      <a:dk1>
        <a:srgbClr val="484749"/>
      </a:dk1>
      <a:lt1>
        <a:sysClr val="window" lastClr="FFFFFF"/>
      </a:lt1>
      <a:dk2>
        <a:srgbClr val="44546A"/>
      </a:dk2>
      <a:lt2>
        <a:srgbClr val="E7E6E6"/>
      </a:lt2>
      <a:accent1>
        <a:srgbClr val="009999"/>
      </a:accent1>
      <a:accent2>
        <a:srgbClr val="FFD242"/>
      </a:accent2>
      <a:accent3>
        <a:srgbClr val="EB5F9B"/>
      </a:accent3>
      <a:accent4>
        <a:srgbClr val="88868A"/>
      </a:accent4>
      <a:accent5>
        <a:srgbClr val="91C7B1"/>
      </a:accent5>
      <a:accent6>
        <a:srgbClr val="009999"/>
      </a:accent6>
      <a:hlink>
        <a:srgbClr val="009999"/>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enai</Template>
  <TotalTime>1879</TotalTime>
  <Words>491</Words>
  <Application>Microsoft Macintosh PowerPoint</Application>
  <PresentationFormat>Předvádění na obrazovce (16:9)</PresentationFormat>
  <Paragraphs>49</Paragraphs>
  <Slides>11</Slides>
  <Notes>8</Notes>
  <HiddenSlides>1</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11</vt:i4>
      </vt:variant>
    </vt:vector>
  </HeadingPairs>
  <TitlesOfParts>
    <vt:vector size="14" baseType="lpstr">
      <vt:lpstr>Arial</vt:lpstr>
      <vt:lpstr>Calibri</vt:lpstr>
      <vt:lpstr>enai</vt:lpstr>
      <vt:lpstr>Roplių veislynas </vt:lpstr>
      <vt:lpstr>Apie dokumentą</vt:lpstr>
      <vt:lpstr>Pagrindinė informacija</vt:lpstr>
      <vt:lpstr>Prezentace aplikace PowerPoint</vt:lpstr>
      <vt:lpstr>Prezentace aplikace PowerPoint</vt:lpstr>
      <vt:lpstr>Prezentace aplikace PowerPoint</vt:lpstr>
      <vt:lpstr>Pabaiga</vt:lpstr>
      <vt:lpstr>Klausimai diskusijai</vt:lpstr>
      <vt:lpstr>Pagrindinė pasakojimo žinutė</vt:lpstr>
      <vt:lpstr>Autoriai ir kontaktinė informacija </vt:lpstr>
      <vt:lpstr>Licencijos informacija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didl</dc:creator>
  <cp:lastModifiedBy>Dita Dlabolová</cp:lastModifiedBy>
  <cp:revision>138</cp:revision>
  <dcterms:created xsi:type="dcterms:W3CDTF">2016-09-26T15:05:02Z</dcterms:created>
  <dcterms:modified xsi:type="dcterms:W3CDTF">2019-08-01T17:21:30Z</dcterms:modified>
</cp:coreProperties>
</file>