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2" r:id="rId2"/>
  </p:sldMasterIdLst>
  <p:notesMasterIdLst>
    <p:notesMasterId r:id="rId26"/>
  </p:notesMasterIdLst>
  <p:sldIdLst>
    <p:sldId id="309" r:id="rId3"/>
    <p:sldId id="364" r:id="rId4"/>
    <p:sldId id="343" r:id="rId5"/>
    <p:sldId id="290" r:id="rId6"/>
    <p:sldId id="340" r:id="rId7"/>
    <p:sldId id="317" r:id="rId8"/>
    <p:sldId id="319" r:id="rId9"/>
    <p:sldId id="320" r:id="rId10"/>
    <p:sldId id="321" r:id="rId11"/>
    <p:sldId id="322" r:id="rId12"/>
    <p:sldId id="323" r:id="rId13"/>
    <p:sldId id="304" r:id="rId14"/>
    <p:sldId id="324" r:id="rId15"/>
    <p:sldId id="325" r:id="rId16"/>
    <p:sldId id="305" r:id="rId17"/>
    <p:sldId id="306" r:id="rId18"/>
    <p:sldId id="307" r:id="rId19"/>
    <p:sldId id="308" r:id="rId20"/>
    <p:sldId id="348" r:id="rId21"/>
    <p:sldId id="345" r:id="rId22"/>
    <p:sldId id="344" r:id="rId23"/>
    <p:sldId id="347" r:id="rId24"/>
    <p:sldId id="346" r:id="rId2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8EFAF8DB-A969-4135-B19A-87D8D207BB21}">
          <p14:sldIdLst>
            <p14:sldId id="309"/>
            <p14:sldId id="364"/>
            <p14:sldId id="343"/>
            <p14:sldId id="290"/>
            <p14:sldId id="340"/>
            <p14:sldId id="317"/>
            <p14:sldId id="319"/>
            <p14:sldId id="320"/>
            <p14:sldId id="321"/>
            <p14:sldId id="322"/>
            <p14:sldId id="323"/>
            <p14:sldId id="304"/>
            <p14:sldId id="324"/>
            <p14:sldId id="325"/>
            <p14:sldId id="305"/>
            <p14:sldId id="306"/>
            <p14:sldId id="307"/>
            <p14:sldId id="308"/>
            <p14:sldId id="348"/>
            <p14:sldId id="345"/>
            <p14:sldId id="344"/>
            <p14:sldId id="347"/>
            <p14:sldId id="3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4" autoAdjust="0"/>
    <p:restoredTop sz="85392" autoAdjust="0"/>
  </p:normalViewPr>
  <p:slideViewPr>
    <p:cSldViewPr snapToGrid="0">
      <p:cViewPr varScale="1">
        <p:scale>
          <a:sx n="130" d="100"/>
          <a:sy n="130" d="100"/>
        </p:scale>
        <p:origin x="1112" y="176"/>
      </p:cViewPr>
      <p:guideLst>
        <p:guide orient="horz" pos="2160"/>
        <p:guide pos="2880"/>
        <p:guide pos="3840"/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5130F-6DD1-4461-9104-A51571DA2431}" type="datetimeFigureOut">
              <a:rPr lang="cs-CZ" smtClean="0"/>
              <a:t>01.08.19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BB758-5CCA-4FC4-A17D-E88687967B5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25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3633410@N07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aster_egg_(media)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3633410@N07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3633410@N07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3633410@N07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3633410@N07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3633410@N07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https://www.flickr.com/photos/83633410@N07/7658197122/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Go to CollegeDegrees360's photostream"/>
              </a:rPr>
              <a:t>CollegeDegrees360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College Girls in the Park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young college girls studying together in the park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0998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t-LT" dirty="0"/>
              <a:t>Kalbant apie kompiuterinę programinę įrangą ir medijas, „Velykų kiaušinis“ reiškia tikslingai paliktą pokštą, paslėptą žinutę ar paveiksliuką, ar kitą slaptą žymą darbe 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cs-CZ" sz="1200" dirty="0">
                <a:hlinkClick r:id="rId3"/>
              </a:rPr>
              <a:t>Wikipedia</a:t>
            </a:r>
            <a:r>
              <a:rPr lang="cs-CZ" sz="1200" baseline="0" dirty="0"/>
              <a:t> -</a:t>
            </a:r>
            <a:r>
              <a:rPr lang="cs-CZ" sz="1200" dirty="0"/>
              <a:t> https://en.wikipedia.org/wiki/Easter_egg_(media)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t-L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Tokia prasme „Velykų kiaušinis“ naudojamas ir čia – nuslėptas autorius baigiamajame darbe paliko slaptą žinutę, teigiančią, kad darbas buvo parašytas kito asmens vardu (pavyzdžiui, naudojant baltą teksto spalvą), o Monika prieš įteikdama baigiamąjį darbą šios žinutės nerado.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973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https://www.flickr.com/photos/83633410@N07/7658298768/</a:t>
            </a:r>
          </a:p>
          <a:p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Go to CollegeDegrees360's photostream"/>
              </a:rPr>
              <a:t>CollegeDegrees360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Confused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college student is confused by her class notes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3299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https://www.flickr.com/photos/83633410@N07/7658034524/</a:t>
            </a:r>
          </a:p>
          <a:p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Go to CollegeDegrees360's photostream"/>
              </a:rPr>
              <a:t>CollegeDegrees360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Schoolgirl with books on head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college girl tries to balance her class books on her head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5798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https://www.flickr.com/photos/83633410@N07/7658092652/</a:t>
            </a:r>
          </a:p>
          <a:p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Go to CollegeDegrees360's photostream"/>
              </a:rPr>
              <a:t>CollegeDegrees360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College Student in Park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female College Student in the park on a summers day</a:t>
            </a:r>
            <a:endParaRPr lang="en-US" dirty="0"/>
          </a:p>
          <a:p>
            <a:r>
              <a:rPr lang="en-US" dirty="0"/>
              <a:t>-----------------</a:t>
            </a:r>
          </a:p>
          <a:p>
            <a:r>
              <a:rPr lang="en-US" dirty="0"/>
              <a:t>https://www.flickr.com/photos/83633410@N07/7658044778/</a:t>
            </a:r>
          </a:p>
          <a:p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Go to CollegeDegrees360's photostream"/>
              </a:rPr>
              <a:t>CollegeDegrees360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Stressed Student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young student who is looking stressed at all the coursework that she has for university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9595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https://www.flickr.com/photos/83633410@N07/7658181994/</a:t>
            </a:r>
          </a:p>
          <a:p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Go to CollegeDegrees360's photostream"/>
              </a:rPr>
              <a:t>CollegeDegrees360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Outside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college girl studying outside on the grass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2175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https://academized.com/writing-services/buy-thesis-online</a:t>
            </a:r>
            <a:endParaRPr lang="cs-CZ" dirty="0"/>
          </a:p>
          <a:p>
            <a:r>
              <a:rPr lang="cs-CZ" dirty="0" err="1"/>
              <a:t>Date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screenshot</a:t>
            </a:r>
            <a:r>
              <a:rPr lang="cs-CZ" dirty="0"/>
              <a:t>: 05/07/2018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7818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https://www.flickr.com/photos/83633410@N07/7658149332/</a:t>
            </a:r>
          </a:p>
          <a:p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Go to CollegeDegrees360's photostream"/>
              </a:rPr>
              <a:t>CollegeDegrees360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Girl on Laptop in Park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college girl on her laptop in the park giving the thumbs up sign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2221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Teddi</a:t>
            </a:r>
            <a:r>
              <a:rPr lang="en-US" baseline="0" dirty="0"/>
              <a:t> Fishman</a:t>
            </a:r>
            <a:r>
              <a:rPr lang="lt-LT" baseline="0" dirty="0"/>
              <a:t> nuotrauka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7375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baseline="0" dirty="0">
                <a:highlight>
                  <a:srgbClr val="FFFF00"/>
                </a:highlight>
                <a:sym typeface="Wingdings" panose="05000000000000000000" pitchFamily="2" charset="2"/>
              </a:rPr>
              <a:t>Didaktinė pastaba: be abejo, nėra jokių lengvinančių aplinkybių, kurios galėtų pateisinti Monikos elgesį (tai yra, baigiamojo darbo </a:t>
            </a:r>
            <a:r>
              <a:rPr lang="lt-LT" baseline="0" dirty="0">
                <a:sym typeface="Wingdings" panose="05000000000000000000" pitchFamily="2" charset="2"/>
              </a:rPr>
              <a:t>pirkimą) 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754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2422" y="1371599"/>
            <a:ext cx="8612659" cy="1408777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62631" y="2926214"/>
            <a:ext cx="5072449" cy="84760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474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01.08.19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951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01.08.19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989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01.08.19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613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01.08.19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8040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3568" y="1275607"/>
            <a:ext cx="7772400" cy="918102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Název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517744"/>
            <a:ext cx="6400800" cy="43204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Datum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9" y="3057525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Hodina</a:t>
            </a:r>
            <a:endParaRPr lang="en-US" dirty="0"/>
          </a:p>
        </p:txBody>
      </p:sp>
      <p:sp>
        <p:nvSpPr>
          <p:cNvPr id="14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75658" y="397590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Ing. Dita Dlabolová</a:t>
            </a:r>
            <a:endParaRPr lang="en-US" dirty="0"/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9" y="19548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Předmět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70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7886700" cy="435887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01.08.19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148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/>
          <p:nvPr/>
        </p:nvSpPr>
        <p:spPr>
          <a:xfrm>
            <a:off x="0" y="0"/>
            <a:ext cx="9144000" cy="51364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/>
        </p:nvSpPr>
        <p:spPr>
          <a:xfrm>
            <a:off x="395536" y="159482"/>
            <a:ext cx="8352928" cy="48245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56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cap="none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Question?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71750"/>
            <a:ext cx="9144000" cy="2880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4677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39702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cap="none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cs-CZ" altLang="ko-KR" dirty="0" err="1"/>
              <a:t>Section</a:t>
            </a:r>
            <a:r>
              <a:rPr lang="cs-CZ" altLang="ko-KR" dirty="0"/>
              <a:t> </a:t>
            </a:r>
            <a:r>
              <a:rPr lang="cs-CZ" altLang="ko-KR" dirty="0" err="1"/>
              <a:t>Break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15766"/>
            <a:ext cx="4572000" cy="2880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098" name="Picture 2" descr="C:\Data\Dropbox\ENAI\Grafika\kousek enai poza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27710" y="727710"/>
            <a:ext cx="5143500" cy="36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056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9474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7080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3074" name="Picture 2" descr="C:\Data\Dropbox\ENAI\Grafika\kousek enai poza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88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01.08.19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469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7886700" cy="435887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01.08.19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844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01.08.19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99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01.08.19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361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1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01.08.19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186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01.08.19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465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01.08.19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9098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01.08.19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097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1" y="86723"/>
            <a:ext cx="1442720" cy="123015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" y="4766307"/>
            <a:ext cx="9141619" cy="274801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6784AC-797A-45F2-B2C8-8D7DEEADE390}" type="datetimeFigureOut">
              <a:rPr lang="en-US" smtClean="0"/>
              <a:pPr/>
              <a:t>8/1/19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021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0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6784AC-797A-45F2-B2C8-8D7DEEADE390}" type="datetimeFigureOut">
              <a:rPr lang="en-US" smtClean="0"/>
              <a:pPr/>
              <a:t>8/1/19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844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ademicintegrity.eu/wp/all-materials/?key-words%5b%5d=real-life-exampl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2.0/" TargetMode="External"/><Relationship Id="rId2" Type="http://schemas.openxmlformats.org/officeDocument/2006/relationships/hyperlink" Target="https://www.flickr.com/photos/83633410@N07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tomas.foltynek@mendelu.cz" TargetMode="External"/><Relationship Id="rId2" Type="http://schemas.openxmlformats.org/officeDocument/2006/relationships/hyperlink" Target="mailto:dita.dlabolova@mendelu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avel.turcinek@mendelu.cz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hyperlink" Target="mailto:dita.dlabolova@academicintegrity.e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creativecommons.org/licenses/by/4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6284" y="1371599"/>
            <a:ext cx="6858797" cy="1408777"/>
          </a:xfrm>
        </p:spPr>
        <p:txBody>
          <a:bodyPr/>
          <a:lstStyle/>
          <a:p>
            <a:r>
              <a:rPr lang="lt-LT" dirty="0"/>
              <a:t>Saldus kerštas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9CC7C76-99A2-6A4A-ADD7-9801ECB60D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/>
              <a:t>Realaus gyvenimo pavyzdys</a:t>
            </a:r>
            <a:r>
              <a:rPr lang="cs-CZ" dirty="0"/>
              <a:t> </a:t>
            </a:r>
            <a:r>
              <a:rPr lang="lt-LT"/>
              <a:t>O2-B-4-LT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3454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ata\Dropbox\ENAI\O2\Michelle\7658149332_2026323126_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928" y="-24029"/>
            <a:ext cx="3887072" cy="516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273846"/>
            <a:ext cx="4557827" cy="4358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/>
              <a:t>Monika džiaugėsi tuo, kad jos baigiamąjį darbą parašė kitas asmuo: ji sumokėjo už šį darbą sunkiai advokato kontoroje uždirbtais pinigais, tad ji to nusipelnė!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449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ata\Dropbox\ENAI\O2\Michelle\25299989_10155080006281039_2528043983719093056_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3260" y="213360"/>
            <a:ext cx="5906348" cy="332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9919" y="3741266"/>
            <a:ext cx="7886700" cy="841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/>
              <a:t>Galiausiai, tiek Monika, tiek Asta apgynė savo baigiamuosius darbus ir pabaigė teisės studijas.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625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6686550" cy="4358878"/>
          </a:xfrm>
        </p:spPr>
        <p:txBody>
          <a:bodyPr>
            <a:normAutofit/>
          </a:bodyPr>
          <a:lstStyle/>
          <a:p>
            <a:r>
              <a:rPr lang="lt-LT" dirty="0"/>
              <a:t>Praėjus vieneriems metams po studijų baigimo, Monika ir Asta susitiko teisės studijų grupės susitikime. Asta atėjo su savo vaikinu Jonu, kuriam Monika pasirodė labai patraukli.</a:t>
            </a:r>
            <a:endParaRPr lang="en-US" dirty="0"/>
          </a:p>
          <a:p>
            <a:r>
              <a:rPr lang="lt-LT" dirty="0"/>
              <a:t>Netrukus po susitikimo Jonas paliko Astą ir pradėjo draugauti su Monika.</a:t>
            </a:r>
            <a:endParaRPr lang="en-US" dirty="0"/>
          </a:p>
          <a:p>
            <a:r>
              <a:rPr lang="lt-LT" dirty="0"/>
              <a:t>Astai tai buvo paskutinis lašas. Monika sukčiavo studijų metu, nesavarankiškai parengė baigiamąjį darbą, dėka studijų metu įgytos darbo patirties gavo geresnį darbą, o dabar pavogė ir Astos meilę!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1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ata\Dropbox\ENAI\O2\Michelle\invoice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75159" y="1677613"/>
            <a:ext cx="5253357" cy="326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48512" y="201881"/>
            <a:ext cx="7142988" cy="4072939"/>
          </a:xfrm>
        </p:spPr>
        <p:txBody>
          <a:bodyPr/>
          <a:lstStyle/>
          <a:p>
            <a:pPr marL="0" indent="0">
              <a:buNone/>
            </a:pPr>
            <a:r>
              <a:rPr lang="lt-LT" dirty="0"/>
              <a:t>Asta turėjo keletą kompiuterio ekrano nuotraukų, kuriose matėsi, kad Monikos baigiamasis darbas buvo užsakytas.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4551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ata\Dropbox\ENAI\O2\Michelle\mail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7408" y="27542"/>
            <a:ext cx="6594653" cy="457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429255" y="1794132"/>
            <a:ext cx="527304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 err="1"/>
              <a:t>Thank</a:t>
            </a:r>
            <a:r>
              <a:rPr lang="cs-CZ" sz="1400" dirty="0"/>
              <a:t> </a:t>
            </a:r>
            <a:r>
              <a:rPr lang="cs-CZ" sz="1400" dirty="0" err="1"/>
              <a:t>you</a:t>
            </a:r>
            <a:r>
              <a:rPr lang="cs-CZ" sz="1400" dirty="0"/>
              <a:t> very much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thesis </a:t>
            </a:r>
            <a:r>
              <a:rPr lang="cs-CZ" sz="1400" dirty="0" err="1"/>
              <a:t>you</a:t>
            </a:r>
            <a:r>
              <a:rPr lang="cs-CZ" sz="1400" dirty="0"/>
              <a:t> </a:t>
            </a:r>
            <a:r>
              <a:rPr lang="cs-CZ" sz="1400" dirty="0" err="1"/>
              <a:t>wrote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</a:t>
            </a:r>
            <a:r>
              <a:rPr lang="cs-CZ" sz="1400" dirty="0" err="1"/>
              <a:t>me</a:t>
            </a:r>
            <a:r>
              <a:rPr lang="cs-CZ" sz="1400" dirty="0"/>
              <a:t>! I </a:t>
            </a:r>
            <a:r>
              <a:rPr lang="cs-CZ" sz="1400" dirty="0" err="1"/>
              <a:t>got</a:t>
            </a:r>
            <a:r>
              <a:rPr lang="cs-CZ" sz="1400" dirty="0"/>
              <a:t> B </a:t>
            </a:r>
            <a:r>
              <a:rPr lang="cs-CZ" sz="1400" dirty="0" err="1"/>
              <a:t>from</a:t>
            </a:r>
            <a:r>
              <a:rPr lang="cs-CZ" sz="1400" dirty="0"/>
              <a:t> </a:t>
            </a:r>
            <a:r>
              <a:rPr lang="cs-CZ" sz="1400" dirty="0" err="1"/>
              <a:t>it</a:t>
            </a:r>
            <a:r>
              <a:rPr lang="cs-CZ" sz="1400" dirty="0"/>
              <a:t> and </a:t>
            </a:r>
            <a:r>
              <a:rPr lang="cs-CZ" sz="1400" dirty="0" err="1"/>
              <a:t>I‘m</a:t>
            </a:r>
            <a:r>
              <a:rPr lang="cs-CZ" sz="1400" dirty="0"/>
              <a:t> a </a:t>
            </a:r>
            <a:r>
              <a:rPr lang="cs-CZ" sz="1400" dirty="0" err="1"/>
              <a:t>lawyer</a:t>
            </a:r>
            <a:r>
              <a:rPr lang="cs-CZ" sz="1400" dirty="0"/>
              <a:t> </a:t>
            </a:r>
            <a:r>
              <a:rPr lang="cs-CZ" sz="1400" dirty="0" err="1"/>
              <a:t>now</a:t>
            </a:r>
            <a:r>
              <a:rPr lang="cs-CZ" sz="1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29055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1030" y="509644"/>
            <a:ext cx="7090410" cy="3836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/>
              <a:t>Tai įrodančias nuotraukas </a:t>
            </a:r>
            <a:r>
              <a:rPr lang="cs-CZ" dirty="0"/>
              <a:t>A</a:t>
            </a:r>
            <a:r>
              <a:rPr lang="lt-LT" dirty="0" err="1"/>
              <a:t>sta</a:t>
            </a:r>
            <a:r>
              <a:rPr lang="lt-LT" dirty="0"/>
              <a:t> išsiuntė universitetui ir advokato kontorai, kurioje tuo metu dirbo Monika. </a:t>
            </a:r>
            <a:endParaRPr lang="en-US" dirty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/>
              <a:t>Asta žinojo, kad laipsnio atšaukimo procedūra universitete užims daug laiko, tačiau tikėjosi, kad darbdavių reakcija bus greitesnė. 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/>
              <a:t>Kerštas yra saldus...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807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2948" y="273845"/>
            <a:ext cx="6200852" cy="835537"/>
          </a:xfrm>
        </p:spPr>
        <p:txBody>
          <a:bodyPr/>
          <a:lstStyle/>
          <a:p>
            <a:r>
              <a:rPr lang="lt-LT" dirty="0"/>
              <a:t>Studentų diskusija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t-LT" dirty="0"/>
              <a:t>Kaip manote, kas vyko toliau?</a:t>
            </a:r>
            <a:endParaRPr lang="en-US" dirty="0"/>
          </a:p>
          <a:p>
            <a:r>
              <a:rPr lang="lt-LT" dirty="0"/>
              <a:t>Ar pasakojime yra kokių nors lengvinančių aplinkybių, pateisinančių Monikos elgesį? </a:t>
            </a:r>
            <a:endParaRPr lang="en-US" dirty="0"/>
          </a:p>
          <a:p>
            <a:r>
              <a:rPr lang="lt-LT" dirty="0"/>
              <a:t>Ką manote apie Astos veiksmus? </a:t>
            </a:r>
          </a:p>
          <a:p>
            <a:r>
              <a:rPr lang="lt-LT" dirty="0"/>
              <a:t>Ką buvo galima padaryti siekiant išvengti problemos? </a:t>
            </a:r>
            <a:endParaRPr lang="en-US" dirty="0"/>
          </a:p>
          <a:p>
            <a:r>
              <a:rPr lang="lt-LT" dirty="0"/>
              <a:t>Kokia galėtų būti Monikos darbdavio reakcija? </a:t>
            </a:r>
            <a:endParaRPr lang="en-US" dirty="0"/>
          </a:p>
          <a:p>
            <a:r>
              <a:rPr lang="lt-LT" dirty="0"/>
              <a:t>Kokia būtų jūsų reakcija, jei būtumėte Monikos darbdaviu? </a:t>
            </a:r>
            <a:endParaRPr lang="en-US" dirty="0"/>
          </a:p>
          <a:p>
            <a:r>
              <a:rPr lang="lt-LT" dirty="0"/>
              <a:t>Ar jūs reaguotumėte kitaip, jei teisės laipsnis nebūtų privalomas aptariamame darbe (pozicijoje)? </a:t>
            </a:r>
            <a:endParaRPr lang="en-US" dirty="0"/>
          </a:p>
        </p:txBody>
      </p:sp>
      <p:pic>
        <p:nvPicPr>
          <p:cNvPr id="4" name="Picture 5" descr="C:\Data\Dropbox\ENAI\O2\ikonky\targetGroups\student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1" y="278738"/>
            <a:ext cx="1068387" cy="6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76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Išvada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/>
              <a:t>Monikos darbdavys atleido ją iš darbo, bijodamas prarasti klientų pasitikėjimą.</a:t>
            </a:r>
          </a:p>
          <a:p>
            <a:r>
              <a:rPr lang="lt-LT" dirty="0"/>
              <a:t>Universitetas pradėjo tyrimą, siekiant atšaukti Monikai suteiktą laipsnį.</a:t>
            </a:r>
            <a:endParaRPr lang="en-US" dirty="0"/>
          </a:p>
          <a:p>
            <a:r>
              <a:rPr lang="lt-LT" dirty="0"/>
              <a:t>Moniką pasamdė kita advokato kontora, tačiau netrukus jie gavo tokį patį laišką ir ji vėl prarado darbą.</a:t>
            </a:r>
            <a:endParaRPr lang="en-US" dirty="0"/>
          </a:p>
          <a:p>
            <a:r>
              <a:rPr lang="lt-LT" dirty="0"/>
              <a:t>Kitos advokatų kontoros atmesdavo jos paraiškas, o iš draugų Monika išgirdo, kad mieste turi </a:t>
            </a:r>
            <a:r>
              <a:rPr lang="lt-LT" dirty="0" err="1"/>
              <a:t>sukčiautojos</a:t>
            </a:r>
            <a:r>
              <a:rPr lang="lt-LT" dirty="0"/>
              <a:t> reputaciją.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222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Išvada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2600" dirty="0"/>
              <a:t>Tyrimo metu universitetas rado „Velykų kiaušinį“*, kurį užsakytame baigiamajame Monikos darbe paliko nuslėptas autorius, tad nekilo abejonių ir jos laipsnis buvo atšauktas. </a:t>
            </a:r>
          </a:p>
          <a:p>
            <a:r>
              <a:rPr lang="lt-LT" sz="2600" dirty="0"/>
              <a:t>Ji persikėlė gyventi į kitą miestą ir nebeturėjo jokios galimybės dirbti teisės srityje. 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63226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Pagrindinė pasakojimo žinutė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/>
              <a:t>Nuosekliai taikykite profesinio darbo metodus ir laikykitės gerosios mokslinės praktikos standartų.</a:t>
            </a:r>
            <a:endParaRPr lang="en-US" dirty="0"/>
          </a:p>
          <a:p>
            <a:r>
              <a:rPr lang="lt-LT" dirty="0"/>
              <a:t>Jei reikia, kreipkitės pagalbos. </a:t>
            </a:r>
            <a:endParaRPr lang="en-US" dirty="0"/>
          </a:p>
          <a:p>
            <a:r>
              <a:rPr lang="lt-LT" dirty="0"/>
              <a:t>Imkitės veiksmų, jei atpažįstate neprofesionalų, neetišką ar nusikalstamą elgesį darbe. Pavyzdžiui, laikykitės nustatytų procedūrų ir etikos standartų.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15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32721-E116-D144-8DD0-8490169A2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Apie dokumentą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124659-B4C4-2C40-BC2A-4B5B047D7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t-LT" dirty="0"/>
              <a:t>Šis dokumentas yra realaus gyvenimo pavyzdys, iliustruojantis akademinio sąžiningumo vertybių svarbą profesiniame gyvenime. </a:t>
            </a:r>
          </a:p>
          <a:p>
            <a:pPr marL="0" indent="0">
              <a:buNone/>
            </a:pPr>
            <a:r>
              <a:rPr lang="lt-LT" dirty="0"/>
              <a:t>Jis buvo sukurtas kaip </a:t>
            </a:r>
            <a:r>
              <a:rPr lang="lt-LT" i="1" dirty="0"/>
              <a:t>Priemonių rinkinio tarpsektoriniam bendradarbiavimui akademinio sąžiningumo srityje</a:t>
            </a:r>
            <a:r>
              <a:rPr lang="lt-LT" dirty="0"/>
              <a:t> dalis Erasmus+ projekte.  </a:t>
            </a:r>
            <a:endParaRPr lang="en-US" dirty="0"/>
          </a:p>
          <a:p>
            <a:pPr marL="0" indent="0">
              <a:buNone/>
            </a:pPr>
            <a:r>
              <a:rPr lang="lt-LT" dirty="0"/>
              <a:t>Tai paruoštas naudoti atvejo aprašymas, papildytas didaktinėmis pastabomis, klausimais diskusijai ir (arba) kitomis užduotimis auditorijai. Daugiau atvejų aprašymų rasite </a:t>
            </a:r>
            <a:r>
              <a:rPr lang="lt-LT" u="sng" dirty="0">
                <a:hlinkClick r:id="rId2"/>
              </a:rPr>
              <a:t>ENAI mokymo medžiagos duomenų bazėje</a:t>
            </a:r>
            <a:r>
              <a:rPr lang="lt-LT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6957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Didaktinės pastabos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/>
              <a:t>Šis atvejis sukurtas Čekijos respublikoje, kur įmanoma atšaukti laipsnį už šiurkščius akademinio sąžiningumo pažeidimus, tokius kaip nesavarankiškas baigiamojo darbo rengimas. </a:t>
            </a:r>
            <a:endParaRPr lang="en-US" dirty="0"/>
          </a:p>
          <a:p>
            <a:r>
              <a:rPr lang="lt-LT" dirty="0"/>
              <a:t>Rekomenduojama patikrinti, kokios nuostatos galioja jūsų šalies teisinėje bazėje ir atitinkamai pritaikyti pasakojimą (arba galite naudoti Čekijos respublikos atvejį).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8036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Deklaracija – nuotraukų šaltinis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/>
              <a:t>Visos nuotraukos panaudotos kaip iliustracijos, jos parsisiųstos iš interaktyvaus nuotraukų banko ir jose pavaizduoti žmonės neturi jokių sąsajų su aprašyta situacija. </a:t>
            </a:r>
            <a:endParaRPr lang="en-US" dirty="0"/>
          </a:p>
          <a:p>
            <a:r>
              <a:rPr lang="en-US" dirty="0"/>
              <a:t>Au</a:t>
            </a:r>
            <a:r>
              <a:rPr lang="lt-LT" dirty="0"/>
              <a:t>torius</a:t>
            </a:r>
            <a:r>
              <a:rPr lang="en-US" dirty="0"/>
              <a:t>:  </a:t>
            </a:r>
            <a:r>
              <a:rPr lang="en-US" dirty="0">
                <a:hlinkClick r:id="rId2"/>
              </a:rPr>
              <a:t>CollegeDegrees360</a:t>
            </a:r>
            <a:endParaRPr lang="en-US" dirty="0"/>
          </a:p>
          <a:p>
            <a:r>
              <a:rPr lang="lt-LT" dirty="0"/>
              <a:t>Licencija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>CC BY-SA, 2.0</a:t>
            </a:r>
            <a:endParaRPr lang="en-US" dirty="0"/>
          </a:p>
          <a:p>
            <a:r>
              <a:rPr lang="lt-LT" dirty="0"/>
              <a:t>Šaltinis</a:t>
            </a:r>
            <a:r>
              <a:rPr lang="en-US" dirty="0"/>
              <a:t>: https://www.flickr.com/photos/83633410  @N07/ </a:t>
            </a:r>
            <a:endParaRPr lang="cs-CZ" dirty="0"/>
          </a:p>
          <a:p>
            <a:r>
              <a:rPr lang="lt-LT" dirty="0"/>
              <a:t>Absolventų nuotraukos autorė – </a:t>
            </a:r>
            <a:r>
              <a:rPr lang="cs-CZ" dirty="0"/>
              <a:t>Teddi Fishman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18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Atsakingi autoriai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Dita Dlabolová (</a:t>
            </a:r>
            <a:r>
              <a:rPr lang="cs-CZ" dirty="0">
                <a:hlinkClick r:id="rId2"/>
              </a:rPr>
              <a:t>dita.dlabolova@mendelu.cz</a:t>
            </a:r>
            <a:r>
              <a:rPr lang="cs-CZ" dirty="0"/>
              <a:t>)</a:t>
            </a:r>
          </a:p>
          <a:p>
            <a:r>
              <a:rPr lang="lt-LT" dirty="0"/>
              <a:t>Prisidėjo </a:t>
            </a:r>
            <a:r>
              <a:rPr lang="cs-CZ" dirty="0"/>
              <a:t>Tomáš Foltýnek (</a:t>
            </a:r>
            <a:r>
              <a:rPr lang="cs-CZ" dirty="0">
                <a:hlinkClick r:id="rId3"/>
              </a:rPr>
              <a:t>tomas.foltynek@mendelu.cz</a:t>
            </a:r>
            <a:r>
              <a:rPr lang="cs-CZ" dirty="0"/>
              <a:t>) </a:t>
            </a:r>
            <a:r>
              <a:rPr lang="lt-LT" dirty="0"/>
              <a:t>ir</a:t>
            </a:r>
            <a:r>
              <a:rPr lang="cs-CZ" dirty="0"/>
              <a:t> Pavel Turčínek (</a:t>
            </a:r>
            <a:r>
              <a:rPr lang="cs-CZ" dirty="0">
                <a:hlinkClick r:id="rId4"/>
              </a:rPr>
              <a:t>pavel.turcinek@mendelu.cz</a:t>
            </a:r>
            <a:r>
              <a:rPr lang="cs-CZ" dirty="0"/>
              <a:t>) </a:t>
            </a:r>
          </a:p>
          <a:p>
            <a:endParaRPr lang="cs-CZ" dirty="0"/>
          </a:p>
          <a:p>
            <a:r>
              <a:rPr lang="cs-CZ" dirty="0"/>
              <a:t>2018</a:t>
            </a:r>
            <a:endParaRPr lang="lt-LT" dirty="0"/>
          </a:p>
          <a:p>
            <a:pPr marL="0" indent="0">
              <a:buNone/>
            </a:pPr>
            <a:r>
              <a:rPr lang="lt-LT" dirty="0"/>
              <a:t>----------------------------------------------------------------------</a:t>
            </a:r>
          </a:p>
          <a:p>
            <a:pPr marL="0" indent="0">
              <a:buNone/>
            </a:pPr>
            <a:r>
              <a:rPr lang="lt-LT" dirty="0"/>
              <a:t>Į lietuvių kalbą vertė Inga Gaižauskaitė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1087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Informacija apie licenciją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lt-LT" sz="2400" dirty="0"/>
              <a:t>Pavadinimas</a:t>
            </a:r>
            <a:r>
              <a:rPr lang="cs-CZ" sz="2400" dirty="0"/>
              <a:t>: </a:t>
            </a:r>
            <a:r>
              <a:rPr lang="lt-LT" sz="2400" dirty="0"/>
              <a:t>„Saldus kerštas“</a:t>
            </a:r>
            <a:endParaRPr lang="cs-CZ" sz="2400" dirty="0"/>
          </a:p>
          <a:p>
            <a:pPr marL="0" indent="0" algn="ctr">
              <a:buNone/>
            </a:pPr>
            <a:r>
              <a:rPr lang="lt-LT" sz="2400" dirty="0"/>
              <a:t>Autorius</a:t>
            </a:r>
            <a:r>
              <a:rPr lang="cs-CZ" sz="2400" dirty="0"/>
              <a:t>: Dita Dlabolová (</a:t>
            </a:r>
            <a:r>
              <a:rPr lang="cs-CZ" sz="2400" dirty="0">
                <a:hlinkClick r:id="rId2"/>
              </a:rPr>
              <a:t>dita.dlabolova@academicintegrity.eu</a:t>
            </a:r>
            <a:r>
              <a:rPr lang="cs-CZ" sz="2400" dirty="0"/>
              <a:t>)</a:t>
            </a:r>
          </a:p>
          <a:p>
            <a:pPr marL="0" indent="0" algn="ctr">
              <a:buNone/>
            </a:pPr>
            <a:r>
              <a:rPr lang="lt-LT" sz="2400" dirty="0"/>
              <a:t>Licencijos tipas</a:t>
            </a:r>
            <a:r>
              <a:rPr lang="cs-CZ" sz="2400" dirty="0"/>
              <a:t>: </a:t>
            </a:r>
            <a:r>
              <a:rPr lang="cs-CZ" sz="2400" dirty="0">
                <a:hlinkClick r:id="rId3"/>
              </a:rPr>
              <a:t>creativecommons.org/licenses/by/4.0</a:t>
            </a:r>
            <a:endParaRPr lang="cs-CZ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lt-LT" sz="2400" dirty="0"/>
              <a:t>Autorystę nurodyti naudojant šį tekstą: </a:t>
            </a:r>
            <a:endParaRPr lang="cs-CZ" sz="2400" dirty="0"/>
          </a:p>
          <a:p>
            <a:pPr marL="0" indent="0" algn="ctr">
              <a:buNone/>
            </a:pPr>
            <a:r>
              <a:rPr lang="lt-LT" sz="2400" dirty="0"/>
              <a:t>„Saldus kerštas“, </a:t>
            </a:r>
            <a:r>
              <a:rPr lang="cs-CZ" sz="2400" dirty="0"/>
              <a:t>Dita Dlabolová</a:t>
            </a:r>
            <a:r>
              <a:rPr lang="lt-LT" sz="2400" dirty="0"/>
              <a:t> (į lietuvių kalbą vertė Inga Gaižauskaitė), licencijuota </a:t>
            </a:r>
            <a:r>
              <a:rPr lang="en-US" sz="2400" dirty="0">
                <a:hlinkClick r:id="rId4"/>
              </a:rPr>
              <a:t>Creative Commons Attribution 4.0 International License</a:t>
            </a:r>
            <a:r>
              <a:rPr lang="en-US" sz="2400" dirty="0"/>
              <a:t>.</a:t>
            </a:r>
            <a:endParaRPr lang="cs-CZ" sz="2400" dirty="0"/>
          </a:p>
        </p:txBody>
      </p:sp>
      <p:pic>
        <p:nvPicPr>
          <p:cNvPr id="15" name="Picture 16" descr="VÃ½sledek obrÃ¡zku pro cc by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20" y="1314208"/>
            <a:ext cx="1490559" cy="52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7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Saldus kerštas – pagrindinė informacija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6286"/>
            <a:ext cx="7886700" cy="3326437"/>
          </a:xfrm>
        </p:spPr>
        <p:txBody>
          <a:bodyPr>
            <a:normAutofit/>
          </a:bodyPr>
          <a:lstStyle/>
          <a:p>
            <a:r>
              <a:rPr lang="lt-LT" sz="2600" b="1" dirty="0"/>
              <a:t>Tikslinė auditorija: </a:t>
            </a:r>
            <a:r>
              <a:rPr lang="lt-LT" sz="2600" dirty="0"/>
              <a:t>teisės studijų krypties studentai</a:t>
            </a:r>
          </a:p>
          <a:p>
            <a:r>
              <a:rPr lang="lt-LT" sz="2600" b="1" dirty="0"/>
              <a:t>Santrauka: </a:t>
            </a:r>
            <a:r>
              <a:rPr lang="lt-LT" sz="2600" dirty="0"/>
              <a:t>akademinio nesąžiningumo (nesavarankiško kūrinio rengimo) pasekmės profesiniame gyvenime</a:t>
            </a:r>
          </a:p>
          <a:p>
            <a:r>
              <a:rPr lang="lt-LT" sz="2600" b="1" dirty="0"/>
              <a:t>Tikslas: </a:t>
            </a:r>
            <a:r>
              <a:rPr lang="lt-LT" sz="2600" dirty="0"/>
              <a:t>apmąstyti galimas sukčiavimo pasekmes ir apsvarstyti, kiek sukčiautojas gali būti patikimas versle </a:t>
            </a:r>
          </a:p>
          <a:p>
            <a:r>
              <a:rPr lang="lt-LT" sz="2600" b="1" dirty="0"/>
              <a:t>Trukmė: </a:t>
            </a:r>
            <a:r>
              <a:rPr lang="lt-LT" sz="2600" dirty="0"/>
              <a:t>30 minučių</a:t>
            </a:r>
          </a:p>
        </p:txBody>
      </p:sp>
    </p:spTree>
    <p:extLst>
      <p:ext uri="{BB962C8B-B14F-4D97-AF65-F5344CB8AC3E}">
        <p14:creationId xmlns:p14="http://schemas.microsoft.com/office/powerpoint/2010/main" val="270936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4396892" cy="4358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/>
              <a:t>Monika ir Asta buvo geriausios draugės. Pabaigusios vidurinę mokyklą, jos kartu studijavo teisę, kartu gyveno bendrabučio kambaryje, nuolat užsiėmė bendra veikla ir viena apie kitą žinojo viską.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032" y="0"/>
            <a:ext cx="4051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4045763" cy="4358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/>
              <a:t>Monika nebuvo labai darbšti studentė, daugelyje egzaminų ji naudojosi paruoštukėmis ar kitomis neleistinomis priemonėmis.</a:t>
            </a:r>
            <a:endParaRPr lang="en-US" dirty="0"/>
          </a:p>
        </p:txBody>
      </p:sp>
      <p:pic>
        <p:nvPicPr>
          <p:cNvPr id="4" name="Picture 2" descr="C:\Data\Dropbox\ENAI\O2\Michelle\7658298768_e4c2c2635e_b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1759" y="-1"/>
            <a:ext cx="4602239" cy="476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395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ata\Dropbox\ENAI\O2\Michelle\7658034524_cea1c4ddba_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0747" y="1522877"/>
            <a:ext cx="4967833" cy="310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34319" y="273846"/>
            <a:ext cx="6435524" cy="4358878"/>
          </a:xfrm>
        </p:spPr>
        <p:txBody>
          <a:bodyPr/>
          <a:lstStyle/>
          <a:p>
            <a:pPr marL="0" indent="0" algn="ctr">
              <a:buNone/>
            </a:pPr>
            <a:r>
              <a:rPr lang="lt-LT" dirty="0"/>
              <a:t>Asta sunkiai mokėsi ir kartais pavydėdavo, kad Monika be didelių pastangų gauna geresnius įvertinimus.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778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ata\Dropbox\ENAI\O2\Michelle\7658044778_22dbe1e729_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056" y="1013154"/>
            <a:ext cx="3132945" cy="413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ata\Dropbox\ENAI\O2\Michelle\7658092652_a4f8df429b_z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049" y="1056807"/>
            <a:ext cx="3002962" cy="408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199729" y="1013153"/>
            <a:ext cx="2589510" cy="37380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dirty="0"/>
              <a:t>Besibaigiant studijoms, jos jau nebebuvo geriausiomis draugėmis, tačiau vis dar gyveno kartu.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419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ata\Dropbox\ENAI\O2\Michelle\7658181994_3c1703dd93_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12" y="-27932"/>
            <a:ext cx="3809988" cy="517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97434" y="273846"/>
            <a:ext cx="4725619" cy="4358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/>
              <a:t>Monika turėjau daugiau laisvo laiko, todėl jau studijų metu nepilną darbo dieną dirbo advokato kontoroje. </a:t>
            </a:r>
            <a:endParaRPr lang="cs-CZ" dirty="0"/>
          </a:p>
          <a:p>
            <a:pPr marL="0" indent="0">
              <a:buNone/>
            </a:pPr>
            <a:r>
              <a:rPr lang="lt-LT" dirty="0"/>
              <a:t>Ji vis atidėliojo savo baigiamojo magistro darbo rengimą, pasiteisindama tuo, kad dirbdama neturi pakankamai laiko. </a:t>
            </a:r>
            <a:endParaRPr lang="en-US" dirty="0"/>
          </a:p>
          <a:p>
            <a:pPr marL="0" indent="0">
              <a:buNone/>
            </a:pPr>
            <a:r>
              <a:rPr lang="lt-LT" dirty="0"/>
              <a:t>Ir tikėjosi jį parengti įdėdama kuo mažiau pastangų.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0990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66" y="1162538"/>
            <a:ext cx="6390516" cy="3830386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79399" y="266531"/>
            <a:ext cx="7886700" cy="4358878"/>
          </a:xfrm>
        </p:spPr>
        <p:txBody>
          <a:bodyPr/>
          <a:lstStyle/>
          <a:p>
            <a:pPr marL="0" indent="0">
              <a:buNone/>
            </a:pPr>
            <a:r>
              <a:rPr lang="lt-LT" dirty="0"/>
              <a:t>Vieną dieną ji nusprendė gauti jau parašytą baigiamąjį darbą...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0144634"/>
      </p:ext>
    </p:extLst>
  </p:cSld>
  <p:clrMapOvr>
    <a:masterClrMapping/>
  </p:clrMapOvr>
</p:sld>
</file>

<file path=ppt/theme/theme1.xml><?xml version="1.0" encoding="utf-8"?>
<a:theme xmlns:a="http://schemas.openxmlformats.org/drawingml/2006/main" name="ENAI-muj">
  <a:themeElements>
    <a:clrScheme name="ENAI">
      <a:dk1>
        <a:srgbClr val="484749"/>
      </a:dk1>
      <a:lt1>
        <a:sysClr val="window" lastClr="FFFFFF"/>
      </a:lt1>
      <a:dk2>
        <a:srgbClr val="44546A"/>
      </a:dk2>
      <a:lt2>
        <a:srgbClr val="E7E6E6"/>
      </a:lt2>
      <a:accent1>
        <a:srgbClr val="009999"/>
      </a:accent1>
      <a:accent2>
        <a:srgbClr val="FFD242"/>
      </a:accent2>
      <a:accent3>
        <a:srgbClr val="EB5F9B"/>
      </a:accent3>
      <a:accent4>
        <a:srgbClr val="88868A"/>
      </a:accent4>
      <a:accent5>
        <a:srgbClr val="91C7B1"/>
      </a:accent5>
      <a:accent6>
        <a:srgbClr val="009999"/>
      </a:accent6>
      <a:hlink>
        <a:srgbClr val="009999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I-muj" id="{BF8FB9FA-49E7-CE4E-82E3-5DAF86053578}" vid="{C897550D-C1BF-9B4F-97D8-46A4D0CD7014}"/>
    </a:ext>
  </a:extLst>
</a:theme>
</file>

<file path=ppt/theme/theme2.xml><?xml version="1.0" encoding="utf-8"?>
<a:theme xmlns:a="http://schemas.openxmlformats.org/drawingml/2006/main" name="Fancy layouts">
  <a:themeElements>
    <a:clrScheme name="ENAI">
      <a:dk1>
        <a:srgbClr val="484749"/>
      </a:dk1>
      <a:lt1>
        <a:sysClr val="window" lastClr="FFFFFF"/>
      </a:lt1>
      <a:dk2>
        <a:srgbClr val="44546A"/>
      </a:dk2>
      <a:lt2>
        <a:srgbClr val="E7E6E6"/>
      </a:lt2>
      <a:accent1>
        <a:srgbClr val="009999"/>
      </a:accent1>
      <a:accent2>
        <a:srgbClr val="FFD242"/>
      </a:accent2>
      <a:accent3>
        <a:srgbClr val="EB5F9B"/>
      </a:accent3>
      <a:accent4>
        <a:srgbClr val="88868A"/>
      </a:accent4>
      <a:accent5>
        <a:srgbClr val="91C7B1"/>
      </a:accent5>
      <a:accent6>
        <a:srgbClr val="009999"/>
      </a:accent6>
      <a:hlink>
        <a:srgbClr val="009999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ENAI-muj</Template>
  <TotalTime>136</TotalTime>
  <Words>1181</Words>
  <Application>Microsoft Macintosh PowerPoint</Application>
  <PresentationFormat>Předvádění na obrazovce (16:9)</PresentationFormat>
  <Paragraphs>120</Paragraphs>
  <Slides>23</Slides>
  <Notes>10</Notes>
  <HiddenSlides>1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ENAI-muj</vt:lpstr>
      <vt:lpstr>Fancy layouts</vt:lpstr>
      <vt:lpstr>Saldus kerštas</vt:lpstr>
      <vt:lpstr>Apie dokumentą</vt:lpstr>
      <vt:lpstr>Saldus kerštas – pagrindinė informacija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Studentų diskusija</vt:lpstr>
      <vt:lpstr>Išvada</vt:lpstr>
      <vt:lpstr>Išvada</vt:lpstr>
      <vt:lpstr>Pagrindinė pasakojimo žinutė</vt:lpstr>
      <vt:lpstr>Didaktinės pastabos </vt:lpstr>
      <vt:lpstr>Deklaracija – nuotraukų šaltinis</vt:lpstr>
      <vt:lpstr>Atsakingi autoriai</vt:lpstr>
      <vt:lpstr>Informacija apie licenciją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didl</dc:creator>
  <cp:lastModifiedBy>Dita Dlabolová</cp:lastModifiedBy>
  <cp:revision>127</cp:revision>
  <dcterms:created xsi:type="dcterms:W3CDTF">2016-09-26T15:05:02Z</dcterms:created>
  <dcterms:modified xsi:type="dcterms:W3CDTF">2019-08-01T17:21:39Z</dcterms:modified>
</cp:coreProperties>
</file>