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0"/>
  </p:notesMasterIdLst>
  <p:sldIdLst>
    <p:sldId id="309" r:id="rId2"/>
    <p:sldId id="364" r:id="rId3"/>
    <p:sldId id="343" r:id="rId4"/>
    <p:sldId id="290" r:id="rId5"/>
    <p:sldId id="340" r:id="rId6"/>
    <p:sldId id="348" r:id="rId7"/>
    <p:sldId id="350" r:id="rId8"/>
    <p:sldId id="351" r:id="rId9"/>
    <p:sldId id="352" r:id="rId10"/>
    <p:sldId id="353" r:id="rId11"/>
    <p:sldId id="306" r:id="rId12"/>
    <p:sldId id="354" r:id="rId13"/>
    <p:sldId id="356" r:id="rId14"/>
    <p:sldId id="355" r:id="rId15"/>
    <p:sldId id="307" r:id="rId16"/>
    <p:sldId id="345" r:id="rId17"/>
    <p:sldId id="347" r:id="rId18"/>
    <p:sldId id="346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EFAF8DB-A969-4135-B19A-87D8D207BB21}">
          <p14:sldIdLst>
            <p14:sldId id="309"/>
            <p14:sldId id="364"/>
            <p14:sldId id="343"/>
            <p14:sldId id="290"/>
            <p14:sldId id="340"/>
            <p14:sldId id="348"/>
            <p14:sldId id="350"/>
            <p14:sldId id="351"/>
            <p14:sldId id="352"/>
            <p14:sldId id="353"/>
            <p14:sldId id="306"/>
            <p14:sldId id="354"/>
            <p14:sldId id="356"/>
            <p14:sldId id="355"/>
            <p14:sldId id="307"/>
            <p14:sldId id="345"/>
            <p14:sldId id="347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  <p15:guide id="4" orient="horz" pos="1620">
          <p15:clr>
            <a:srgbClr val="A4A3A4"/>
          </p15:clr>
        </p15:guide>
        <p15:guide id="5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4" autoAdjust="0"/>
    <p:restoredTop sz="94051" autoAdjust="0"/>
  </p:normalViewPr>
  <p:slideViewPr>
    <p:cSldViewPr snapToGrid="0">
      <p:cViewPr varScale="1">
        <p:scale>
          <a:sx n="144" d="100"/>
          <a:sy n="144" d="100"/>
        </p:scale>
        <p:origin x="712" y="184"/>
      </p:cViewPr>
      <p:guideLst>
        <p:guide orient="horz" pos="2160"/>
        <p:guide pos="2880"/>
        <p:guide pos="3840"/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5130F-6DD1-4461-9104-A51571DA2431}" type="datetimeFigureOut">
              <a:rPr lang="cs-CZ" smtClean="0"/>
              <a:t>01.08.19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BB758-5CCA-4FC4-A17D-E88687967B5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25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998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849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47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20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299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885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696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579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187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927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541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494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600439"/>
            <a:ext cx="6858000" cy="17907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460195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4747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84AC-797A-45F2-B2C8-8D7DEEADE390}" type="datetimeFigureOut">
              <a:rPr lang="cs-CZ" smtClean="0"/>
              <a:t>01.08.19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66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01.08.19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18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01.08.19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986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01.08.19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822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3568" y="1275607"/>
            <a:ext cx="7772400" cy="918102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2517744"/>
            <a:ext cx="6400800" cy="43204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Datum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03649" y="3057525"/>
            <a:ext cx="6408712" cy="37832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Hodina</a:t>
            </a:r>
            <a:endParaRPr lang="en-US" dirty="0"/>
          </a:p>
        </p:txBody>
      </p:sp>
      <p:sp>
        <p:nvSpPr>
          <p:cNvPr id="14" name="Zástupný symbol pro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475658" y="3975906"/>
            <a:ext cx="6408712" cy="37832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Ing. Dita Dlabolová</a:t>
            </a:r>
            <a:endParaRPr lang="en-US" dirty="0"/>
          </a:p>
        </p:txBody>
      </p:sp>
      <p:sp>
        <p:nvSpPr>
          <p:cNvPr id="15" name="Zástupný symbol pro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403649" y="195486"/>
            <a:ext cx="6408712" cy="37832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Předmět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2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84AC-797A-45F2-B2C8-8D7DEEADE390}" type="datetimeFigureOut">
              <a:rPr lang="cs-CZ" smtClean="0"/>
              <a:t>01.08.19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18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7886700" cy="4358878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84AC-797A-45F2-B2C8-8D7DEEADE390}" type="datetimeFigureOut">
              <a:rPr lang="cs-CZ" smtClean="0"/>
              <a:t>01.08.19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14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01.08.19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59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01.08.19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2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1" cy="276344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01.08.19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38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01.08.19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33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01.08.19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01.08.19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25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7121" y="86723"/>
            <a:ext cx="1442720" cy="123015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4766307"/>
            <a:ext cx="9141619" cy="274801"/>
          </a:xfrm>
          <a:prstGeom prst="rect">
            <a:avLst/>
          </a:prstGeom>
          <a:solidFill>
            <a:srgbClr val="00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6915150" cy="835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149724"/>
            <a:ext cx="7886700" cy="348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E6784AC-797A-45F2-B2C8-8D7DEEADE390}" type="datetimeFigureOut">
              <a:rPr lang="en-US" smtClean="0"/>
              <a:pPr/>
              <a:t>8/1/19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40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07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99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demicintegrity.eu/wp/all-materials/?key-words%5b%5d=real-life-examp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Atvejis: komandos vertinimas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Sąžiningumo svarba profesiniame akademinių darbuotojų gyvenime</a:t>
            </a:r>
          </a:p>
          <a:p>
            <a:r>
              <a:rPr lang="lt-LT" dirty="0"/>
              <a:t>O2-B-3-LT</a:t>
            </a:r>
          </a:p>
        </p:txBody>
      </p:sp>
    </p:spTree>
    <p:extLst>
      <p:ext uri="{BB962C8B-B14F-4D97-AF65-F5344CB8AC3E}">
        <p14:creationId xmlns:p14="http://schemas.microsoft.com/office/powerpoint/2010/main" val="634547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6815642" cy="4358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000" dirty="0"/>
              <a:t>Nusivylusi šiuo įvykiu, Ieva išėjo iš darbo ir sėkmingai įsidarbino kitame darželyje.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51049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sz="2400" dirty="0"/>
              <a:t>Perskaitykite atvejo aprašą.</a:t>
            </a:r>
            <a:endParaRPr lang="en-GB" sz="2400" dirty="0"/>
          </a:p>
          <a:p>
            <a:r>
              <a:rPr lang="lt-LT" sz="2400" dirty="0"/>
              <a:t>Pasiruoškite diskusijai grupėje. </a:t>
            </a:r>
            <a:endParaRPr lang="en-GB" sz="2400" dirty="0"/>
          </a:p>
          <a:p>
            <a:r>
              <a:rPr lang="lt-LT" sz="2400" dirty="0"/>
              <a:t>Aptarkite mažose grupėse (3-5). </a:t>
            </a:r>
            <a:endParaRPr lang="en-GB" sz="2400" dirty="0"/>
          </a:p>
          <a:p>
            <a:r>
              <a:rPr lang="lt-LT" sz="2400" dirty="0"/>
              <a:t>Apibendrinkite savo grupės diskusiją ir pasižymėkite išvadą(s). </a:t>
            </a:r>
          </a:p>
          <a:p>
            <a:r>
              <a:rPr lang="lt-LT" sz="2400" dirty="0"/>
              <a:t>Prisijunkite prie bendro aptarimo ir pristatykite savo grupės rezultatus. </a:t>
            </a:r>
            <a:endParaRPr lang="en-GB" sz="24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Užduotis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74876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dirty="0"/>
              <a:t>Kokia pirma mintis kilo skaitant šį atvejį? </a:t>
            </a:r>
          </a:p>
          <a:p>
            <a:r>
              <a:rPr lang="lt-LT" sz="2400" dirty="0"/>
              <a:t>Ką jūs galvojate apie Ievos, Lauros ir vadovybės elgesį? </a:t>
            </a:r>
            <a:endParaRPr lang="en-GB" sz="2400" dirty="0"/>
          </a:p>
          <a:p>
            <a:r>
              <a:rPr lang="lt-LT" sz="2400" dirty="0"/>
              <a:t>Kokios su sąžiningumu susiję problemos iškilo šiame atvejyje? Kokius sunkumus, nuostolius, žalą tai galėjo sukelti? </a:t>
            </a:r>
            <a:endParaRPr lang="en-GB" sz="24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Klausimai diskusijai apie atvejį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78029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dirty="0"/>
              <a:t>Kokias mintis ir motyvus galėjo turėti Ieva, Laura ir vadovybė? </a:t>
            </a:r>
            <a:endParaRPr lang="en-GB" sz="2400" dirty="0"/>
          </a:p>
          <a:p>
            <a:r>
              <a:rPr lang="lt-LT" sz="2400" dirty="0"/>
              <a:t>Kaip jūs būtumėte reagavę būdami Ievos, Lauros ir vadovybės vietoje? </a:t>
            </a:r>
            <a:endParaRPr lang="en-GB" sz="2400" dirty="0"/>
          </a:p>
          <a:p>
            <a:r>
              <a:rPr lang="lt-LT" sz="2400" dirty="0"/>
              <a:t>Ką kiekvienas iš jų galėjo padaryti siekiant išvengti problemos(ų)</a:t>
            </a:r>
            <a:r>
              <a:rPr lang="en-GB" sz="2400" dirty="0"/>
              <a:t>?</a:t>
            </a:r>
          </a:p>
          <a:p>
            <a:r>
              <a:rPr lang="lt-LT" sz="2400" dirty="0"/>
              <a:t>Ar Ievos ir Lauros kolegos yra kažkiek atsakingi šioje situacijoje? Jei taip, kokia jų atsakomybė? </a:t>
            </a:r>
            <a:endParaRPr lang="en-GB" sz="2400" dirty="0">
              <a:highlight>
                <a:srgbClr val="FFFF00"/>
              </a:highlight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Klausimai diskusijai apie atvejį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19059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dirty="0"/>
              <a:t>Ar ši situacija galėtų paveikti kitas suinteresuotąsias šalis (pvz., vaikų tėvus, kolegas)? Kaip jie galėtų reaguoti? </a:t>
            </a:r>
          </a:p>
          <a:p>
            <a:r>
              <a:rPr lang="lt-LT" sz="2400" dirty="0"/>
              <a:t>Ar būtų skirtumas jei naujoji koncepcija būtų buvusi panaudota ne tik organizacijos viduje, bet pristatyta plačiau, pavyzdžiui, miesto tarybai, viešojo valdymo institucijoms, žurnalistams, organizacijos internetiniame tinklapyje? </a:t>
            </a:r>
            <a:endParaRPr lang="en-GB" sz="24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Papildomi klausimai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45806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Išvada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2400" dirty="0"/>
              <a:t>Užduotis dalyviams: </a:t>
            </a:r>
            <a:endParaRPr lang="en-US" sz="2400" dirty="0"/>
          </a:p>
          <a:p>
            <a:pPr lvl="1"/>
            <a:r>
              <a:rPr lang="lt-LT" sz="2400" dirty="0"/>
              <a:t>Ką jūs sužinojote, išmokote, kas jums buvo nauja diskusijos metu? </a:t>
            </a:r>
            <a:endParaRPr lang="en-US" sz="2400" dirty="0"/>
          </a:p>
          <a:p>
            <a:pPr lvl="1"/>
            <a:r>
              <a:rPr lang="lt-LT" sz="2400" dirty="0"/>
              <a:t>Kokios kitos su sąžiningumu susijusios problemos gali kilti jūsų profesinėje aplinkoje?</a:t>
            </a:r>
            <a:endParaRPr lang="en-US" sz="2400" dirty="0"/>
          </a:p>
          <a:p>
            <a:pPr lvl="1"/>
            <a:r>
              <a:rPr lang="lt-LT" sz="2400" dirty="0"/>
              <a:t>Kaip jūs reaguotumėte (norėtumėte reaguoti) į galimą sąžiningumo pažeidimą?</a:t>
            </a:r>
            <a:endParaRPr lang="en-US" sz="2400" dirty="0"/>
          </a:p>
          <a:p>
            <a:r>
              <a:rPr lang="lt-LT" sz="2400" dirty="0"/>
              <a:t>Sąžiningumo pažeidimai gali ne tik sukelti žalą ar nuostolius asmeniui, tačiau turėti daug neigiamų pasekmių organizacijai.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8222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Didaktinės pastabos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dirty="0"/>
              <a:t>Atvejis rodo, kad akademinėse profesijose sąžiningumo klausimai yra svarbūs kasdieniame darbiniame gyvenime.  </a:t>
            </a:r>
            <a:endParaRPr lang="en-GB" sz="2400" dirty="0"/>
          </a:p>
          <a:p>
            <a:r>
              <a:rPr lang="lt-LT" sz="2400" dirty="0"/>
              <a:t>Mokymasis apie sąžiningumą gali būti sėkmingas tik per diskusijas, argumentavimą, situacijų aptarimą, problemų sprendimą. Todėl būtina taikyti interaktyvius metodus vietoje pamokomojo mokymo. </a:t>
            </a:r>
            <a:endParaRPr lang="en-GB" sz="2400" dirty="0"/>
          </a:p>
          <a:p>
            <a:r>
              <a:rPr lang="lt-LT" sz="2400" dirty="0"/>
              <a:t>Dalyviai turėtų aptarti atvejį iš skirtingų perspektyvų, kad suprastų sąžiningumo problemų sudėtingumą, galimas dviprasmes situacijas ir šalutines pasekmes.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18036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Atsakingi autoriai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/>
              <a:t>Ansgar Schäfer</a:t>
            </a:r>
            <a:r>
              <a:rPr lang="lt-LT" sz="2400" dirty="0"/>
              <a:t> ir</a:t>
            </a:r>
            <a:r>
              <a:rPr lang="de-DE" sz="2400" dirty="0"/>
              <a:t> Oliver </a:t>
            </a:r>
            <a:r>
              <a:rPr lang="de-DE" sz="2400" dirty="0" err="1"/>
              <a:t>Trevisiol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lt-LT" sz="2400" dirty="0"/>
              <a:t>Komunikacijos, informacijos, žiniasklaidos centras</a:t>
            </a:r>
            <a:endParaRPr lang="de-DE" sz="2400" dirty="0"/>
          </a:p>
          <a:p>
            <a:pPr marL="0" indent="0">
              <a:buNone/>
            </a:pPr>
            <a:r>
              <a:rPr lang="lt-LT" sz="2400" dirty="0" err="1"/>
              <a:t>Konstanco</a:t>
            </a:r>
            <a:r>
              <a:rPr lang="lt-LT" sz="2400" dirty="0"/>
              <a:t> universitetas</a:t>
            </a:r>
            <a:endParaRPr lang="de-DE" sz="2400" dirty="0"/>
          </a:p>
          <a:p>
            <a:pPr marL="0" indent="0">
              <a:buNone/>
            </a:pPr>
            <a:r>
              <a:rPr lang="de-DE" sz="2400" dirty="0" err="1"/>
              <a:t>Konstan</a:t>
            </a:r>
            <a:r>
              <a:rPr lang="lt-LT" sz="2400" dirty="0" err="1"/>
              <a:t>cas</a:t>
            </a:r>
            <a:r>
              <a:rPr lang="de-DE" sz="2400" dirty="0"/>
              <a:t>, </a:t>
            </a:r>
            <a:r>
              <a:rPr lang="lt-LT" sz="2400" dirty="0"/>
              <a:t>Vokietija</a:t>
            </a:r>
          </a:p>
          <a:p>
            <a:pPr marL="0" indent="0">
              <a:buNone/>
            </a:pPr>
            <a:r>
              <a:rPr lang="lv-LV" sz="2400" dirty="0"/>
              <a:t>-------------------------------------------------------------------------</a:t>
            </a:r>
          </a:p>
          <a:p>
            <a:pPr marL="0" indent="0">
              <a:buNone/>
            </a:pPr>
            <a:r>
              <a:rPr lang="lv-LV" sz="2400" dirty="0"/>
              <a:t>Į lietuvių kalbą vert</a:t>
            </a:r>
            <a:r>
              <a:rPr lang="lt-LT" sz="2400" dirty="0"/>
              <a:t>ė Inga Gaižauskaitė </a:t>
            </a:r>
          </a:p>
        </p:txBody>
      </p:sp>
    </p:spTree>
    <p:extLst>
      <p:ext uri="{BB962C8B-B14F-4D97-AF65-F5344CB8AC3E}">
        <p14:creationId xmlns:p14="http://schemas.microsoft.com/office/powerpoint/2010/main" val="2141087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Informacija apie licenciją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lt-LT" sz="2400" dirty="0"/>
              <a:t>Pavadinimas</a:t>
            </a:r>
            <a:r>
              <a:rPr lang="cs-CZ" sz="2400" dirty="0"/>
              <a:t>: </a:t>
            </a:r>
            <a:r>
              <a:rPr lang="lt-LT" sz="2400" dirty="0"/>
              <a:t>„Atvejis</a:t>
            </a:r>
            <a:r>
              <a:rPr lang="en-US" sz="2400" dirty="0"/>
              <a:t>:</a:t>
            </a:r>
            <a:r>
              <a:rPr lang="lt-LT" sz="2400" dirty="0"/>
              <a:t> </a:t>
            </a:r>
            <a:r>
              <a:rPr lang="lt-LT" sz="2400"/>
              <a:t>komandos vertinimas“</a:t>
            </a:r>
            <a:endParaRPr lang="cs-CZ" sz="2400" dirty="0"/>
          </a:p>
          <a:p>
            <a:pPr marL="0" indent="0" algn="ctr">
              <a:buNone/>
            </a:pPr>
            <a:r>
              <a:rPr lang="lt-LT" sz="2400" dirty="0"/>
              <a:t>Autoriai: </a:t>
            </a:r>
            <a:r>
              <a:rPr lang="sv-SE" sz="2400" dirty="0"/>
              <a:t>Ansgar Schäfer </a:t>
            </a:r>
            <a:r>
              <a:rPr lang="lt-LT" sz="2400" dirty="0"/>
              <a:t>ir</a:t>
            </a:r>
            <a:r>
              <a:rPr lang="sv-SE" sz="2400" dirty="0"/>
              <a:t> Oliver Trevisiol</a:t>
            </a:r>
            <a:endParaRPr lang="cs-CZ" sz="2400" dirty="0"/>
          </a:p>
          <a:p>
            <a:pPr marL="0" indent="0" algn="ctr">
              <a:buNone/>
            </a:pPr>
            <a:r>
              <a:rPr lang="lt-LT" sz="2400" dirty="0"/>
              <a:t>Licencijos tipas</a:t>
            </a:r>
            <a:r>
              <a:rPr lang="cs-CZ" sz="2400" dirty="0"/>
              <a:t>: </a:t>
            </a:r>
            <a:r>
              <a:rPr lang="cs-CZ" sz="2400" dirty="0">
                <a:hlinkClick r:id="rId2"/>
              </a:rPr>
              <a:t>creativecommons.org/licenses/by/4.0</a:t>
            </a: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lt-LT" sz="2400" dirty="0"/>
              <a:t>Autorystę nurodyti naudojant šį tekstą: </a:t>
            </a:r>
            <a:endParaRPr lang="cs-CZ" sz="2400" dirty="0"/>
          </a:p>
          <a:p>
            <a:pPr marL="0" indent="0" algn="ctr">
              <a:buNone/>
            </a:pPr>
            <a:r>
              <a:rPr lang="lt-LT" sz="2400" dirty="0"/>
              <a:t>„Atvejis: komandos vertinimas“,</a:t>
            </a:r>
            <a:r>
              <a:rPr lang="en-US" sz="2400" dirty="0"/>
              <a:t> </a:t>
            </a:r>
            <a:r>
              <a:rPr lang="sv-SE" sz="2400" dirty="0"/>
              <a:t> Ansgar Schäfer </a:t>
            </a:r>
            <a:r>
              <a:rPr lang="lt-LT" sz="2400" dirty="0"/>
              <a:t>ir</a:t>
            </a:r>
            <a:r>
              <a:rPr lang="sv-SE" sz="2400" dirty="0"/>
              <a:t> Oliver Trevisiol</a:t>
            </a:r>
            <a:r>
              <a:rPr lang="lt-LT" sz="2400" dirty="0"/>
              <a:t> (į lietuvių kalbą vertė Inga Gaižauskaitė), licencijuota </a:t>
            </a:r>
            <a:r>
              <a:rPr lang="en-US" sz="2400" dirty="0">
                <a:hlinkClick r:id="rId3"/>
              </a:rPr>
              <a:t>Creative Commons Attribution 4.0 International License</a:t>
            </a:r>
            <a:r>
              <a:rPr lang="en-US" sz="2400" dirty="0"/>
              <a:t>.</a:t>
            </a:r>
            <a:endParaRPr lang="cs-CZ" sz="2400" dirty="0"/>
          </a:p>
        </p:txBody>
      </p:sp>
      <p:pic>
        <p:nvPicPr>
          <p:cNvPr id="15" name="Picture 16" descr="VÃ½sledek obrÃ¡zku pro cc by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720" y="1314208"/>
            <a:ext cx="1490559" cy="52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7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32721-E116-D144-8DD0-8490169A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Apie dokumentą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124659-B4C4-2C40-BC2A-4B5B047D7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dirty="0"/>
              <a:t>Šis dokumentas yra realaus gyvenimo pavyzdys, iliustruojantis akademinio sąžiningumo vertybių svarbą profesiniame gyvenime. </a:t>
            </a:r>
          </a:p>
          <a:p>
            <a:pPr marL="0" indent="0">
              <a:buNone/>
            </a:pPr>
            <a:r>
              <a:rPr lang="lt-LT" dirty="0"/>
              <a:t>Jis buvo sukurtas kaip </a:t>
            </a:r>
            <a:r>
              <a:rPr lang="lt-LT" i="1" dirty="0"/>
              <a:t>Priemonių rinkinio tarpsektoriniam bendradarbiavimui akademinio sąžiningumo srityje</a:t>
            </a:r>
            <a:r>
              <a:rPr lang="lt-LT" dirty="0"/>
              <a:t> dalis Erasmus+ projekte.  </a:t>
            </a:r>
            <a:endParaRPr lang="en-US" dirty="0"/>
          </a:p>
          <a:p>
            <a:pPr marL="0" indent="0">
              <a:buNone/>
            </a:pPr>
            <a:r>
              <a:rPr lang="lt-LT" dirty="0"/>
              <a:t>Tai paruoštas naudoti atvejo aprašymas, papildytas didaktinėmis pastabomis, klausimais diskusijai ir (arba) kitomis užduotimis auditorijai. Daugiau atvejų aprašymų rasite </a:t>
            </a:r>
            <a:r>
              <a:rPr lang="lt-LT" u="sng" dirty="0">
                <a:hlinkClick r:id="rId2"/>
              </a:rPr>
              <a:t>ENAI mokymo medžiagos duomenų bazėje</a:t>
            </a:r>
            <a:r>
              <a:rPr lang="lt-LT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26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75305"/>
            <a:ext cx="6915150" cy="871368"/>
          </a:xfrm>
        </p:spPr>
        <p:txBody>
          <a:bodyPr>
            <a:normAutofit fontScale="90000"/>
          </a:bodyPr>
          <a:lstStyle/>
          <a:p>
            <a:r>
              <a:rPr lang="lt-LT" dirty="0"/>
              <a:t>Atvejis: komandos vertinimas – pagrindinė informacija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32734"/>
            <a:ext cx="7886700" cy="3599989"/>
          </a:xfrm>
        </p:spPr>
        <p:txBody>
          <a:bodyPr>
            <a:noAutofit/>
          </a:bodyPr>
          <a:lstStyle/>
          <a:p>
            <a:r>
              <a:rPr lang="lt-LT" sz="2400" b="1" dirty="0"/>
              <a:t>Tikslinė auditorija: </a:t>
            </a:r>
            <a:r>
              <a:rPr lang="lt-LT" sz="2400" dirty="0"/>
              <a:t>studentai, pedagogikos srityje dirbantys  profesionalai. </a:t>
            </a:r>
          </a:p>
          <a:p>
            <a:r>
              <a:rPr lang="lt-LT" sz="2400" b="1" dirty="0"/>
              <a:t>Santrauka: </a:t>
            </a:r>
            <a:r>
              <a:rPr lang="lt-LT" sz="2400" dirty="0"/>
              <a:t>vadovybei pristatyta nauja koncepcija</a:t>
            </a:r>
            <a:r>
              <a:rPr lang="en-US" sz="2400" dirty="0"/>
              <a:t>,</a:t>
            </a:r>
            <a:r>
              <a:rPr lang="lt-LT" sz="2400" dirty="0"/>
              <a:t> tinkamai  nenurodžius jos autoriaus. </a:t>
            </a:r>
          </a:p>
          <a:p>
            <a:r>
              <a:rPr lang="lt-LT" sz="2400" b="1" dirty="0"/>
              <a:t>Tikslas: </a:t>
            </a:r>
            <a:r>
              <a:rPr lang="lt-LT" sz="2400" dirty="0"/>
              <a:t>apsvarstyti</a:t>
            </a:r>
            <a:r>
              <a:rPr lang="en-US" sz="2400" dirty="0"/>
              <a:t>,</a:t>
            </a:r>
            <a:r>
              <a:rPr lang="lt-LT" sz="2400" dirty="0"/>
              <a:t> kokios gali būti pasekmės, kai nėra tinkamai pripažįstamas individualus indėlis į komandos darbą; įvertinti galimas pasekmes iš skirtingų perspektyvų.</a:t>
            </a:r>
          </a:p>
          <a:p>
            <a:r>
              <a:rPr lang="lt-LT" sz="2400" b="1" dirty="0"/>
              <a:t>Trukmė (rekomenduojama): </a:t>
            </a:r>
            <a:r>
              <a:rPr lang="lt-LT" sz="2400" dirty="0"/>
              <a:t>apie 60 min. – pavyzdžiui, skaitymas: 5 min., pasiruošimas individualiai: 10 min., diskusija grupėje: 25 min., apibendrinimas: 20 min.</a:t>
            </a:r>
            <a:endParaRPr lang="lt-LT" sz="24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6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6880188" cy="4358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000" dirty="0"/>
              <a:t>Ieva dirbo vaikų darželio auklėtoja organizacijoje, kuriai priklauso keletas ikimokyklinio ugdymo įstaigų. </a:t>
            </a:r>
          </a:p>
          <a:p>
            <a:pPr marL="0" indent="0">
              <a:buNone/>
            </a:pPr>
            <a:endParaRPr lang="lt-LT" sz="3000" dirty="0"/>
          </a:p>
          <a:p>
            <a:pPr marL="0" indent="0">
              <a:buNone/>
            </a:pPr>
            <a:r>
              <a:rPr lang="lt-LT" sz="3000" dirty="0"/>
              <a:t>Po keleto darbo metų ji buvo labai gerbiama, jos žinias – praktines bei teorines – pripažino ir vertino tiek kolegos, tiek vadovybė. </a:t>
            </a:r>
          </a:p>
        </p:txBody>
      </p:sp>
    </p:spTree>
    <p:extLst>
      <p:ext uri="{BB962C8B-B14F-4D97-AF65-F5344CB8AC3E}">
        <p14:creationId xmlns:p14="http://schemas.microsoft.com/office/powerpoint/2010/main" val="40944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273846"/>
            <a:ext cx="6847915" cy="4358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000" dirty="0"/>
              <a:t>Planuojant kitame mieste steigti naują vaikų darželį, vadovybė paprašė Ievos parengti būsimo darželio koncepcijos projektą. </a:t>
            </a:r>
          </a:p>
          <a:p>
            <a:pPr marL="0" indent="0">
              <a:buNone/>
            </a:pPr>
            <a:endParaRPr lang="lt-LT" sz="3000" dirty="0"/>
          </a:p>
          <a:p>
            <a:pPr marL="0" indent="0">
              <a:buNone/>
            </a:pPr>
            <a:r>
              <a:rPr lang="en-US" sz="3000" dirty="0" err="1"/>
              <a:t>Ieva</a:t>
            </a:r>
            <a:r>
              <a:rPr lang="lt-LT" sz="3000" dirty="0"/>
              <a:t> mielai sutiko atlikti užduotį, nes vadovybė žadėjo paskirti ją naujojo darželio direktore, jei jos pasiūlyta koncepcija būtų įgyvendinama. </a:t>
            </a:r>
          </a:p>
        </p:txBody>
      </p:sp>
    </p:spTree>
    <p:extLst>
      <p:ext uri="{BB962C8B-B14F-4D97-AF65-F5344CB8AC3E}">
        <p14:creationId xmlns:p14="http://schemas.microsoft.com/office/powerpoint/2010/main" val="317139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273846"/>
            <a:ext cx="6729581" cy="4358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000" dirty="0"/>
              <a:t>Ieva nedelsdama pradėjo rengti koncepciją. Po savaitės ji paprašė keleto kolegų prisijungti prie diskusijos, apsikeisti idėjomis ir jas aptarti. Ieva vadovavo diskusijai ir užpildė diskusijos protokolą.</a:t>
            </a:r>
          </a:p>
          <a:p>
            <a:pPr marL="0" indent="0">
              <a:buNone/>
            </a:pPr>
            <a:endParaRPr lang="lt-LT" sz="3000" dirty="0"/>
          </a:p>
          <a:p>
            <a:pPr marL="0" indent="0">
              <a:buNone/>
            </a:pPr>
            <a:r>
              <a:rPr lang="lt-LT" sz="3000" dirty="0"/>
              <a:t>Remdamasi savo idėjomis ir kolegų  atsiliepimais ji parengė koncepcijos projektą.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60012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6740338" cy="4358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000" dirty="0"/>
              <a:t>Prasidėjus vaiko priežiūros atostogoms, Ieva paprašė Lauros, vienos iš koncepcijos aptarime dalyvavusių kolegių, perskaityti bei suredaguoti koncepciją, užbaigti jos išdėstymą ir įteikti vadovybei.   </a:t>
            </a:r>
          </a:p>
        </p:txBody>
      </p:sp>
    </p:spTree>
    <p:extLst>
      <p:ext uri="{BB962C8B-B14F-4D97-AF65-F5344CB8AC3E}">
        <p14:creationId xmlns:p14="http://schemas.microsoft.com/office/powerpoint/2010/main" val="1018778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6804884" cy="4358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000" dirty="0"/>
              <a:t>Po keleto mėnesių, prieš pat sugrįžtant į darbą, Ieva išgirdo, kad Laura buvo paaukštinta pareigose ir paskirta naujojo darželio direktore atsižvelgiant į tai, kad  Laura puikiai parengė koncepciją.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0878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6923218" cy="4358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000" dirty="0"/>
              <a:t>Ieva sužinojo, kad Laura įteikė jos koncepciją kaip savo pačios parengtą darbą, nepripažindama Ievos indėlio ir tik paminėdama Ievą kaip vieną iš diskusijos dalyvių. </a:t>
            </a:r>
          </a:p>
        </p:txBody>
      </p:sp>
    </p:spTree>
    <p:extLst>
      <p:ext uri="{BB962C8B-B14F-4D97-AF65-F5344CB8AC3E}">
        <p14:creationId xmlns:p14="http://schemas.microsoft.com/office/powerpoint/2010/main" val="193436437"/>
      </p:ext>
    </p:extLst>
  </p:cSld>
  <p:clrMapOvr>
    <a:masterClrMapping/>
  </p:clrMapOvr>
</p:sld>
</file>

<file path=ppt/theme/theme1.xml><?xml version="1.0" encoding="utf-8"?>
<a:theme xmlns:a="http://schemas.openxmlformats.org/drawingml/2006/main" name="enai">
  <a:themeElements>
    <a:clrScheme name="Vlastní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9999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enai</Template>
  <TotalTime>257</TotalTime>
  <Words>779</Words>
  <Application>Microsoft Macintosh PowerPoint</Application>
  <PresentationFormat>Předvádění na obrazovce (16:9)</PresentationFormat>
  <Paragraphs>82</Paragraphs>
  <Slides>18</Slides>
  <Notes>12</Notes>
  <HiddenSlides>1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enai</vt:lpstr>
      <vt:lpstr>Atvejis: komandos vertinimas</vt:lpstr>
      <vt:lpstr>Apie dokumentą</vt:lpstr>
      <vt:lpstr>Atvejis: komandos vertinimas – pagrindinė informacija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Užduotis</vt:lpstr>
      <vt:lpstr>Klausimai diskusijai apie atvejį</vt:lpstr>
      <vt:lpstr>Klausimai diskusijai apie atvejį</vt:lpstr>
      <vt:lpstr>Papildomi klausimai </vt:lpstr>
      <vt:lpstr>Išvada</vt:lpstr>
      <vt:lpstr>Didaktinės pastabos</vt:lpstr>
      <vt:lpstr>Atsakingi autoriai </vt:lpstr>
      <vt:lpstr>Informacija apie licenciją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didl</dc:creator>
  <cp:lastModifiedBy>Dita Dlabolová</cp:lastModifiedBy>
  <cp:revision>181</cp:revision>
  <dcterms:created xsi:type="dcterms:W3CDTF">2016-09-26T15:05:02Z</dcterms:created>
  <dcterms:modified xsi:type="dcterms:W3CDTF">2019-08-01T17:21:47Z</dcterms:modified>
</cp:coreProperties>
</file>