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15" r:id="rId2"/>
  </p:sldMasterIdLst>
  <p:notesMasterIdLst>
    <p:notesMasterId r:id="rId17"/>
  </p:notesMasterIdLst>
  <p:handoutMasterIdLst>
    <p:handoutMasterId r:id="rId18"/>
  </p:handoutMasterIdLst>
  <p:sldIdLst>
    <p:sldId id="344" r:id="rId3"/>
    <p:sldId id="370" r:id="rId4"/>
    <p:sldId id="366" r:id="rId5"/>
    <p:sldId id="345" r:id="rId6"/>
    <p:sldId id="346" r:id="rId7"/>
    <p:sldId id="374" r:id="rId8"/>
    <p:sldId id="371" r:id="rId9"/>
    <p:sldId id="375" r:id="rId10"/>
    <p:sldId id="372" r:id="rId11"/>
    <p:sldId id="377" r:id="rId12"/>
    <p:sldId id="373" r:id="rId13"/>
    <p:sldId id="376" r:id="rId14"/>
    <p:sldId id="359" r:id="rId15"/>
    <p:sldId id="360" r:id="rId16"/>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e example" id="{8009B8BC-B268-4F0C-AAE0-586D8923A8C0}">
          <p14:sldIdLst>
            <p14:sldId id="344"/>
            <p14:sldId id="370"/>
            <p14:sldId id="366"/>
            <p14:sldId id="345"/>
            <p14:sldId id="346"/>
            <p14:sldId id="374"/>
            <p14:sldId id="371"/>
            <p14:sldId id="375"/>
            <p14:sldId id="372"/>
            <p14:sldId id="377"/>
            <p14:sldId id="373"/>
            <p14:sldId id="376"/>
            <p14:sldId id="359"/>
            <p14:sldId id="3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pos="3840">
          <p15:clr>
            <a:srgbClr val="A4A3A4"/>
          </p15:clr>
        </p15:guide>
        <p15:guide id="4" orient="horz" pos="1620">
          <p15:clr>
            <a:srgbClr val="A4A3A4"/>
          </p15:clr>
        </p15:guide>
        <p15:guide id="5"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70" autoAdjust="0"/>
    <p:restoredTop sz="85392" autoAdjust="0"/>
  </p:normalViewPr>
  <p:slideViewPr>
    <p:cSldViewPr snapToGrid="0">
      <p:cViewPr varScale="1">
        <p:scale>
          <a:sx n="131" d="100"/>
          <a:sy n="131" d="100"/>
        </p:scale>
        <p:origin x="1008" y="120"/>
      </p:cViewPr>
      <p:guideLst>
        <p:guide orient="horz" pos="2160"/>
        <p:guide pos="2880"/>
        <p:guide pos="3840"/>
        <p:guide orient="horz" pos="1620"/>
        <p:guide pos="2160"/>
      </p:guideLst>
    </p:cSldViewPr>
  </p:slideViewPr>
  <p:notesTextViewPr>
    <p:cViewPr>
      <p:scale>
        <a:sx n="1" d="1"/>
        <a:sy n="1" d="1"/>
      </p:scale>
      <p:origin x="0" y="0"/>
    </p:cViewPr>
  </p:notesTextViewPr>
  <p:notesViewPr>
    <p:cSldViewPr snapToGrid="0">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7ADD55-9F02-405E-A7BB-63D644AF579E}" type="datetimeFigureOut">
              <a:rPr lang="en-US" smtClean="0"/>
              <a:t>7/24/2019</a:t>
            </a:fld>
            <a:endParaRPr lang="en-US"/>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4B6026-6BEF-47AC-8BC8-AB876234F044}" type="slidenum">
              <a:rPr lang="en-US" smtClean="0"/>
              <a:t>‹#›</a:t>
            </a:fld>
            <a:endParaRPr lang="en-US"/>
          </a:p>
        </p:txBody>
      </p:sp>
    </p:spTree>
    <p:extLst>
      <p:ext uri="{BB962C8B-B14F-4D97-AF65-F5344CB8AC3E}">
        <p14:creationId xmlns:p14="http://schemas.microsoft.com/office/powerpoint/2010/main" val="3213724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75130F-6DD1-4461-9104-A51571DA2431}" type="datetimeFigureOut">
              <a:rPr lang="cs-CZ" smtClean="0"/>
              <a:t>24. 7. 2019</a:t>
            </a:fld>
            <a:endParaRPr lang="cs-CZ" dirty="0"/>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CBB758-5CCA-4FC4-A17D-E88687967B5F}" type="slidenum">
              <a:rPr lang="cs-CZ" smtClean="0"/>
              <a:t>‹#›</a:t>
            </a:fld>
            <a:endParaRPr lang="cs-CZ" dirty="0"/>
          </a:p>
        </p:txBody>
      </p:sp>
    </p:spTree>
    <p:extLst>
      <p:ext uri="{BB962C8B-B14F-4D97-AF65-F5344CB8AC3E}">
        <p14:creationId xmlns:p14="http://schemas.microsoft.com/office/powerpoint/2010/main" val="3397257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Please</a:t>
            </a:r>
            <a:r>
              <a:rPr lang="cs-CZ" dirty="0"/>
              <a:t> </a:t>
            </a:r>
            <a:r>
              <a:rPr lang="cs-CZ" baseline="0" dirty="0" err="1"/>
              <a:t>give</a:t>
            </a:r>
            <a:r>
              <a:rPr lang="cs-CZ" baseline="0" dirty="0"/>
              <a:t> a </a:t>
            </a:r>
            <a:r>
              <a:rPr lang="cs-CZ" baseline="0" dirty="0" err="1"/>
              <a:t>name</a:t>
            </a:r>
            <a:r>
              <a:rPr lang="cs-CZ" baseline="0" dirty="0"/>
              <a:t> to </a:t>
            </a:r>
            <a:r>
              <a:rPr lang="cs-CZ" baseline="0" dirty="0" err="1"/>
              <a:t>your</a:t>
            </a:r>
            <a:r>
              <a:rPr lang="cs-CZ" baseline="0" dirty="0"/>
              <a:t> story </a:t>
            </a:r>
            <a:r>
              <a:rPr lang="cs-CZ" baseline="0" dirty="0">
                <a:sym typeface="Wingdings" panose="05000000000000000000" pitchFamily="2" charset="2"/>
              </a:rPr>
              <a:t></a:t>
            </a:r>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1</a:t>
            </a:fld>
            <a:endParaRPr lang="cs-CZ" dirty="0"/>
          </a:p>
        </p:txBody>
      </p:sp>
    </p:spTree>
    <p:extLst>
      <p:ext uri="{BB962C8B-B14F-4D97-AF65-F5344CB8AC3E}">
        <p14:creationId xmlns:p14="http://schemas.microsoft.com/office/powerpoint/2010/main" val="77481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3</a:t>
            </a:fld>
            <a:endParaRPr lang="cs-CZ" dirty="0"/>
          </a:p>
        </p:txBody>
      </p:sp>
    </p:spTree>
    <p:extLst>
      <p:ext uri="{BB962C8B-B14F-4D97-AF65-F5344CB8AC3E}">
        <p14:creationId xmlns:p14="http://schemas.microsoft.com/office/powerpoint/2010/main" val="905737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4</a:t>
            </a:fld>
            <a:endParaRPr lang="cs-CZ" dirty="0"/>
          </a:p>
        </p:txBody>
      </p:sp>
    </p:spTree>
    <p:extLst>
      <p:ext uri="{BB962C8B-B14F-4D97-AF65-F5344CB8AC3E}">
        <p14:creationId xmlns:p14="http://schemas.microsoft.com/office/powerpoint/2010/main" val="1057021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5</a:t>
            </a:fld>
            <a:endParaRPr lang="cs-CZ" dirty="0"/>
          </a:p>
        </p:txBody>
      </p:sp>
    </p:spTree>
    <p:extLst>
      <p:ext uri="{BB962C8B-B14F-4D97-AF65-F5344CB8AC3E}">
        <p14:creationId xmlns:p14="http://schemas.microsoft.com/office/powerpoint/2010/main" val="3491443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7</a:t>
            </a:fld>
            <a:endParaRPr lang="cs-CZ" dirty="0"/>
          </a:p>
        </p:txBody>
      </p:sp>
    </p:spTree>
    <p:extLst>
      <p:ext uri="{BB962C8B-B14F-4D97-AF65-F5344CB8AC3E}">
        <p14:creationId xmlns:p14="http://schemas.microsoft.com/office/powerpoint/2010/main" val="3491443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9</a:t>
            </a:fld>
            <a:endParaRPr lang="cs-CZ" dirty="0"/>
          </a:p>
        </p:txBody>
      </p:sp>
    </p:spTree>
    <p:extLst>
      <p:ext uri="{BB962C8B-B14F-4D97-AF65-F5344CB8AC3E}">
        <p14:creationId xmlns:p14="http://schemas.microsoft.com/office/powerpoint/2010/main" val="3491443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11</a:t>
            </a:fld>
            <a:endParaRPr lang="cs-CZ" dirty="0"/>
          </a:p>
        </p:txBody>
      </p:sp>
    </p:spTree>
    <p:extLst>
      <p:ext uri="{BB962C8B-B14F-4D97-AF65-F5344CB8AC3E}">
        <p14:creationId xmlns:p14="http://schemas.microsoft.com/office/powerpoint/2010/main" val="3491443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14</a:t>
            </a:fld>
            <a:endParaRPr lang="cs-CZ" dirty="0"/>
          </a:p>
        </p:txBody>
      </p:sp>
    </p:spTree>
    <p:extLst>
      <p:ext uri="{BB962C8B-B14F-4D97-AF65-F5344CB8AC3E}">
        <p14:creationId xmlns:p14="http://schemas.microsoft.com/office/powerpoint/2010/main" val="2470617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222422" y="1371599"/>
            <a:ext cx="8612659" cy="1408777"/>
          </a:xfrm>
        </p:spPr>
        <p:txBody>
          <a:bodyPr anchor="ctr">
            <a:normAutofit/>
          </a:bodyPr>
          <a:lstStyle>
            <a:lvl1pPr algn="l">
              <a:defRPr sz="4400">
                <a:solidFill>
                  <a:schemeClr val="tx1"/>
                </a:solidFill>
                <a:latin typeface="+mn-lt"/>
              </a:defRPr>
            </a:lvl1pPr>
          </a:lstStyle>
          <a:p>
            <a:r>
              <a:rPr lang="cs-CZ" dirty="0"/>
              <a:t>Kliknutím lze upravit styl.</a:t>
            </a:r>
          </a:p>
        </p:txBody>
      </p:sp>
      <p:sp>
        <p:nvSpPr>
          <p:cNvPr id="3" name="Podnadpis 2"/>
          <p:cNvSpPr>
            <a:spLocks noGrp="1"/>
          </p:cNvSpPr>
          <p:nvPr>
            <p:ph type="subTitle" idx="1"/>
          </p:nvPr>
        </p:nvSpPr>
        <p:spPr>
          <a:xfrm>
            <a:off x="3762631" y="2926214"/>
            <a:ext cx="5072449" cy="847606"/>
          </a:xfrm>
        </p:spPr>
        <p:txBody>
          <a:bodyPr/>
          <a:lstStyle>
            <a:lvl1pPr marL="0" indent="0" algn="r">
              <a:buNone/>
              <a:defRPr sz="2400">
                <a:solidFill>
                  <a:srgbClr val="74747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lze upravit styl předlohy.</a:t>
            </a:r>
          </a:p>
        </p:txBody>
      </p:sp>
      <p:sp>
        <p:nvSpPr>
          <p:cNvPr id="4" name="Zástupný symbol pro datum 3"/>
          <p:cNvSpPr>
            <a:spLocks noGrp="1"/>
          </p:cNvSpPr>
          <p:nvPr>
            <p:ph type="dt" sz="half" idx="10"/>
          </p:nvPr>
        </p:nvSpPr>
        <p:spPr/>
        <p:txBody>
          <a:bodyPr/>
          <a:lstStyle/>
          <a:p>
            <a:fld id="{5E6784AC-797A-45F2-B2C8-8D7DEEADE390}" type="datetimeFigureOut">
              <a:rPr lang="cs-CZ" smtClean="0"/>
              <a:t>24. 7. 2019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711662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342900"/>
            <a:ext cx="2949178" cy="120015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391" y="740571"/>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symbol pro text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DE3EBCF-D751-4FE2-A91F-6D92418E3950}" type="datetimeFigureOut">
              <a:rPr lang="cs-CZ" smtClean="0"/>
              <a:t>24. 7. 2019</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3237184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DE3EBCF-D751-4FE2-A91F-6D92418E3950}" type="datetimeFigureOut">
              <a:rPr lang="cs-CZ" smtClean="0"/>
              <a:t>24. 7. 2019</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3006986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6" y="273844"/>
            <a:ext cx="1971675" cy="4358879"/>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1" y="273844"/>
            <a:ext cx="5800725" cy="4358879"/>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DE3EBCF-D751-4FE2-A91F-6D92418E3950}" type="datetimeFigureOut">
              <a:rPr lang="cs-CZ" smtClean="0"/>
              <a:t>24. 7. 2019</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1974822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Úvodní snímek">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683568" y="1275607"/>
            <a:ext cx="7772400" cy="918102"/>
          </a:xfrm>
        </p:spPr>
        <p:txBody>
          <a:bodyPr/>
          <a:lstStyle>
            <a:lvl1pPr>
              <a:defRPr/>
            </a:lvl1pPr>
          </a:lstStyle>
          <a:p>
            <a:r>
              <a:rPr lang="cs-CZ" dirty="0"/>
              <a:t>Název</a:t>
            </a:r>
          </a:p>
        </p:txBody>
      </p:sp>
      <p:sp>
        <p:nvSpPr>
          <p:cNvPr id="3" name="Podnadpis 2"/>
          <p:cNvSpPr>
            <a:spLocks noGrp="1"/>
          </p:cNvSpPr>
          <p:nvPr>
            <p:ph type="subTitle" idx="1" hasCustomPrompt="1"/>
          </p:nvPr>
        </p:nvSpPr>
        <p:spPr>
          <a:xfrm>
            <a:off x="1403648" y="2517744"/>
            <a:ext cx="6400800" cy="432048"/>
          </a:xfrm>
        </p:spPr>
        <p:txBody>
          <a:bodyPr>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a:t>Datum</a:t>
            </a:r>
          </a:p>
        </p:txBody>
      </p:sp>
      <p:sp>
        <p:nvSpPr>
          <p:cNvPr id="13" name="Zástupný symbol pro text 12"/>
          <p:cNvSpPr>
            <a:spLocks noGrp="1"/>
          </p:cNvSpPr>
          <p:nvPr>
            <p:ph type="body" sz="quarter" idx="13" hasCustomPrompt="1"/>
          </p:nvPr>
        </p:nvSpPr>
        <p:spPr>
          <a:xfrm>
            <a:off x="1403649" y="3057525"/>
            <a:ext cx="6408712" cy="378321"/>
          </a:xfrm>
        </p:spPr>
        <p:txBody>
          <a:bodyPr>
            <a:normAutofit/>
          </a:bodyPr>
          <a:lstStyle>
            <a:lvl1pPr marL="0" indent="0" algn="ctr">
              <a:buNone/>
              <a:defRPr sz="2000">
                <a:solidFill>
                  <a:schemeClr val="tx2"/>
                </a:solidFill>
              </a:defRPr>
            </a:lvl1pPr>
          </a:lstStyle>
          <a:p>
            <a:pPr lvl="0"/>
            <a:r>
              <a:rPr lang="cs-CZ" dirty="0"/>
              <a:t>Hodina</a:t>
            </a:r>
            <a:endParaRPr lang="en-US" dirty="0"/>
          </a:p>
        </p:txBody>
      </p:sp>
      <p:sp>
        <p:nvSpPr>
          <p:cNvPr id="14" name="Zástupný symbol pro text 12"/>
          <p:cNvSpPr>
            <a:spLocks noGrp="1"/>
          </p:cNvSpPr>
          <p:nvPr>
            <p:ph type="body" sz="quarter" idx="14" hasCustomPrompt="1"/>
          </p:nvPr>
        </p:nvSpPr>
        <p:spPr>
          <a:xfrm>
            <a:off x="1475658" y="3975906"/>
            <a:ext cx="6408712" cy="378321"/>
          </a:xfrm>
        </p:spPr>
        <p:txBody>
          <a:bodyPr>
            <a:normAutofit/>
          </a:bodyPr>
          <a:lstStyle>
            <a:lvl1pPr marL="0" indent="0" algn="ctr">
              <a:buNone/>
              <a:defRPr sz="2000">
                <a:solidFill>
                  <a:schemeClr val="tx1"/>
                </a:solidFill>
              </a:defRPr>
            </a:lvl1pPr>
          </a:lstStyle>
          <a:p>
            <a:pPr lvl="0"/>
            <a:r>
              <a:rPr lang="cs-CZ" dirty="0"/>
              <a:t>Ing. Dita Dlabolová</a:t>
            </a:r>
            <a:endParaRPr lang="en-US" dirty="0"/>
          </a:p>
        </p:txBody>
      </p:sp>
      <p:sp>
        <p:nvSpPr>
          <p:cNvPr id="15" name="Zástupný symbol pro text 12"/>
          <p:cNvSpPr>
            <a:spLocks noGrp="1"/>
          </p:cNvSpPr>
          <p:nvPr>
            <p:ph type="body" sz="quarter" idx="15" hasCustomPrompt="1"/>
          </p:nvPr>
        </p:nvSpPr>
        <p:spPr>
          <a:xfrm>
            <a:off x="1403649" y="195486"/>
            <a:ext cx="6408712" cy="378321"/>
          </a:xfrm>
        </p:spPr>
        <p:txBody>
          <a:bodyPr>
            <a:normAutofit/>
          </a:bodyPr>
          <a:lstStyle>
            <a:lvl1pPr marL="0" indent="0" algn="ctr">
              <a:buNone/>
              <a:defRPr sz="2000">
                <a:solidFill>
                  <a:schemeClr val="tx2"/>
                </a:solidFill>
              </a:defRPr>
            </a:lvl1pPr>
          </a:lstStyle>
          <a:p>
            <a:pPr lvl="0"/>
            <a:r>
              <a:rPr lang="cs-CZ" dirty="0"/>
              <a:t>Předmět</a:t>
            </a:r>
            <a:endParaRPr lang="en-US" dirty="0"/>
          </a:p>
        </p:txBody>
      </p:sp>
    </p:spTree>
    <p:extLst>
      <p:ext uri="{BB962C8B-B14F-4D97-AF65-F5344CB8AC3E}">
        <p14:creationId xmlns:p14="http://schemas.microsoft.com/office/powerpoint/2010/main" val="2434528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2"/>
          <p:cNvSpPr/>
          <p:nvPr userDrawn="1"/>
        </p:nvSpPr>
        <p:spPr>
          <a:xfrm>
            <a:off x="0" y="0"/>
            <a:ext cx="9144000" cy="513641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p:cNvSpPr/>
          <p:nvPr userDrawn="1"/>
        </p:nvSpPr>
        <p:spPr>
          <a:xfrm>
            <a:off x="395536" y="159482"/>
            <a:ext cx="8352928" cy="482453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995686"/>
            <a:ext cx="9144000" cy="576064"/>
          </a:xfrm>
          <a:prstGeom prst="rect">
            <a:avLst/>
          </a:prstGeom>
        </p:spPr>
        <p:txBody>
          <a:bodyPr anchor="ctr"/>
          <a:lstStyle>
            <a:lvl1pPr marL="0" indent="0" algn="ctr">
              <a:buNone/>
              <a:defRPr sz="3600" b="0" cap="none" baseline="0">
                <a:solidFill>
                  <a:schemeClr val="accent1"/>
                </a:solidFill>
                <a:latin typeface="+mn-lt"/>
                <a:cs typeface="Arial" pitchFamily="34" charset="0"/>
              </a:defRPr>
            </a:lvl1pPr>
          </a:lstStyle>
          <a:p>
            <a:pPr lvl="0"/>
            <a:r>
              <a:rPr lang="en-US" altLang="ko-KR" dirty="0"/>
              <a:t>Question?</a:t>
            </a:r>
          </a:p>
        </p:txBody>
      </p:sp>
      <p:sp>
        <p:nvSpPr>
          <p:cNvPr id="11" name="Text Placeholder 9"/>
          <p:cNvSpPr>
            <a:spLocks noGrp="1"/>
          </p:cNvSpPr>
          <p:nvPr>
            <p:ph type="body" sz="quarter" idx="11" hasCustomPrompt="1"/>
          </p:nvPr>
        </p:nvSpPr>
        <p:spPr>
          <a:xfrm>
            <a:off x="0" y="2571750"/>
            <a:ext cx="9144000" cy="288032"/>
          </a:xfrm>
          <a:prstGeom prst="rect">
            <a:avLst/>
          </a:prstGeom>
        </p:spPr>
        <p:txBody>
          <a:bodyPr anchor="ctr">
            <a:noAutofit/>
          </a:bodyPr>
          <a:lstStyle>
            <a:lvl1pPr marL="0" indent="0" algn="ctr">
              <a:buNone/>
              <a:defRPr sz="20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514735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572000" y="2139702"/>
            <a:ext cx="4572000" cy="576064"/>
          </a:xfrm>
          <a:prstGeom prst="rect">
            <a:avLst/>
          </a:prstGeom>
        </p:spPr>
        <p:txBody>
          <a:bodyPr anchor="ctr"/>
          <a:lstStyle>
            <a:lvl1pPr marL="0" indent="0" algn="l">
              <a:buNone/>
              <a:defRPr sz="3600" b="0" cap="none" baseline="0">
                <a:solidFill>
                  <a:schemeClr val="bg1"/>
                </a:solidFill>
                <a:latin typeface="+mn-lt"/>
                <a:cs typeface="Arial" pitchFamily="34" charset="0"/>
              </a:defRPr>
            </a:lvl1pPr>
          </a:lstStyle>
          <a:p>
            <a:pPr lvl="0"/>
            <a:r>
              <a:rPr lang="cs-CZ" altLang="ko-KR" dirty="0" err="1"/>
              <a:t>Section</a:t>
            </a:r>
            <a:r>
              <a:rPr lang="cs-CZ" altLang="ko-KR" dirty="0"/>
              <a:t> </a:t>
            </a:r>
            <a:r>
              <a:rPr lang="cs-CZ" altLang="ko-KR" dirty="0" err="1"/>
              <a:t>Break</a:t>
            </a:r>
            <a:endParaRPr lang="en-US" altLang="ko-KR" dirty="0"/>
          </a:p>
        </p:txBody>
      </p:sp>
      <p:sp>
        <p:nvSpPr>
          <p:cNvPr id="11" name="Text Placeholder 9"/>
          <p:cNvSpPr>
            <a:spLocks noGrp="1"/>
          </p:cNvSpPr>
          <p:nvPr>
            <p:ph type="body" sz="quarter" idx="11" hasCustomPrompt="1"/>
          </p:nvPr>
        </p:nvSpPr>
        <p:spPr>
          <a:xfrm>
            <a:off x="4572000" y="2715766"/>
            <a:ext cx="4572000" cy="288032"/>
          </a:xfrm>
          <a:prstGeom prst="rect">
            <a:avLst/>
          </a:prstGeom>
        </p:spPr>
        <p:txBody>
          <a:bodyPr anchor="ctr">
            <a:noAutofit/>
          </a:bodyPr>
          <a:lstStyle>
            <a:lvl1pPr marL="0" indent="0" algn="l">
              <a:buNone/>
              <a:defRPr sz="2000" b="0" baseline="0">
                <a:solidFill>
                  <a:schemeClr val="bg1"/>
                </a:solidFill>
                <a:latin typeface="+mn-lt"/>
                <a:cs typeface="Arial" pitchFamily="34" charset="0"/>
              </a:defRPr>
            </a:lvl1pPr>
          </a:lstStyle>
          <a:p>
            <a:pPr lvl="0"/>
            <a:r>
              <a:rPr lang="en-US" altLang="ko-KR" dirty="0"/>
              <a:t>Insert the title of your subtitle Here</a:t>
            </a:r>
          </a:p>
        </p:txBody>
      </p:sp>
      <p:pic>
        <p:nvPicPr>
          <p:cNvPr id="4098" name="Picture 2" descr="C:\Data\Dropbox\ENAI\Grafika\kousek enai pozadi.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727710" y="727710"/>
            <a:ext cx="5143500" cy="3688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373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794744"/>
            <a:ext cx="9144000" cy="576063"/>
          </a:xfrm>
          <a:prstGeom prst="rect">
            <a:avLst/>
          </a:prstGeom>
        </p:spPr>
        <p:txBody>
          <a:bodyPr anchor="ctr"/>
          <a:lstStyle>
            <a:lvl1pPr marL="0" indent="0" algn="ctr">
              <a:buNone/>
              <a:defRPr sz="3600" b="1"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370808"/>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3074" name="Picture 2" descr="C:\Data\Dropbox\ENAI\Grafika\kousek enai pozadi.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341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5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28651" y="273845"/>
            <a:ext cx="6915149" cy="835537"/>
          </a:xfrm>
        </p:spPr>
        <p:txBody>
          <a:bodyPr/>
          <a:lstStyle/>
          <a:p>
            <a:r>
              <a:rPr lang="cs-CZ" dirty="0"/>
              <a:t>Kliknutím lze upravit styl.</a:t>
            </a:r>
          </a:p>
        </p:txBody>
      </p:sp>
      <p:sp>
        <p:nvSpPr>
          <p:cNvPr id="3" name="Zástupný symbol pro obsah 2"/>
          <p:cNvSpPr>
            <a:spLocks noGrp="1"/>
          </p:cNvSpPr>
          <p:nvPr>
            <p:ph idx="1"/>
          </p:nvPr>
        </p:nvSpPr>
        <p:spPr/>
        <p:txBody>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10"/>
          </p:nvPr>
        </p:nvSpPr>
        <p:spPr/>
        <p:txBody>
          <a:bodyPr/>
          <a:lstStyle/>
          <a:p>
            <a:fld id="{5E6784AC-797A-45F2-B2C8-8D7DEEADE390}" type="datetimeFigureOut">
              <a:rPr lang="cs-CZ" smtClean="0"/>
              <a:t>24. 7. 2019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3374189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28650" y="273846"/>
            <a:ext cx="7886700" cy="4358878"/>
          </a:xfrm>
        </p:spPr>
        <p:txBody>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10"/>
          </p:nvPr>
        </p:nvSpPr>
        <p:spPr/>
        <p:txBody>
          <a:bodyPr/>
          <a:lstStyle/>
          <a:p>
            <a:fld id="{5E6784AC-797A-45F2-B2C8-8D7DEEADE390}" type="datetimeFigureOut">
              <a:rPr lang="cs-CZ" smtClean="0"/>
              <a:t>24. 7. 2019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2814148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282305"/>
            <a:ext cx="7886700" cy="2139553"/>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2DE3EBCF-D751-4FE2-A91F-6D92418E3950}" type="datetimeFigureOut">
              <a:rPr lang="cs-CZ" smtClean="0"/>
              <a:t>24. 7. 2019</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279159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369219"/>
            <a:ext cx="3886200" cy="3263504"/>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29150" y="1369219"/>
            <a:ext cx="3886200" cy="3263504"/>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2DE3EBCF-D751-4FE2-A91F-6D92418E3950}" type="datetimeFigureOut">
              <a:rPr lang="cs-CZ" smtClean="0"/>
              <a:t>24. 7. 2019</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4264293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29842" y="273846"/>
            <a:ext cx="7886700" cy="835200"/>
          </a:xfrm>
        </p:spPr>
        <p:txBody>
          <a:bodyPr/>
          <a:lstStyle/>
          <a:p>
            <a:r>
              <a:rPr lang="cs-CZ"/>
              <a:t>Kliknutím lze upravit styl.</a:t>
            </a:r>
          </a:p>
        </p:txBody>
      </p:sp>
      <p:sp>
        <p:nvSpPr>
          <p:cNvPr id="3" name="Zástupný symbol pro text 2"/>
          <p:cNvSpPr>
            <a:spLocks noGrp="1"/>
          </p:cNvSpPr>
          <p:nvPr>
            <p:ph type="body" idx="1"/>
          </p:nvPr>
        </p:nvSpPr>
        <p:spPr>
          <a:xfrm>
            <a:off x="629842" y="1109046"/>
            <a:ext cx="3868341" cy="5046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4" name="Zástupný symbol pro obsah 3"/>
          <p:cNvSpPr>
            <a:spLocks noGrp="1"/>
          </p:cNvSpPr>
          <p:nvPr>
            <p:ph sz="half" idx="2"/>
          </p:nvPr>
        </p:nvSpPr>
        <p:spPr>
          <a:xfrm>
            <a:off x="629842" y="1738664"/>
            <a:ext cx="3868341" cy="290358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2" y="1109046"/>
            <a:ext cx="3887391" cy="5046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6" name="Zástupný symbol pro obsah 5"/>
          <p:cNvSpPr>
            <a:spLocks noGrp="1"/>
          </p:cNvSpPr>
          <p:nvPr>
            <p:ph sz="quarter" idx="4"/>
          </p:nvPr>
        </p:nvSpPr>
        <p:spPr>
          <a:xfrm>
            <a:off x="4629152" y="1738664"/>
            <a:ext cx="3887391" cy="2903583"/>
          </a:xfrm>
        </p:spPr>
        <p:txBody>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datum 6"/>
          <p:cNvSpPr>
            <a:spLocks noGrp="1"/>
          </p:cNvSpPr>
          <p:nvPr>
            <p:ph type="dt" sz="half" idx="10"/>
          </p:nvPr>
        </p:nvSpPr>
        <p:spPr/>
        <p:txBody>
          <a:bodyPr/>
          <a:lstStyle/>
          <a:p>
            <a:fld id="{2DE3EBCF-D751-4FE2-A91F-6D92418E3950}" type="datetimeFigureOut">
              <a:rPr lang="cs-CZ" smtClean="0"/>
              <a:t>24. 7. 2019</a:t>
            </a:fld>
            <a:endParaRPr lang="cs-CZ" dirty="0"/>
          </a:p>
        </p:txBody>
      </p:sp>
      <p:sp>
        <p:nvSpPr>
          <p:cNvPr id="8" name="Zástupný symbol pro zápatí 7"/>
          <p:cNvSpPr>
            <a:spLocks noGrp="1"/>
          </p:cNvSpPr>
          <p:nvPr>
            <p:ph type="ftr" sz="quarter" idx="11"/>
          </p:nvPr>
        </p:nvSpPr>
        <p:spPr/>
        <p:txBody>
          <a:bodyPr/>
          <a:lstStyle/>
          <a:p>
            <a:endParaRPr lang="cs-CZ" dirty="0"/>
          </a:p>
        </p:txBody>
      </p:sp>
      <p:sp>
        <p:nvSpPr>
          <p:cNvPr id="9" name="Zástupný symbol pro číslo snímku 8"/>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2105385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2DE3EBCF-D751-4FE2-A91F-6D92418E3950}" type="datetimeFigureOut">
              <a:rPr lang="cs-CZ" smtClean="0"/>
              <a:t>24. 7. 2019</a:t>
            </a:fld>
            <a:endParaRPr lang="cs-CZ" dirty="0"/>
          </a:p>
        </p:txBody>
      </p:sp>
      <p:sp>
        <p:nvSpPr>
          <p:cNvPr id="4" name="Zástupný symbol pro zápatí 3"/>
          <p:cNvSpPr>
            <a:spLocks noGrp="1"/>
          </p:cNvSpPr>
          <p:nvPr>
            <p:ph type="ftr" sz="quarter" idx="11"/>
          </p:nvPr>
        </p:nvSpPr>
        <p:spPr/>
        <p:txBody>
          <a:bodyPr/>
          <a:lstStyle/>
          <a:p>
            <a:endParaRPr lang="cs-CZ" dirty="0"/>
          </a:p>
        </p:txBody>
      </p:sp>
      <p:sp>
        <p:nvSpPr>
          <p:cNvPr id="5" name="Zástupný symbol pro číslo snímku 4"/>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332733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DE3EBCF-D751-4FE2-A91F-6D92418E3950}" type="datetimeFigureOut">
              <a:rPr lang="cs-CZ" smtClean="0"/>
              <a:t>24. 7. 2019</a:t>
            </a:fld>
            <a:endParaRPr lang="cs-CZ" dirty="0"/>
          </a:p>
        </p:txBody>
      </p:sp>
      <p:sp>
        <p:nvSpPr>
          <p:cNvPr id="3" name="Zástupný symbol pro zápatí 2"/>
          <p:cNvSpPr>
            <a:spLocks noGrp="1"/>
          </p:cNvSpPr>
          <p:nvPr>
            <p:ph type="ftr" sz="quarter" idx="11"/>
          </p:nvPr>
        </p:nvSpPr>
        <p:spPr/>
        <p:txBody>
          <a:bodyPr/>
          <a:lstStyle/>
          <a:p>
            <a:endParaRPr lang="cs-CZ" dirty="0"/>
          </a:p>
        </p:txBody>
      </p:sp>
      <p:sp>
        <p:nvSpPr>
          <p:cNvPr id="4" name="Zástupný symbol pro číslo snímku 3"/>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4849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342900"/>
            <a:ext cx="2949178" cy="120015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391" y="740571"/>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DE3EBCF-D751-4FE2-A91F-6D92418E3950}" type="datetimeFigureOut">
              <a:rPr lang="cs-CZ" smtClean="0"/>
              <a:t>24. 7. 2019</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788345F0-FA79-49AB-88A6-267CA573EFB8}" type="slidenum">
              <a:rPr lang="cs-CZ" smtClean="0"/>
              <a:t>‹#›</a:t>
            </a:fld>
            <a:endParaRPr lang="cs-CZ" dirty="0"/>
          </a:p>
        </p:txBody>
      </p:sp>
    </p:spTree>
    <p:extLst>
      <p:ext uri="{BB962C8B-B14F-4D97-AF65-F5344CB8AC3E}">
        <p14:creationId xmlns:p14="http://schemas.microsoft.com/office/powerpoint/2010/main" val="589258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Obrázek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437121" y="86723"/>
            <a:ext cx="1442720" cy="1230159"/>
          </a:xfrm>
          <a:prstGeom prst="rect">
            <a:avLst/>
          </a:prstGeom>
        </p:spPr>
      </p:pic>
      <p:sp>
        <p:nvSpPr>
          <p:cNvPr id="7" name="Obdélník 6"/>
          <p:cNvSpPr/>
          <p:nvPr/>
        </p:nvSpPr>
        <p:spPr>
          <a:xfrm>
            <a:off x="1" y="4766307"/>
            <a:ext cx="9141619" cy="274801"/>
          </a:xfrm>
          <a:prstGeom prst="rect">
            <a:avLst/>
          </a:prstGeom>
          <a:solidFill>
            <a:srgbClr val="00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noProof="0" dirty="0">
              <a:solidFill>
                <a:schemeClr val="bg1"/>
              </a:solidFill>
              <a:latin typeface="Calibri" panose="020F0502020204030204" pitchFamily="34" charset="0"/>
            </a:endParaRPr>
          </a:p>
        </p:txBody>
      </p:sp>
      <p:sp>
        <p:nvSpPr>
          <p:cNvPr id="2" name="Zástupný symbol pro nadpis 1"/>
          <p:cNvSpPr>
            <a:spLocks noGrp="1"/>
          </p:cNvSpPr>
          <p:nvPr>
            <p:ph type="title"/>
          </p:nvPr>
        </p:nvSpPr>
        <p:spPr>
          <a:xfrm>
            <a:off x="628650" y="273845"/>
            <a:ext cx="6915150" cy="835537"/>
          </a:xfrm>
          <a:prstGeom prst="rect">
            <a:avLst/>
          </a:prstGeom>
        </p:spPr>
        <p:txBody>
          <a:bodyPr vert="horz" lIns="91440" tIns="45720" rIns="91440" bIns="45720" rtlCol="0" anchor="ctr">
            <a:normAutofit/>
          </a:bodyPr>
          <a:lstStyle/>
          <a:p>
            <a:r>
              <a:rPr lang="en-US" noProof="0" dirty="0" err="1"/>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a:t>
            </a:r>
            <a:r>
              <a:rPr lang="en-US" noProof="0" dirty="0"/>
              <a:t>.</a:t>
            </a:r>
          </a:p>
        </p:txBody>
      </p:sp>
      <p:sp>
        <p:nvSpPr>
          <p:cNvPr id="3" name="Zástupný symbol pro text 2"/>
          <p:cNvSpPr>
            <a:spLocks noGrp="1"/>
          </p:cNvSpPr>
          <p:nvPr>
            <p:ph type="body" idx="1"/>
          </p:nvPr>
        </p:nvSpPr>
        <p:spPr>
          <a:xfrm>
            <a:off x="628650" y="1149724"/>
            <a:ext cx="7886700" cy="3482999"/>
          </a:xfrm>
          <a:prstGeom prst="rect">
            <a:avLst/>
          </a:prstGeom>
        </p:spPr>
        <p:txBody>
          <a:bodyPr vert="horz" lIns="91440" tIns="45720" rIns="91440" bIns="45720" rtlCol="0">
            <a:normAutofit/>
          </a:bodyPr>
          <a:lstStyle/>
          <a:p>
            <a:pPr lvl="0"/>
            <a:r>
              <a:rPr lang="en-US" noProof="0" dirty="0" err="1"/>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styly</a:t>
            </a:r>
            <a:r>
              <a:rPr lang="en-US" noProof="0" dirty="0"/>
              <a:t> </a:t>
            </a:r>
            <a:r>
              <a:rPr lang="en-US" noProof="0" dirty="0" err="1"/>
              <a:t>předlohy</a:t>
            </a:r>
            <a:r>
              <a:rPr lang="en-US" noProof="0" dirty="0"/>
              <a:t> </a:t>
            </a:r>
            <a:r>
              <a:rPr lang="en-US" noProof="0" dirty="0" err="1"/>
              <a:t>textu</a:t>
            </a:r>
            <a:r>
              <a:rPr lang="en-US" noProof="0" dirty="0"/>
              <a:t>.</a:t>
            </a:r>
          </a:p>
          <a:p>
            <a:pPr lvl="1"/>
            <a:r>
              <a:rPr lang="en-US" noProof="0" dirty="0" err="1"/>
              <a:t>Druhá</a:t>
            </a:r>
            <a:r>
              <a:rPr lang="en-US" noProof="0" dirty="0"/>
              <a:t> </a:t>
            </a:r>
            <a:r>
              <a:rPr lang="en-US" noProof="0" dirty="0" err="1"/>
              <a:t>úroveň</a:t>
            </a:r>
            <a:endParaRPr lang="en-US" noProof="0" dirty="0"/>
          </a:p>
          <a:p>
            <a:pPr lvl="2"/>
            <a:r>
              <a:rPr lang="en-US" noProof="0" dirty="0" err="1"/>
              <a:t>Třetí</a:t>
            </a:r>
            <a:r>
              <a:rPr lang="en-US" noProof="0" dirty="0"/>
              <a:t> </a:t>
            </a:r>
            <a:r>
              <a:rPr lang="en-US" noProof="0" dirty="0" err="1"/>
              <a:t>úroveň</a:t>
            </a:r>
            <a:endParaRPr lang="en-US" noProof="0" dirty="0"/>
          </a:p>
          <a:p>
            <a:pPr lvl="3"/>
            <a:r>
              <a:rPr lang="en-US" noProof="0" dirty="0" err="1"/>
              <a:t>Čtvrtá</a:t>
            </a:r>
            <a:r>
              <a:rPr lang="en-US" noProof="0" dirty="0"/>
              <a:t> </a:t>
            </a:r>
            <a:r>
              <a:rPr lang="en-US" noProof="0" dirty="0" err="1"/>
              <a:t>úroveň</a:t>
            </a:r>
            <a:endParaRPr lang="en-US" noProof="0" dirty="0"/>
          </a:p>
          <a:p>
            <a:pPr lvl="4"/>
            <a:r>
              <a:rPr lang="en-US" noProof="0" dirty="0" err="1"/>
              <a:t>Pátá</a:t>
            </a:r>
            <a:r>
              <a:rPr lang="en-US" noProof="0" dirty="0"/>
              <a:t> </a:t>
            </a:r>
            <a:r>
              <a:rPr lang="en-US" noProof="0" dirty="0" err="1"/>
              <a:t>úroveň</a:t>
            </a:r>
            <a:endParaRPr lang="en-US" noProof="0" dirty="0"/>
          </a:p>
        </p:txBody>
      </p:sp>
      <p:sp>
        <p:nvSpPr>
          <p:cNvPr id="4" name="Zástupný symbol pro datum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bg1"/>
                </a:solidFill>
              </a:defRPr>
            </a:lvl1pPr>
          </a:lstStyle>
          <a:p>
            <a:fld id="{5E6784AC-797A-45F2-B2C8-8D7DEEADE390}" type="datetimeFigureOut">
              <a:rPr lang="en-US" smtClean="0"/>
              <a:pPr/>
              <a:t>7/24/2019</a:t>
            </a:fld>
            <a:endParaRPr lang="en-US" dirty="0"/>
          </a:p>
        </p:txBody>
      </p:sp>
      <p:sp>
        <p:nvSpPr>
          <p:cNvPr id="5" name="Zástupný symbol pro zápatí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Zástupný symbol pro číslo snímku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bg1"/>
                </a:solidFill>
              </a:defRPr>
            </a:lvl1pPr>
          </a:lstStyle>
          <a:p>
            <a:fld id="{788345F0-FA79-49AB-88A6-267CA573EFB8}" type="slidenum">
              <a:rPr lang="cs-CZ" smtClean="0"/>
              <a:t>‹#›</a:t>
            </a:fld>
            <a:endParaRPr lang="cs-CZ" dirty="0"/>
          </a:p>
        </p:txBody>
      </p:sp>
    </p:spTree>
    <p:extLst>
      <p:ext uri="{BB962C8B-B14F-4D97-AF65-F5344CB8AC3E}">
        <p14:creationId xmlns:p14="http://schemas.microsoft.com/office/powerpoint/2010/main" val="261340593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707"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xStyles>
    <p:titleStyle>
      <a:lvl1pPr algn="l" defTabSz="914400" rtl="0" eaLnBrk="1" latinLnBrk="0" hangingPunct="1">
        <a:lnSpc>
          <a:spcPct val="90000"/>
        </a:lnSpc>
        <a:spcBef>
          <a:spcPct val="0"/>
        </a:spcBef>
        <a:buNone/>
        <a:defRPr sz="4000" kern="1200">
          <a:solidFill>
            <a:srgbClr val="00999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273845"/>
            <a:ext cx="6915150" cy="835537"/>
          </a:xfrm>
          <a:prstGeom prst="rect">
            <a:avLst/>
          </a:prstGeom>
        </p:spPr>
        <p:txBody>
          <a:bodyPr vert="horz" lIns="91440" tIns="45720" rIns="91440" bIns="45720" rtlCol="0" anchor="ctr">
            <a:normAutofit/>
          </a:bodyPr>
          <a:lstStyle/>
          <a:p>
            <a:r>
              <a:rPr lang="en-US" noProof="0" dirty="0" err="1"/>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a:t>
            </a:r>
            <a:r>
              <a:rPr lang="en-US" noProof="0" dirty="0"/>
              <a:t>.</a:t>
            </a:r>
          </a:p>
        </p:txBody>
      </p:sp>
      <p:sp>
        <p:nvSpPr>
          <p:cNvPr id="3" name="Zástupný symbol pro text 2"/>
          <p:cNvSpPr>
            <a:spLocks noGrp="1"/>
          </p:cNvSpPr>
          <p:nvPr>
            <p:ph type="body" idx="1"/>
          </p:nvPr>
        </p:nvSpPr>
        <p:spPr>
          <a:xfrm>
            <a:off x="628650" y="1149724"/>
            <a:ext cx="7886700" cy="3482999"/>
          </a:xfrm>
          <a:prstGeom prst="rect">
            <a:avLst/>
          </a:prstGeom>
        </p:spPr>
        <p:txBody>
          <a:bodyPr vert="horz" lIns="91440" tIns="45720" rIns="91440" bIns="45720" rtlCol="0">
            <a:normAutofit/>
          </a:bodyPr>
          <a:lstStyle/>
          <a:p>
            <a:pPr lvl="0"/>
            <a:r>
              <a:rPr lang="en-US" noProof="0" dirty="0" err="1"/>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styly</a:t>
            </a:r>
            <a:r>
              <a:rPr lang="en-US" noProof="0" dirty="0"/>
              <a:t> </a:t>
            </a:r>
            <a:r>
              <a:rPr lang="en-US" noProof="0" dirty="0" err="1"/>
              <a:t>předlohy</a:t>
            </a:r>
            <a:r>
              <a:rPr lang="en-US" noProof="0" dirty="0"/>
              <a:t> </a:t>
            </a:r>
            <a:r>
              <a:rPr lang="en-US" noProof="0" dirty="0" err="1"/>
              <a:t>textu</a:t>
            </a:r>
            <a:r>
              <a:rPr lang="en-US" noProof="0" dirty="0"/>
              <a:t>.</a:t>
            </a:r>
          </a:p>
          <a:p>
            <a:pPr lvl="1"/>
            <a:r>
              <a:rPr lang="en-US" noProof="0" dirty="0" err="1"/>
              <a:t>Druhá</a:t>
            </a:r>
            <a:r>
              <a:rPr lang="en-US" noProof="0" dirty="0"/>
              <a:t> </a:t>
            </a:r>
            <a:r>
              <a:rPr lang="en-US" noProof="0" dirty="0" err="1"/>
              <a:t>úroveň</a:t>
            </a:r>
            <a:endParaRPr lang="en-US" noProof="0" dirty="0"/>
          </a:p>
          <a:p>
            <a:pPr lvl="2"/>
            <a:r>
              <a:rPr lang="en-US" noProof="0" dirty="0" err="1"/>
              <a:t>Třetí</a:t>
            </a:r>
            <a:r>
              <a:rPr lang="en-US" noProof="0" dirty="0"/>
              <a:t> </a:t>
            </a:r>
            <a:r>
              <a:rPr lang="en-US" noProof="0" dirty="0" err="1"/>
              <a:t>úroveň</a:t>
            </a:r>
            <a:endParaRPr lang="en-US" noProof="0" dirty="0"/>
          </a:p>
          <a:p>
            <a:pPr lvl="3"/>
            <a:r>
              <a:rPr lang="en-US" noProof="0" dirty="0" err="1"/>
              <a:t>Čtvrtá</a:t>
            </a:r>
            <a:r>
              <a:rPr lang="en-US" noProof="0" dirty="0"/>
              <a:t> </a:t>
            </a:r>
            <a:r>
              <a:rPr lang="en-US" noProof="0" dirty="0" err="1"/>
              <a:t>úroveň</a:t>
            </a:r>
            <a:endParaRPr lang="en-US" noProof="0" dirty="0"/>
          </a:p>
          <a:p>
            <a:pPr lvl="4"/>
            <a:r>
              <a:rPr lang="en-US" noProof="0" dirty="0" err="1"/>
              <a:t>Pátá</a:t>
            </a:r>
            <a:r>
              <a:rPr lang="en-US" noProof="0" dirty="0"/>
              <a:t> </a:t>
            </a:r>
            <a:r>
              <a:rPr lang="en-US" noProof="0" dirty="0" err="1"/>
              <a:t>úroveň</a:t>
            </a:r>
            <a:endParaRPr lang="en-US" noProof="0" dirty="0"/>
          </a:p>
        </p:txBody>
      </p:sp>
      <p:sp>
        <p:nvSpPr>
          <p:cNvPr id="4" name="Zástupný symbol pro datum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bg1"/>
                </a:solidFill>
              </a:defRPr>
            </a:lvl1pPr>
          </a:lstStyle>
          <a:p>
            <a:fld id="{5E6784AC-797A-45F2-B2C8-8D7DEEADE390}" type="datetimeFigureOut">
              <a:rPr lang="en-US" smtClean="0"/>
              <a:pPr/>
              <a:t>7/24/2019</a:t>
            </a:fld>
            <a:endParaRPr lang="en-US" dirty="0"/>
          </a:p>
        </p:txBody>
      </p:sp>
      <p:sp>
        <p:nvSpPr>
          <p:cNvPr id="5" name="Zástupný symbol pro zápatí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Zástupný symbol pro číslo snímku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bg1"/>
                </a:solidFill>
              </a:defRPr>
            </a:lvl1pPr>
          </a:lstStyle>
          <a:p>
            <a:fld id="{788345F0-FA79-49AB-88A6-267CA573EFB8}" type="slidenum">
              <a:rPr lang="cs-CZ" smtClean="0"/>
              <a:t>‹#›</a:t>
            </a:fld>
            <a:endParaRPr lang="cs-CZ" dirty="0"/>
          </a:p>
        </p:txBody>
      </p:sp>
    </p:spTree>
    <p:extLst>
      <p:ext uri="{BB962C8B-B14F-4D97-AF65-F5344CB8AC3E}">
        <p14:creationId xmlns:p14="http://schemas.microsoft.com/office/powerpoint/2010/main" val="4009614475"/>
      </p:ext>
    </p:extLst>
  </p:cSld>
  <p:clrMap bg1="lt1" tx1="dk1" bg2="lt2" tx2="dk2" accent1="accent1" accent2="accent2" accent3="accent3" accent4="accent4" accent5="accent5" accent6="accent6" hlink="hlink" folHlink="folHlink"/>
  <p:sldLayoutIdLst>
    <p:sldLayoutId id="2147483729" r:id="rId1"/>
    <p:sldLayoutId id="2147483731" r:id="rId2"/>
    <p:sldLayoutId id="2147483730" r:id="rId3"/>
  </p:sldLayoutIdLst>
  <p:txStyles>
    <p:titleStyle>
      <a:lvl1pPr algn="l" defTabSz="914400" rtl="0" eaLnBrk="1" latinLnBrk="0" hangingPunct="1">
        <a:lnSpc>
          <a:spcPct val="90000"/>
        </a:lnSpc>
        <a:spcBef>
          <a:spcPct val="0"/>
        </a:spcBef>
        <a:buNone/>
        <a:defRPr sz="4000" kern="1200">
          <a:solidFill>
            <a:srgbClr val="00999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ireneg@coventry.ac.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reativecommons.org/licenses/by-sa/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hyperlink" Target="http://www.academicintegrity.eu/wp/all-materials/?key-words%5b%5d=real-life-exampl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a:bodyPr>
          <a:lstStyle/>
          <a:p>
            <a:r>
              <a:rPr lang="en-GB" sz="3600" dirty="0"/>
              <a:t>Responses to ethical dilemmas in working life can have life-threatening consequences</a:t>
            </a:r>
            <a:endParaRPr lang="cs-CZ" sz="3600" dirty="0"/>
          </a:p>
        </p:txBody>
      </p:sp>
      <p:sp>
        <p:nvSpPr>
          <p:cNvPr id="2" name="Podnadpis 1"/>
          <p:cNvSpPr>
            <a:spLocks noGrp="1"/>
          </p:cNvSpPr>
          <p:nvPr>
            <p:ph type="subTitle" idx="1"/>
          </p:nvPr>
        </p:nvSpPr>
        <p:spPr/>
        <p:txBody>
          <a:bodyPr/>
          <a:lstStyle/>
          <a:p>
            <a:r>
              <a:rPr lang="cs-CZ" dirty="0" smtClean="0"/>
              <a:t>Real-</a:t>
            </a:r>
            <a:r>
              <a:rPr lang="cs-CZ" dirty="0" err="1" smtClean="0"/>
              <a:t>life</a:t>
            </a:r>
            <a:r>
              <a:rPr lang="cs-CZ" dirty="0" smtClean="0"/>
              <a:t> </a:t>
            </a:r>
            <a:r>
              <a:rPr lang="cs-CZ" dirty="0" err="1" smtClean="0"/>
              <a:t>example</a:t>
            </a:r>
            <a:r>
              <a:rPr lang="cs-CZ" dirty="0" smtClean="0"/>
              <a:t> </a:t>
            </a:r>
            <a:r>
              <a:rPr lang="en-GB" dirty="0" smtClean="0"/>
              <a:t>O2-B-11-en</a:t>
            </a:r>
            <a:endParaRPr lang="cs-CZ" dirty="0"/>
          </a:p>
        </p:txBody>
      </p:sp>
    </p:spTree>
    <p:extLst>
      <p:ext uri="{BB962C8B-B14F-4D97-AF65-F5344CB8AC3E}">
        <p14:creationId xmlns:p14="http://schemas.microsoft.com/office/powerpoint/2010/main" val="4204063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3</a:t>
            </a:r>
            <a:endParaRPr lang="en-GB" dirty="0"/>
          </a:p>
        </p:txBody>
      </p:sp>
      <p:sp>
        <p:nvSpPr>
          <p:cNvPr id="3" name="Content Placeholder 2"/>
          <p:cNvSpPr>
            <a:spLocks noGrp="1"/>
          </p:cNvSpPr>
          <p:nvPr>
            <p:ph idx="1"/>
          </p:nvPr>
        </p:nvSpPr>
        <p:spPr/>
        <p:txBody>
          <a:bodyPr/>
          <a:lstStyle/>
          <a:p>
            <a:r>
              <a:rPr lang="en-GB" dirty="0" smtClean="0"/>
              <a:t>Each group to present in turn a summary of their discussions</a:t>
            </a:r>
          </a:p>
          <a:p>
            <a:r>
              <a:rPr lang="en-GB" dirty="0" smtClean="0"/>
              <a:t>General thoughts and discussions across groups</a:t>
            </a:r>
          </a:p>
          <a:p>
            <a:r>
              <a:rPr lang="en-GB" dirty="0" smtClean="0"/>
              <a:t>Summary from the teacher of important points raised</a:t>
            </a:r>
          </a:p>
          <a:p>
            <a:endParaRPr lang="en-GB" dirty="0"/>
          </a:p>
          <a:p>
            <a:pPr marL="0" indent="0">
              <a:buNone/>
            </a:pPr>
            <a:r>
              <a:rPr lang="en-GB" dirty="0" smtClean="0"/>
              <a:t>(8 minutes)</a:t>
            </a:r>
            <a:endParaRPr lang="en-GB" dirty="0"/>
          </a:p>
        </p:txBody>
      </p:sp>
    </p:spTree>
    <p:extLst>
      <p:ext uri="{BB962C8B-B14F-4D97-AF65-F5344CB8AC3E}">
        <p14:creationId xmlns:p14="http://schemas.microsoft.com/office/powerpoint/2010/main" val="1655540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dirty="0" smtClean="0"/>
              <a:t>Part 4 of the story</a:t>
            </a:r>
            <a:endParaRPr lang="cs-CZ" dirty="0"/>
          </a:p>
        </p:txBody>
      </p:sp>
      <p:sp>
        <p:nvSpPr>
          <p:cNvPr id="3" name="Zástupný symbol pro obsah 2"/>
          <p:cNvSpPr>
            <a:spLocks noGrp="1"/>
          </p:cNvSpPr>
          <p:nvPr>
            <p:ph idx="1"/>
          </p:nvPr>
        </p:nvSpPr>
        <p:spPr/>
        <p:txBody>
          <a:bodyPr>
            <a:normAutofit fontScale="92500" lnSpcReduction="20000"/>
          </a:bodyPr>
          <a:lstStyle/>
          <a:p>
            <a:r>
              <a:rPr lang="en-GB" dirty="0"/>
              <a:t>Many years later John hears about the collapse of a railway bridge with the loss of several lives.  He sees reports that BBS is under investigation for supplying defective materials.</a:t>
            </a:r>
          </a:p>
          <a:p>
            <a:r>
              <a:rPr lang="en-GB" dirty="0"/>
              <a:t>What should John do?</a:t>
            </a:r>
          </a:p>
          <a:p>
            <a:pPr marL="914400" lvl="1" indent="-457200">
              <a:buFont typeface="+mj-lt"/>
              <a:buAutoNum type="alphaLcParenR"/>
            </a:pPr>
            <a:r>
              <a:rPr lang="en-US" dirty="0"/>
              <a:t>Contact the criminal investigators with the information he has</a:t>
            </a:r>
            <a:endParaRPr lang="en-GB" dirty="0"/>
          </a:p>
          <a:p>
            <a:pPr marL="914400" lvl="1" indent="-457200">
              <a:buFont typeface="+mj-lt"/>
              <a:buAutoNum type="alphaLcParenR"/>
            </a:pPr>
            <a:r>
              <a:rPr lang="en-US" dirty="0"/>
              <a:t>Contact BBS and ask for money to keep quiet</a:t>
            </a:r>
            <a:endParaRPr lang="en-GB" dirty="0"/>
          </a:p>
          <a:p>
            <a:pPr marL="914400" lvl="1" indent="-457200">
              <a:buFont typeface="+mj-lt"/>
              <a:buAutoNum type="alphaLcParenR"/>
            </a:pPr>
            <a:r>
              <a:rPr lang="en-US" dirty="0"/>
              <a:t>Keep quiet and hope he is not implicated in the crime</a:t>
            </a:r>
            <a:endParaRPr lang="en-GB" dirty="0"/>
          </a:p>
          <a:p>
            <a:r>
              <a:rPr lang="en-GB" dirty="0"/>
              <a:t>Could the outcomes have been different if John had taken a different course of action earlier in his career?</a:t>
            </a:r>
          </a:p>
          <a:p>
            <a:r>
              <a:rPr lang="en-GB" dirty="0"/>
              <a:t>What lessons do you take from this story</a:t>
            </a:r>
            <a:r>
              <a:rPr lang="en-GB" dirty="0" smtClean="0"/>
              <a:t>? (10 minutes)</a:t>
            </a:r>
            <a:endParaRPr lang="en-GB" dirty="0"/>
          </a:p>
          <a:p>
            <a:pPr marL="0" indent="0">
              <a:buNone/>
            </a:pPr>
            <a:endParaRPr lang="cs-CZ" dirty="0"/>
          </a:p>
        </p:txBody>
      </p:sp>
    </p:spTree>
    <p:extLst>
      <p:ext uri="{BB962C8B-B14F-4D97-AF65-F5344CB8AC3E}">
        <p14:creationId xmlns:p14="http://schemas.microsoft.com/office/powerpoint/2010/main" val="3048275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 discussion</a:t>
            </a:r>
            <a:endParaRPr lang="en-GB" dirty="0"/>
          </a:p>
        </p:txBody>
      </p:sp>
      <p:sp>
        <p:nvSpPr>
          <p:cNvPr id="3" name="Content Placeholder 2"/>
          <p:cNvSpPr>
            <a:spLocks noGrp="1"/>
          </p:cNvSpPr>
          <p:nvPr>
            <p:ph idx="1"/>
          </p:nvPr>
        </p:nvSpPr>
        <p:spPr/>
        <p:txBody>
          <a:bodyPr/>
          <a:lstStyle/>
          <a:p>
            <a:r>
              <a:rPr lang="en-GB" dirty="0" smtClean="0"/>
              <a:t>Each group to present in turn a summary of their discussions</a:t>
            </a:r>
          </a:p>
          <a:p>
            <a:r>
              <a:rPr lang="en-GB" dirty="0" smtClean="0"/>
              <a:t>General thoughts and discussions across groups</a:t>
            </a:r>
          </a:p>
          <a:p>
            <a:r>
              <a:rPr lang="en-GB" dirty="0" smtClean="0"/>
              <a:t>Overall summary from the teacher of important points raised</a:t>
            </a:r>
          </a:p>
          <a:p>
            <a:endParaRPr lang="en-GB" dirty="0"/>
          </a:p>
          <a:p>
            <a:pPr marL="0" indent="0">
              <a:buNone/>
            </a:pPr>
            <a:r>
              <a:rPr lang="en-GB" dirty="0" smtClean="0"/>
              <a:t>(10 minutes)</a:t>
            </a:r>
            <a:endParaRPr lang="en-GB" dirty="0"/>
          </a:p>
        </p:txBody>
      </p:sp>
    </p:spTree>
    <p:extLst>
      <p:ext uri="{BB962C8B-B14F-4D97-AF65-F5344CB8AC3E}">
        <p14:creationId xmlns:p14="http://schemas.microsoft.com/office/powerpoint/2010/main" val="2568937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Author</a:t>
            </a:r>
            <a:r>
              <a:rPr lang="cs-CZ" dirty="0"/>
              <a:t> &amp; </a:t>
            </a:r>
            <a:r>
              <a:rPr lang="en-US" dirty="0"/>
              <a:t>contact </a:t>
            </a:r>
            <a:r>
              <a:rPr lang="cs-CZ" dirty="0" err="1"/>
              <a:t>information</a:t>
            </a:r>
            <a:endParaRPr lang="en-US" dirty="0"/>
          </a:p>
        </p:txBody>
      </p:sp>
      <p:sp>
        <p:nvSpPr>
          <p:cNvPr id="3" name="Zástupný symbol pro obsah 2"/>
          <p:cNvSpPr>
            <a:spLocks noGrp="1"/>
          </p:cNvSpPr>
          <p:nvPr>
            <p:ph idx="1"/>
          </p:nvPr>
        </p:nvSpPr>
        <p:spPr/>
        <p:txBody>
          <a:bodyPr/>
          <a:lstStyle/>
          <a:p>
            <a:r>
              <a:rPr lang="en-GB" dirty="0" smtClean="0"/>
              <a:t>Dr Irene Glendinning </a:t>
            </a:r>
            <a:r>
              <a:rPr lang="en-GB" dirty="0" smtClean="0">
                <a:hlinkClick r:id="rId2"/>
              </a:rPr>
              <a:t>ireneg@coventry.ac.uk</a:t>
            </a:r>
            <a:r>
              <a:rPr lang="en-GB" dirty="0" smtClean="0"/>
              <a:t> </a:t>
            </a:r>
            <a:endParaRPr lang="en-US" dirty="0"/>
          </a:p>
        </p:txBody>
      </p:sp>
    </p:spTree>
    <p:extLst>
      <p:ext uri="{BB962C8B-B14F-4D97-AF65-F5344CB8AC3E}">
        <p14:creationId xmlns:p14="http://schemas.microsoft.com/office/powerpoint/2010/main" val="2271861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License</a:t>
            </a:r>
            <a:r>
              <a:rPr lang="cs-CZ" dirty="0"/>
              <a:t> </a:t>
            </a:r>
            <a:r>
              <a:rPr lang="cs-CZ" dirty="0" err="1"/>
              <a:t>Information</a:t>
            </a:r>
            <a:endParaRPr lang="cs-CZ" dirty="0"/>
          </a:p>
        </p:txBody>
      </p:sp>
      <p:sp>
        <p:nvSpPr>
          <p:cNvPr id="3" name="Zástupný symbol pro obsah 2"/>
          <p:cNvSpPr>
            <a:spLocks noGrp="1"/>
          </p:cNvSpPr>
          <p:nvPr>
            <p:ph idx="1"/>
          </p:nvPr>
        </p:nvSpPr>
        <p:spPr/>
        <p:txBody>
          <a:bodyPr>
            <a:normAutofit fontScale="77500" lnSpcReduction="20000"/>
          </a:bodyPr>
          <a:lstStyle/>
          <a:p>
            <a:pPr marL="0" indent="0">
              <a:buNone/>
            </a:pPr>
            <a:endParaRPr lang="cs-CZ" sz="2400" dirty="0"/>
          </a:p>
          <a:p>
            <a:pPr marL="0" indent="0" algn="ctr">
              <a:buNone/>
            </a:pPr>
            <a:endParaRPr lang="cs-CZ" sz="2400" dirty="0"/>
          </a:p>
          <a:p>
            <a:pPr marL="0" indent="0" algn="ctr">
              <a:buNone/>
            </a:pPr>
            <a:r>
              <a:rPr lang="cs-CZ" sz="2400" dirty="0"/>
              <a:t>Title of the work: </a:t>
            </a:r>
            <a:r>
              <a:rPr lang="en-GB" i="1" dirty="0" smtClean="0"/>
              <a:t>Responses </a:t>
            </a:r>
            <a:r>
              <a:rPr lang="en-GB" i="1" dirty="0"/>
              <a:t>to ethical dilemmas in working life can have life-threatening </a:t>
            </a:r>
            <a:r>
              <a:rPr lang="en-GB" i="1" dirty="0" smtClean="0"/>
              <a:t>consequences</a:t>
            </a:r>
            <a:endParaRPr lang="cs-CZ" sz="2400" i="1" dirty="0"/>
          </a:p>
          <a:p>
            <a:pPr marL="0" indent="0" algn="ctr">
              <a:buNone/>
            </a:pPr>
            <a:r>
              <a:rPr lang="cs-CZ" sz="2400" dirty="0"/>
              <a:t>Attribute work to name: </a:t>
            </a:r>
            <a:r>
              <a:rPr lang="en-GB" i="1" dirty="0" smtClean="0"/>
              <a:t>Irene </a:t>
            </a:r>
            <a:r>
              <a:rPr lang="en-GB" i="1" dirty="0" err="1" smtClean="0"/>
              <a:t>Glendinning</a:t>
            </a:r>
            <a:endParaRPr lang="cs-CZ" sz="2400" dirty="0"/>
          </a:p>
          <a:p>
            <a:pPr marL="0" indent="0" algn="ctr">
              <a:buNone/>
            </a:pPr>
            <a:r>
              <a:rPr lang="cs-CZ" sz="2400" dirty="0" err="1"/>
              <a:t>Licensed</a:t>
            </a:r>
            <a:r>
              <a:rPr lang="cs-CZ" sz="2400" dirty="0"/>
              <a:t> </a:t>
            </a:r>
            <a:r>
              <a:rPr lang="cs-CZ" sz="2400" dirty="0" err="1"/>
              <a:t>under</a:t>
            </a:r>
            <a:r>
              <a:rPr lang="cs-CZ" sz="2400" dirty="0"/>
              <a:t>: </a:t>
            </a:r>
            <a:r>
              <a:rPr lang="en-US" dirty="0">
                <a:hlinkClick r:id="rId3"/>
              </a:rPr>
              <a:t>Creative Commons Attribution-</a:t>
            </a:r>
            <a:r>
              <a:rPr lang="en-US" dirty="0" err="1">
                <a:hlinkClick r:id="rId3"/>
              </a:rPr>
              <a:t>ShareAlike</a:t>
            </a:r>
            <a:r>
              <a:rPr lang="en-US" dirty="0">
                <a:hlinkClick r:id="rId3"/>
              </a:rPr>
              <a:t> 4.0 International License</a:t>
            </a:r>
            <a:endParaRPr lang="en-US" dirty="0"/>
          </a:p>
          <a:p>
            <a:pPr marL="0" indent="0" algn="ctr">
              <a:buNone/>
            </a:pPr>
            <a:endParaRPr lang="cs-CZ" sz="2400" dirty="0"/>
          </a:p>
          <a:p>
            <a:pPr marL="0" indent="0" algn="ctr">
              <a:buNone/>
            </a:pPr>
            <a:r>
              <a:rPr lang="cs-CZ" sz="2400" dirty="0" err="1"/>
              <a:t>Attribute</a:t>
            </a:r>
            <a:r>
              <a:rPr lang="cs-CZ" sz="2400" dirty="0"/>
              <a:t> </a:t>
            </a:r>
            <a:r>
              <a:rPr lang="cs-CZ" sz="2400" dirty="0" err="1"/>
              <a:t>using</a:t>
            </a:r>
            <a:r>
              <a:rPr lang="cs-CZ" sz="2400" dirty="0"/>
              <a:t> </a:t>
            </a:r>
            <a:r>
              <a:rPr lang="cs-CZ" sz="2400" dirty="0" err="1"/>
              <a:t>following</a:t>
            </a:r>
            <a:r>
              <a:rPr lang="cs-CZ" sz="2400" dirty="0"/>
              <a:t> text:</a:t>
            </a:r>
          </a:p>
          <a:p>
            <a:pPr marL="0" indent="0" algn="ctr">
              <a:buNone/>
            </a:pPr>
            <a:r>
              <a:rPr lang="en-GB" i="1" dirty="0" smtClean="0"/>
              <a:t>Responses </a:t>
            </a:r>
            <a:r>
              <a:rPr lang="en-GB" i="1" dirty="0"/>
              <a:t>to ethical dilemmas in working life can have life-threatening </a:t>
            </a:r>
            <a:r>
              <a:rPr lang="en-GB" i="1" dirty="0" smtClean="0"/>
              <a:t>consequences</a:t>
            </a:r>
            <a:r>
              <a:rPr lang="cs-CZ" sz="2400" i="1" dirty="0" smtClean="0"/>
              <a:t> </a:t>
            </a:r>
            <a:r>
              <a:rPr lang="en-US" sz="2400" dirty="0"/>
              <a:t>by </a:t>
            </a:r>
            <a:r>
              <a:rPr lang="en-GB" sz="2400" i="1" dirty="0" smtClean="0"/>
              <a:t>Irene </a:t>
            </a:r>
            <a:r>
              <a:rPr lang="en-GB" sz="2400" i="1" dirty="0" err="1" smtClean="0"/>
              <a:t>Glendinning</a:t>
            </a:r>
            <a:r>
              <a:rPr lang="en-US" sz="2400" i="1" dirty="0"/>
              <a:t> </a:t>
            </a:r>
            <a:r>
              <a:rPr lang="en-US" sz="2400" dirty="0"/>
              <a:t>is licensed under a </a:t>
            </a:r>
            <a:r>
              <a:rPr lang="en-US" dirty="0">
                <a:hlinkClick r:id="rId3"/>
              </a:rPr>
              <a:t>Creative Commons Attribution-</a:t>
            </a:r>
            <a:r>
              <a:rPr lang="en-US" dirty="0" err="1">
                <a:hlinkClick r:id="rId3"/>
              </a:rPr>
              <a:t>ShareAlike</a:t>
            </a:r>
            <a:r>
              <a:rPr lang="en-US" dirty="0">
                <a:hlinkClick r:id="rId3"/>
              </a:rPr>
              <a:t> 4.0 International License</a:t>
            </a:r>
            <a:r>
              <a:rPr lang="en-US" sz="2400" dirty="0"/>
              <a:t>.</a:t>
            </a:r>
            <a:endParaRPr lang="cs-CZ" sz="2400" dirty="0"/>
          </a:p>
        </p:txBody>
      </p:sp>
      <p:pic>
        <p:nvPicPr>
          <p:cNvPr id="1030" name="Picture 6" descr="https://mirrors.creativecommons.org/presskit/buttons/88x31/png/by-s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6398" y="1177798"/>
            <a:ext cx="1814386" cy="634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02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1EB32721-E116-D144-8DD0-8490169A269D}"/>
              </a:ext>
            </a:extLst>
          </p:cNvPr>
          <p:cNvSpPr>
            <a:spLocks noGrp="1"/>
          </p:cNvSpPr>
          <p:nvPr>
            <p:ph type="title"/>
          </p:nvPr>
        </p:nvSpPr>
        <p:spPr/>
        <p:txBody>
          <a:bodyPr/>
          <a:lstStyle/>
          <a:p>
            <a:r>
              <a:rPr lang="cs-CZ" dirty="0" err="1"/>
              <a:t>About</a:t>
            </a:r>
            <a:r>
              <a:rPr lang="cs-CZ" dirty="0"/>
              <a:t> </a:t>
            </a:r>
            <a:r>
              <a:rPr lang="cs-CZ" dirty="0" err="1"/>
              <a:t>this</a:t>
            </a:r>
            <a:r>
              <a:rPr lang="cs-CZ" dirty="0"/>
              <a:t> </a:t>
            </a:r>
            <a:r>
              <a:rPr lang="cs-CZ" dirty="0" err="1"/>
              <a:t>document</a:t>
            </a:r>
            <a:endParaRPr lang="cs-CZ" dirty="0"/>
          </a:p>
        </p:txBody>
      </p:sp>
      <p:sp>
        <p:nvSpPr>
          <p:cNvPr id="3" name="Zástupný obsah 2">
            <a:extLst>
              <a:ext uri="{FF2B5EF4-FFF2-40B4-BE49-F238E27FC236}">
                <a16:creationId xmlns="" xmlns:a16="http://schemas.microsoft.com/office/drawing/2014/main" id="{2F124659-B4C4-2C40-BC2A-4B5B047D7EA9}"/>
              </a:ext>
            </a:extLst>
          </p:cNvPr>
          <p:cNvSpPr>
            <a:spLocks noGrp="1"/>
          </p:cNvSpPr>
          <p:nvPr>
            <p:ph idx="1"/>
          </p:nvPr>
        </p:nvSpPr>
        <p:spPr/>
        <p:txBody>
          <a:bodyPr>
            <a:normAutofit/>
          </a:bodyPr>
          <a:lstStyle/>
          <a:p>
            <a:pPr marL="0" indent="0">
              <a:buNone/>
            </a:pPr>
            <a:r>
              <a:rPr lang="cs-CZ" dirty="0"/>
              <a:t>This document is a real-life example illustrating </a:t>
            </a:r>
            <a:r>
              <a:rPr lang="en-GB" dirty="0" smtClean="0"/>
              <a:t>the </a:t>
            </a:r>
            <a:r>
              <a:rPr lang="cs-CZ" dirty="0" smtClean="0"/>
              <a:t>importance </a:t>
            </a:r>
            <a:r>
              <a:rPr lang="cs-CZ" dirty="0"/>
              <a:t>of </a:t>
            </a:r>
            <a:r>
              <a:rPr lang="cs-CZ" dirty="0" smtClean="0"/>
              <a:t>academic integrity </a:t>
            </a:r>
            <a:r>
              <a:rPr lang="en-GB" dirty="0" smtClean="0"/>
              <a:t>values </a:t>
            </a:r>
            <a:r>
              <a:rPr lang="cs-CZ" dirty="0" smtClean="0"/>
              <a:t>in </a:t>
            </a:r>
            <a:r>
              <a:rPr lang="cs-CZ" dirty="0"/>
              <a:t>professional life.</a:t>
            </a:r>
          </a:p>
          <a:p>
            <a:pPr marL="0" indent="0">
              <a:buNone/>
            </a:pPr>
            <a:r>
              <a:rPr lang="cs-CZ" dirty="0" err="1"/>
              <a:t>It</a:t>
            </a:r>
            <a:r>
              <a:rPr lang="cs-CZ" dirty="0"/>
              <a:t> </a:t>
            </a:r>
            <a:r>
              <a:rPr lang="cs-CZ" dirty="0" err="1"/>
              <a:t>was</a:t>
            </a:r>
            <a:r>
              <a:rPr lang="cs-CZ" dirty="0"/>
              <a:t> </a:t>
            </a:r>
            <a:r>
              <a:rPr lang="cs-CZ" dirty="0" err="1"/>
              <a:t>created</a:t>
            </a:r>
            <a:r>
              <a:rPr lang="cs-CZ" dirty="0"/>
              <a:t> as a part </a:t>
            </a:r>
            <a:r>
              <a:rPr lang="cs-CZ" dirty="0" err="1"/>
              <a:t>of</a:t>
            </a:r>
            <a:r>
              <a:rPr lang="cs-CZ" dirty="0"/>
              <a:t> </a:t>
            </a:r>
            <a:r>
              <a:rPr lang="en-US" i="1" dirty="0"/>
              <a:t>Toolkit for cross-sector cooperation in terms of academic integrity</a:t>
            </a:r>
            <a:r>
              <a:rPr lang="en-US" dirty="0"/>
              <a:t> within Erasmus+ project.</a:t>
            </a:r>
          </a:p>
          <a:p>
            <a:pPr marL="0" indent="0">
              <a:buNone/>
            </a:pPr>
            <a:r>
              <a:rPr lang="en-US" dirty="0"/>
              <a:t>It is a ready-to-use case study accompanied with didactic notes and discussion questions and/or other tasks for the audience. </a:t>
            </a:r>
          </a:p>
          <a:p>
            <a:pPr marL="0" indent="0">
              <a:buNone/>
            </a:pPr>
            <a:r>
              <a:rPr lang="en-US" dirty="0"/>
              <a:t>Find more case studies in </a:t>
            </a:r>
            <a:r>
              <a:rPr lang="en-US" dirty="0">
                <a:hlinkClick r:id="rId2"/>
              </a:rPr>
              <a:t>ENAI database of educational materials</a:t>
            </a:r>
            <a:r>
              <a:rPr lang="en-US" dirty="0"/>
              <a:t>.</a:t>
            </a:r>
            <a:endParaRPr lang="cs-CZ" dirty="0"/>
          </a:p>
        </p:txBody>
      </p:sp>
    </p:spTree>
    <p:extLst>
      <p:ext uri="{BB962C8B-B14F-4D97-AF65-F5344CB8AC3E}">
        <p14:creationId xmlns:p14="http://schemas.microsoft.com/office/powerpoint/2010/main" val="1547604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solidFill>
                  <a:schemeClr val="accent1"/>
                </a:solidFill>
              </a:rPr>
              <a:t>Notes for the teacher</a:t>
            </a:r>
            <a:endParaRPr lang="cs-CZ" dirty="0">
              <a:solidFill>
                <a:schemeClr val="accent1"/>
              </a:solidFill>
            </a:endParaRPr>
          </a:p>
        </p:txBody>
      </p:sp>
      <p:sp>
        <p:nvSpPr>
          <p:cNvPr id="3" name="Zástupný symbol pro obsah 2"/>
          <p:cNvSpPr>
            <a:spLocks noGrp="1"/>
          </p:cNvSpPr>
          <p:nvPr>
            <p:ph idx="1"/>
          </p:nvPr>
        </p:nvSpPr>
        <p:spPr/>
        <p:txBody>
          <a:bodyPr/>
          <a:lstStyle/>
          <a:p>
            <a:pPr lvl="0"/>
            <a:r>
              <a:rPr lang="en-GB" i="1" dirty="0"/>
              <a:t>The case study is broken into 4 parts.  Each part of the story is presented in turn on the slides by the teacher</a:t>
            </a:r>
            <a:endParaRPr lang="en-GB" dirty="0"/>
          </a:p>
          <a:p>
            <a:pPr lvl="0"/>
            <a:r>
              <a:rPr lang="en-GB" i="1" dirty="0"/>
              <a:t>Students working in small groups (or pairs if preferred) are asked to respond to the set of questions for that part, then the teacher will ask each group to present their answers to the class, followed by general discussion</a:t>
            </a:r>
            <a:endParaRPr lang="en-GB" dirty="0"/>
          </a:p>
          <a:p>
            <a:pPr lvl="0"/>
            <a:r>
              <a:rPr lang="en-GB" i="1" dirty="0"/>
              <a:t>After all four parts have been presented and discussed, the students are asked what lessons they take from the workshop.</a:t>
            </a:r>
            <a:endParaRPr lang="en-GB" dirty="0"/>
          </a:p>
          <a:p>
            <a:pPr marL="0" indent="0">
              <a:buNone/>
            </a:pPr>
            <a:endParaRPr lang="cs-CZ" dirty="0"/>
          </a:p>
        </p:txBody>
      </p:sp>
    </p:spTree>
    <p:extLst>
      <p:ext uri="{BB962C8B-B14F-4D97-AF65-F5344CB8AC3E}">
        <p14:creationId xmlns:p14="http://schemas.microsoft.com/office/powerpoint/2010/main" val="1415000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Introduction</a:t>
            </a:r>
            <a:endParaRPr lang="cs-CZ" dirty="0"/>
          </a:p>
        </p:txBody>
      </p:sp>
      <p:sp>
        <p:nvSpPr>
          <p:cNvPr id="3" name="Zástupný symbol pro obsah 2"/>
          <p:cNvSpPr>
            <a:spLocks noGrp="1"/>
          </p:cNvSpPr>
          <p:nvPr>
            <p:ph idx="1"/>
          </p:nvPr>
        </p:nvSpPr>
        <p:spPr/>
        <p:txBody>
          <a:bodyPr>
            <a:normAutofit/>
          </a:bodyPr>
          <a:lstStyle/>
          <a:p>
            <a:pPr marL="0" indent="0">
              <a:buNone/>
            </a:pPr>
            <a:r>
              <a:rPr lang="en-GB" i="1" dirty="0"/>
              <a:t>Difficult situations occur in working life.  Decisions taken in confronting, highlighting or resolving ethical issues can lead to very serious consequences. </a:t>
            </a:r>
            <a:endParaRPr lang="en-GB" i="1" dirty="0" smtClean="0"/>
          </a:p>
          <a:p>
            <a:pPr marL="0" indent="0">
              <a:buNone/>
            </a:pPr>
            <a:r>
              <a:rPr lang="en-GB" i="1" dirty="0" smtClean="0"/>
              <a:t>When </a:t>
            </a:r>
            <a:r>
              <a:rPr lang="en-GB" i="1" dirty="0"/>
              <a:t>John witnesses corrupt activities in business transactions </a:t>
            </a:r>
            <a:r>
              <a:rPr lang="en-GB" i="1" dirty="0" smtClean="0"/>
              <a:t>he </a:t>
            </a:r>
            <a:r>
              <a:rPr lang="en-GB" i="1" dirty="0"/>
              <a:t>faces a dilemma about how to respond.  His choice of action has very serious consequences</a:t>
            </a:r>
            <a:r>
              <a:rPr lang="en-GB" i="1" dirty="0" smtClean="0"/>
              <a:t>.</a:t>
            </a:r>
          </a:p>
          <a:p>
            <a:pPr marL="0" indent="0">
              <a:buNone/>
            </a:pPr>
            <a:r>
              <a:rPr lang="en-GB" i="1" dirty="0" smtClean="0"/>
              <a:t>When John is working for </a:t>
            </a:r>
            <a:r>
              <a:rPr lang="en-GB" i="1" dirty="0" err="1" smtClean="0"/>
              <a:t>Bodgit</a:t>
            </a:r>
            <a:r>
              <a:rPr lang="en-GB" i="1" dirty="0" smtClean="0"/>
              <a:t> Building Supplies (BBS) he notices some unethical behaviour from Robert, the son of the company owner … (4 minutes setting the scene, groups)</a:t>
            </a:r>
            <a:endParaRPr lang="en-GB"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294434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dirty="0" smtClean="0"/>
              <a:t>Part 1 of the story</a:t>
            </a:r>
            <a:endParaRPr lang="cs-CZ" dirty="0"/>
          </a:p>
        </p:txBody>
      </p:sp>
      <p:sp>
        <p:nvSpPr>
          <p:cNvPr id="3" name="Zástupný symbol pro obsah 2"/>
          <p:cNvSpPr>
            <a:spLocks noGrp="1"/>
          </p:cNvSpPr>
          <p:nvPr>
            <p:ph idx="1"/>
          </p:nvPr>
        </p:nvSpPr>
        <p:spPr/>
        <p:txBody>
          <a:bodyPr/>
          <a:lstStyle/>
          <a:p>
            <a:r>
              <a:rPr lang="en-GB" dirty="0" smtClean="0"/>
              <a:t>Read about John in Part 1 of the notes provided (3 minutes)</a:t>
            </a:r>
          </a:p>
          <a:p>
            <a:r>
              <a:rPr lang="en-GB" dirty="0" smtClean="0"/>
              <a:t>In your group discuss each of the following questions about what </a:t>
            </a:r>
            <a:r>
              <a:rPr lang="en-GB" dirty="0"/>
              <a:t>should John </a:t>
            </a:r>
            <a:r>
              <a:rPr lang="en-GB" dirty="0" smtClean="0"/>
              <a:t>do and why:</a:t>
            </a:r>
            <a:endParaRPr lang="en-GB" dirty="0"/>
          </a:p>
          <a:p>
            <a:pPr marL="914400" lvl="1" indent="-457200">
              <a:buFont typeface="+mj-lt"/>
              <a:buAutoNum type="alphaLcParenR"/>
            </a:pPr>
            <a:r>
              <a:rPr lang="en-US" dirty="0"/>
              <a:t>Tell George the CEO about his suspicions</a:t>
            </a:r>
            <a:endParaRPr lang="en-GB" dirty="0"/>
          </a:p>
          <a:p>
            <a:pPr marL="914400" lvl="1" indent="-457200">
              <a:buFont typeface="+mj-lt"/>
              <a:buAutoNum type="alphaLcParenR"/>
            </a:pPr>
            <a:r>
              <a:rPr lang="en-US" dirty="0"/>
              <a:t>Demand money from George to keep it quiet</a:t>
            </a:r>
            <a:endParaRPr lang="en-GB" dirty="0"/>
          </a:p>
          <a:p>
            <a:pPr marL="914400" lvl="1" indent="-457200">
              <a:buFont typeface="+mj-lt"/>
              <a:buAutoNum type="alphaLcParenR"/>
            </a:pPr>
            <a:r>
              <a:rPr lang="en-US" dirty="0"/>
              <a:t>Keep quiet and hope it all works out OK</a:t>
            </a:r>
            <a:endParaRPr lang="en-GB" dirty="0"/>
          </a:p>
          <a:p>
            <a:pPr marL="0" indent="0">
              <a:buNone/>
            </a:pPr>
            <a:r>
              <a:rPr lang="en-GB" dirty="0"/>
              <a:t>What are the potential problems with these options?  Are there any alternatives</a:t>
            </a:r>
            <a:r>
              <a:rPr lang="en-GB" dirty="0" smtClean="0"/>
              <a:t>? (10 minutes)</a:t>
            </a:r>
            <a:endParaRPr lang="en-GB" dirty="0"/>
          </a:p>
          <a:p>
            <a:pPr marL="457200" lvl="1" indent="0">
              <a:buNone/>
            </a:pPr>
            <a:endParaRPr lang="cs-CZ" dirty="0"/>
          </a:p>
        </p:txBody>
      </p:sp>
    </p:spTree>
    <p:extLst>
      <p:ext uri="{BB962C8B-B14F-4D97-AF65-F5344CB8AC3E}">
        <p14:creationId xmlns:p14="http://schemas.microsoft.com/office/powerpoint/2010/main" val="4130734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1</a:t>
            </a:r>
            <a:endParaRPr lang="en-GB" dirty="0"/>
          </a:p>
        </p:txBody>
      </p:sp>
      <p:sp>
        <p:nvSpPr>
          <p:cNvPr id="3" name="Content Placeholder 2"/>
          <p:cNvSpPr>
            <a:spLocks noGrp="1"/>
          </p:cNvSpPr>
          <p:nvPr>
            <p:ph idx="1"/>
          </p:nvPr>
        </p:nvSpPr>
        <p:spPr/>
        <p:txBody>
          <a:bodyPr/>
          <a:lstStyle/>
          <a:p>
            <a:r>
              <a:rPr lang="en-GB" dirty="0" smtClean="0"/>
              <a:t>Each group to present in turn a summary of their discussions</a:t>
            </a:r>
          </a:p>
          <a:p>
            <a:r>
              <a:rPr lang="en-GB" dirty="0" smtClean="0"/>
              <a:t>General thoughts and discussions across groups</a:t>
            </a:r>
          </a:p>
          <a:p>
            <a:r>
              <a:rPr lang="en-GB" dirty="0" smtClean="0"/>
              <a:t>Summary from the teacher of important points raised</a:t>
            </a:r>
          </a:p>
          <a:p>
            <a:endParaRPr lang="en-GB" dirty="0"/>
          </a:p>
          <a:p>
            <a:pPr marL="0" indent="0">
              <a:buNone/>
            </a:pPr>
            <a:r>
              <a:rPr lang="en-GB" dirty="0" smtClean="0"/>
              <a:t>(10 minutes)</a:t>
            </a:r>
            <a:endParaRPr lang="en-GB" dirty="0"/>
          </a:p>
        </p:txBody>
      </p:sp>
    </p:spTree>
    <p:extLst>
      <p:ext uri="{BB962C8B-B14F-4D97-AF65-F5344CB8AC3E}">
        <p14:creationId xmlns:p14="http://schemas.microsoft.com/office/powerpoint/2010/main" val="2183218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dirty="0" smtClean="0"/>
              <a:t>Part 2 of the story</a:t>
            </a:r>
            <a:endParaRPr lang="cs-CZ" dirty="0"/>
          </a:p>
        </p:txBody>
      </p:sp>
      <p:sp>
        <p:nvSpPr>
          <p:cNvPr id="3" name="Zástupný symbol pro obsah 2"/>
          <p:cNvSpPr>
            <a:spLocks noGrp="1"/>
          </p:cNvSpPr>
          <p:nvPr>
            <p:ph idx="1"/>
          </p:nvPr>
        </p:nvSpPr>
        <p:spPr/>
        <p:txBody>
          <a:bodyPr>
            <a:normAutofit fontScale="92500" lnSpcReduction="20000"/>
          </a:bodyPr>
          <a:lstStyle/>
          <a:p>
            <a:r>
              <a:rPr lang="en-GB" dirty="0" smtClean="0"/>
              <a:t>Read what happens next in Part 2 of the notes provided (3 minutes)</a:t>
            </a:r>
          </a:p>
          <a:p>
            <a:r>
              <a:rPr lang="en-GB" dirty="0" smtClean="0"/>
              <a:t>In your group discuss each of the following questions about what </a:t>
            </a:r>
            <a:r>
              <a:rPr lang="en-GB" dirty="0"/>
              <a:t>should John </a:t>
            </a:r>
            <a:r>
              <a:rPr lang="en-GB" dirty="0" smtClean="0"/>
              <a:t>do next and why:</a:t>
            </a:r>
            <a:endParaRPr lang="en-GB" dirty="0"/>
          </a:p>
          <a:p>
            <a:pPr marL="914400" lvl="1" indent="-457200">
              <a:buFont typeface="+mj-lt"/>
              <a:buAutoNum type="alphaLcParenR"/>
            </a:pPr>
            <a:r>
              <a:rPr lang="en-US" dirty="0"/>
              <a:t>Tell George the CEO about his suspicions</a:t>
            </a:r>
            <a:endParaRPr lang="en-GB" dirty="0"/>
          </a:p>
          <a:p>
            <a:pPr marL="914400" lvl="1" indent="-457200">
              <a:buFont typeface="+mj-lt"/>
              <a:buAutoNum type="alphaLcParenR"/>
            </a:pPr>
            <a:r>
              <a:rPr lang="en-US" dirty="0"/>
              <a:t>Tell Robert about his suspicions</a:t>
            </a:r>
            <a:endParaRPr lang="en-GB" dirty="0"/>
          </a:p>
          <a:p>
            <a:pPr marL="914400" lvl="1" indent="-457200">
              <a:buFont typeface="+mj-lt"/>
              <a:buAutoNum type="alphaLcParenR"/>
            </a:pPr>
            <a:r>
              <a:rPr lang="en-US" dirty="0"/>
              <a:t>Contact the companies to verify the quality of the goods</a:t>
            </a:r>
            <a:endParaRPr lang="en-GB" dirty="0"/>
          </a:p>
          <a:p>
            <a:pPr marL="914400" lvl="1" indent="-457200">
              <a:buFont typeface="+mj-lt"/>
              <a:buAutoNum type="alphaLcParenR"/>
            </a:pPr>
            <a:r>
              <a:rPr lang="en-US" dirty="0"/>
              <a:t>Demand money or </a:t>
            </a:r>
            <a:r>
              <a:rPr lang="en-US" dirty="0" err="1"/>
              <a:t>favours</a:t>
            </a:r>
            <a:r>
              <a:rPr lang="en-US" dirty="0"/>
              <a:t> from the companies himself</a:t>
            </a:r>
            <a:endParaRPr lang="en-GB" dirty="0"/>
          </a:p>
          <a:p>
            <a:pPr marL="914400" lvl="1" indent="-457200">
              <a:buFont typeface="+mj-lt"/>
              <a:buAutoNum type="alphaLcParenR"/>
            </a:pPr>
            <a:r>
              <a:rPr lang="en-US" dirty="0"/>
              <a:t>Keep quiet and hope it all works out OK</a:t>
            </a:r>
            <a:endParaRPr lang="en-GB" dirty="0"/>
          </a:p>
          <a:p>
            <a:r>
              <a:rPr lang="en-GB" dirty="0"/>
              <a:t>What problems can you see with these </a:t>
            </a:r>
            <a:r>
              <a:rPr lang="cs-CZ" dirty="0" smtClean="0"/>
              <a:t>5</a:t>
            </a:r>
            <a:r>
              <a:rPr lang="en-GB" dirty="0" smtClean="0"/>
              <a:t> </a:t>
            </a:r>
            <a:r>
              <a:rPr lang="en-GB" dirty="0"/>
              <a:t>options?  Are there any alternatives</a:t>
            </a:r>
            <a:r>
              <a:rPr lang="en-GB" dirty="0" smtClean="0"/>
              <a:t>? (12 minutes)</a:t>
            </a:r>
            <a:endParaRPr lang="en-GB" dirty="0"/>
          </a:p>
          <a:p>
            <a:pPr marL="457200" lvl="1" indent="0">
              <a:buNone/>
            </a:pPr>
            <a:endParaRPr lang="cs-CZ" dirty="0"/>
          </a:p>
        </p:txBody>
      </p:sp>
    </p:spTree>
    <p:extLst>
      <p:ext uri="{BB962C8B-B14F-4D97-AF65-F5344CB8AC3E}">
        <p14:creationId xmlns:p14="http://schemas.microsoft.com/office/powerpoint/2010/main" val="3048275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2</a:t>
            </a:r>
            <a:endParaRPr lang="en-GB" dirty="0"/>
          </a:p>
        </p:txBody>
      </p:sp>
      <p:sp>
        <p:nvSpPr>
          <p:cNvPr id="3" name="Content Placeholder 2"/>
          <p:cNvSpPr>
            <a:spLocks noGrp="1"/>
          </p:cNvSpPr>
          <p:nvPr>
            <p:ph idx="1"/>
          </p:nvPr>
        </p:nvSpPr>
        <p:spPr/>
        <p:txBody>
          <a:bodyPr/>
          <a:lstStyle/>
          <a:p>
            <a:r>
              <a:rPr lang="en-GB" dirty="0" smtClean="0"/>
              <a:t>Each group to present in turn a summary of their discussions</a:t>
            </a:r>
          </a:p>
          <a:p>
            <a:r>
              <a:rPr lang="en-GB" dirty="0" smtClean="0"/>
              <a:t>General thoughts and discussions across groups</a:t>
            </a:r>
          </a:p>
          <a:p>
            <a:r>
              <a:rPr lang="en-GB" dirty="0" smtClean="0"/>
              <a:t>Summary from the teacher of important points raised</a:t>
            </a:r>
          </a:p>
          <a:p>
            <a:endParaRPr lang="en-GB" dirty="0"/>
          </a:p>
          <a:p>
            <a:pPr marL="0" indent="0">
              <a:buNone/>
            </a:pPr>
            <a:r>
              <a:rPr lang="en-GB" dirty="0" smtClean="0"/>
              <a:t>(10 minutes)</a:t>
            </a:r>
            <a:endParaRPr lang="en-GB" dirty="0"/>
          </a:p>
        </p:txBody>
      </p:sp>
    </p:spTree>
    <p:extLst>
      <p:ext uri="{BB962C8B-B14F-4D97-AF65-F5344CB8AC3E}">
        <p14:creationId xmlns:p14="http://schemas.microsoft.com/office/powerpoint/2010/main" val="2568937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dirty="0" smtClean="0"/>
              <a:t>Part 3 of the story</a:t>
            </a:r>
            <a:endParaRPr lang="cs-CZ" dirty="0"/>
          </a:p>
        </p:txBody>
      </p:sp>
      <p:sp>
        <p:nvSpPr>
          <p:cNvPr id="3" name="Zástupný symbol pro obsah 2"/>
          <p:cNvSpPr>
            <a:spLocks noGrp="1"/>
          </p:cNvSpPr>
          <p:nvPr>
            <p:ph idx="1"/>
          </p:nvPr>
        </p:nvSpPr>
        <p:spPr/>
        <p:txBody>
          <a:bodyPr>
            <a:normAutofit/>
          </a:bodyPr>
          <a:lstStyle/>
          <a:p>
            <a:r>
              <a:rPr lang="en-GB" dirty="0" smtClean="0"/>
              <a:t>John </a:t>
            </a:r>
            <a:r>
              <a:rPr lang="en-GB" dirty="0"/>
              <a:t>decides on option (e)</a:t>
            </a:r>
          </a:p>
          <a:p>
            <a:r>
              <a:rPr lang="en-GB" dirty="0"/>
              <a:t>John does not remain working for this company for very long and continues to develop his career at a different company.</a:t>
            </a:r>
          </a:p>
          <a:p>
            <a:r>
              <a:rPr lang="en-GB" dirty="0"/>
              <a:t>Several years later John visits the opera house and finds evidence that the “stainless steel” fittings supplied by BBS have not stood the test of time.  He sees clear evidence of corrosion in the fittings.</a:t>
            </a:r>
          </a:p>
          <a:p>
            <a:r>
              <a:rPr lang="en-GB" dirty="0"/>
              <a:t>What should John do</a:t>
            </a:r>
            <a:r>
              <a:rPr lang="en-GB" dirty="0" smtClean="0"/>
              <a:t>? (10 minutes)</a:t>
            </a:r>
            <a:endParaRPr lang="en-GB" dirty="0"/>
          </a:p>
          <a:p>
            <a:pPr marL="457200" lvl="1" indent="0">
              <a:buNone/>
            </a:pPr>
            <a:endParaRPr lang="cs-CZ" dirty="0"/>
          </a:p>
        </p:txBody>
      </p:sp>
    </p:spTree>
    <p:extLst>
      <p:ext uri="{BB962C8B-B14F-4D97-AF65-F5344CB8AC3E}">
        <p14:creationId xmlns:p14="http://schemas.microsoft.com/office/powerpoint/2010/main" val="3048275539"/>
      </p:ext>
    </p:extLst>
  </p:cSld>
  <p:clrMapOvr>
    <a:masterClrMapping/>
  </p:clrMapOvr>
</p:sld>
</file>

<file path=ppt/theme/theme1.xml><?xml version="1.0" encoding="utf-8"?>
<a:theme xmlns:a="http://schemas.openxmlformats.org/drawingml/2006/main" name="enai">
  <a:themeElements>
    <a:clrScheme name="ENAI">
      <a:dk1>
        <a:srgbClr val="484749"/>
      </a:dk1>
      <a:lt1>
        <a:sysClr val="window" lastClr="FFFFFF"/>
      </a:lt1>
      <a:dk2>
        <a:srgbClr val="44546A"/>
      </a:dk2>
      <a:lt2>
        <a:srgbClr val="E7E6E6"/>
      </a:lt2>
      <a:accent1>
        <a:srgbClr val="009999"/>
      </a:accent1>
      <a:accent2>
        <a:srgbClr val="FFD242"/>
      </a:accent2>
      <a:accent3>
        <a:srgbClr val="EB5F9B"/>
      </a:accent3>
      <a:accent4>
        <a:srgbClr val="88868A"/>
      </a:accent4>
      <a:accent5>
        <a:srgbClr val="91C7B1"/>
      </a:accent5>
      <a:accent6>
        <a:srgbClr val="009999"/>
      </a:accent6>
      <a:hlink>
        <a:srgbClr val="009999"/>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ncy layouts">
  <a:themeElements>
    <a:clrScheme name="ENAI">
      <a:dk1>
        <a:srgbClr val="484749"/>
      </a:dk1>
      <a:lt1>
        <a:sysClr val="window" lastClr="FFFFFF"/>
      </a:lt1>
      <a:dk2>
        <a:srgbClr val="44546A"/>
      </a:dk2>
      <a:lt2>
        <a:srgbClr val="E7E6E6"/>
      </a:lt2>
      <a:accent1>
        <a:srgbClr val="009999"/>
      </a:accent1>
      <a:accent2>
        <a:srgbClr val="FFD242"/>
      </a:accent2>
      <a:accent3>
        <a:srgbClr val="EB5F9B"/>
      </a:accent3>
      <a:accent4>
        <a:srgbClr val="88868A"/>
      </a:accent4>
      <a:accent5>
        <a:srgbClr val="91C7B1"/>
      </a:accent5>
      <a:accent6>
        <a:srgbClr val="009999"/>
      </a:accent6>
      <a:hlink>
        <a:srgbClr val="009999"/>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enai</Template>
  <TotalTime>1984</TotalTime>
  <Words>825</Words>
  <Application>Microsoft Office PowerPoint</Application>
  <PresentationFormat>Předvádění na obrazovce (16:9)</PresentationFormat>
  <Paragraphs>88</Paragraphs>
  <Slides>14</Slides>
  <Notes>8</Notes>
  <HiddenSlides>1</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14</vt:i4>
      </vt:variant>
    </vt:vector>
  </HeadingPairs>
  <TitlesOfParts>
    <vt:vector size="21" baseType="lpstr">
      <vt:lpstr>맑은 고딕</vt:lpstr>
      <vt:lpstr>Arial</vt:lpstr>
      <vt:lpstr>Calibri</vt:lpstr>
      <vt:lpstr>Calibri Light</vt:lpstr>
      <vt:lpstr>Wingdings</vt:lpstr>
      <vt:lpstr>enai</vt:lpstr>
      <vt:lpstr>Fancy layouts</vt:lpstr>
      <vt:lpstr>Responses to ethical dilemmas in working life can have life-threatening consequences</vt:lpstr>
      <vt:lpstr>About this document</vt:lpstr>
      <vt:lpstr>Notes for the teacher</vt:lpstr>
      <vt:lpstr>Introduction</vt:lpstr>
      <vt:lpstr>Part 1 of the story</vt:lpstr>
      <vt:lpstr>Discussion 1</vt:lpstr>
      <vt:lpstr>Part 2 of the story</vt:lpstr>
      <vt:lpstr>Discussion 2</vt:lpstr>
      <vt:lpstr>Part 3 of the story</vt:lpstr>
      <vt:lpstr>Discussion 3</vt:lpstr>
      <vt:lpstr>Part 4 of the story</vt:lpstr>
      <vt:lpstr>Final discussion</vt:lpstr>
      <vt:lpstr>Author &amp; contact information</vt:lpstr>
      <vt:lpstr>License Information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didl</dc:creator>
  <cp:lastModifiedBy>Dita Dlabolová</cp:lastModifiedBy>
  <cp:revision>131</cp:revision>
  <dcterms:created xsi:type="dcterms:W3CDTF">2016-09-26T15:05:02Z</dcterms:created>
  <dcterms:modified xsi:type="dcterms:W3CDTF">2019-07-24T08:20:19Z</dcterms:modified>
</cp:coreProperties>
</file>