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9" r:id="rId2"/>
  </p:sldMasterIdLst>
  <p:notesMasterIdLst>
    <p:notesMasterId r:id="rId29"/>
  </p:notesMasterIdLst>
  <p:sldIdLst>
    <p:sldId id="309" r:id="rId3"/>
    <p:sldId id="329" r:id="rId4"/>
    <p:sldId id="345" r:id="rId5"/>
    <p:sldId id="362" r:id="rId6"/>
    <p:sldId id="349" r:id="rId7"/>
    <p:sldId id="364" r:id="rId8"/>
    <p:sldId id="346" r:id="rId9"/>
    <p:sldId id="347" r:id="rId10"/>
    <p:sldId id="365" r:id="rId11"/>
    <p:sldId id="363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48" r:id="rId24"/>
    <p:sldId id="350" r:id="rId25"/>
    <p:sldId id="310" r:id="rId26"/>
    <p:sldId id="359" r:id="rId27"/>
    <p:sldId id="360" r:id="rId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</p14:sldIdLst>
        </p14:section>
        <p14:section name="The example" id="{8009B8BC-B268-4F0C-AAE0-586D8923A8C0}">
          <p14:sldIdLst>
            <p14:sldId id="329"/>
            <p14:sldId id="345"/>
            <p14:sldId id="362"/>
            <p14:sldId id="349"/>
            <p14:sldId id="364"/>
            <p14:sldId id="346"/>
            <p14:sldId id="347"/>
            <p14:sldId id="365"/>
            <p14:sldId id="363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48"/>
            <p14:sldId id="350"/>
            <p14:sldId id="310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85409" autoAdjust="0"/>
  </p:normalViewPr>
  <p:slideViewPr>
    <p:cSldViewPr snapToGrid="0">
      <p:cViewPr>
        <p:scale>
          <a:sx n="100" d="100"/>
          <a:sy n="100" d="100"/>
        </p:scale>
        <p:origin x="-102" y="-150"/>
      </p:cViewPr>
      <p:guideLst>
        <p:guide orient="horz" pos="2160"/>
        <p:guide orient="horz" pos="1620"/>
        <p:guide pos="2880"/>
        <p:guide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5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1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28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76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10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600439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460195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31.7.2019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2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2737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1558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cs-CZ" altLang="ko-KR" dirty="0" err="1"/>
              <a:t>Section</a:t>
            </a:r>
            <a:r>
              <a:rPr lang="cs-CZ" altLang="ko-KR" dirty="0"/>
              <a:t> </a:t>
            </a:r>
            <a:r>
              <a:rPr lang="cs-CZ" altLang="ko-KR" dirty="0" err="1"/>
              <a:t>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7710" y="727710"/>
            <a:ext cx="51435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60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6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31.7.2019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31.7.2019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31.7.2019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8" r:id="rId14"/>
    <p:sldLayoutId id="214748371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>
                <a:solidFill>
                  <a:prstClr val="white"/>
                </a:solidFill>
              </a:rPr>
              <a:pPr/>
              <a:t>7/31/2019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0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cal-devices/general-hospital-devices-and-supplies/infusion-pum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da.gov/medical-devices/infusion-pumps/examples-reported-infusion-pump-problem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Ireneg@coventry.ac.u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776003"/>
            <a:ext cx="6858000" cy="1790700"/>
          </a:xfrm>
        </p:spPr>
        <p:txBody>
          <a:bodyPr/>
          <a:lstStyle/>
          <a:p>
            <a:r>
              <a:rPr lang="en-US" dirty="0"/>
              <a:t>Blaming the Nurse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47975"/>
            <a:ext cx="6858000" cy="854042"/>
          </a:xfrm>
        </p:spPr>
        <p:txBody>
          <a:bodyPr/>
          <a:lstStyle/>
          <a:p>
            <a:pPr algn="r"/>
            <a:r>
              <a:rPr lang="cs-CZ" dirty="0" smtClean="0"/>
              <a:t>Real-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en-GB" dirty="0" smtClean="0"/>
              <a:t>O2-B-12-en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this person do anything wrong? 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so what evidence do you have to confirm this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could they have done differently to avoid risks to the health of patients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Did any other factors contribute to the situation?</a:t>
            </a:r>
          </a:p>
          <a:p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personal notes or </a:t>
            </a:r>
            <a:r>
              <a:rPr lang="en-US" dirty="0" smtClean="0"/>
              <a:t>discuss </a:t>
            </a:r>
            <a:r>
              <a:rPr lang="en-US" dirty="0"/>
              <a:t>in small groups.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61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096512" y="2139701"/>
            <a:ext cx="4572000" cy="939997"/>
          </a:xfrm>
        </p:spPr>
        <p:txBody>
          <a:bodyPr>
            <a:noAutofit/>
          </a:bodyPr>
          <a:lstStyle/>
          <a:p>
            <a:r>
              <a:rPr lang="en-GB" sz="3200" dirty="0"/>
              <a:t>Hospital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GB" sz="3200" dirty="0" smtClean="0"/>
              <a:t>health </a:t>
            </a:r>
            <a:r>
              <a:rPr lang="en-GB" sz="3200" dirty="0"/>
              <a:t>and safety officer </a:t>
            </a:r>
          </a:p>
        </p:txBody>
      </p:sp>
    </p:spTree>
    <p:extLst>
      <p:ext uri="{BB962C8B-B14F-4D97-AF65-F5344CB8AC3E}">
        <p14:creationId xmlns:p14="http://schemas.microsoft.com/office/powerpoint/2010/main" val="271086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this person do anything wrong? 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so what evidence do you have to confirm this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could they have done differently to avoid risks to the health of patients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Did any other factors contribute to the situation?</a:t>
            </a:r>
          </a:p>
          <a:p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personal notes or </a:t>
            </a:r>
            <a:r>
              <a:rPr lang="en-US" dirty="0" smtClean="0"/>
              <a:t>discuss </a:t>
            </a:r>
            <a:r>
              <a:rPr lang="en-US" dirty="0"/>
              <a:t>in small groups.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52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096512" y="2139701"/>
            <a:ext cx="4572000" cy="939997"/>
          </a:xfrm>
        </p:spPr>
        <p:txBody>
          <a:bodyPr>
            <a:noAutofit/>
          </a:bodyPr>
          <a:lstStyle/>
          <a:p>
            <a:r>
              <a:rPr lang="en-GB" sz="3200" dirty="0"/>
              <a:t>Nurse </a:t>
            </a:r>
            <a:r>
              <a:rPr lang="en-GB" sz="3200" dirty="0" smtClean="0"/>
              <a:t>who administered </a:t>
            </a:r>
            <a:r>
              <a:rPr lang="en-GB" sz="3200" dirty="0"/>
              <a:t>the </a:t>
            </a:r>
            <a:r>
              <a:rPr lang="en-GB" sz="3200" dirty="0" smtClean="0"/>
              <a:t>drug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5711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this person do anything wrong? 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so what evidence do you have to confirm this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could they have done differently to avoid risks to the health of patients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Did any other factors contribute to the situation?</a:t>
            </a:r>
          </a:p>
          <a:p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personal notes or </a:t>
            </a:r>
            <a:r>
              <a:rPr lang="en-US" dirty="0" smtClean="0"/>
              <a:t>discuss </a:t>
            </a:r>
            <a:r>
              <a:rPr lang="en-US" dirty="0"/>
              <a:t>in small groups.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7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096512" y="2139701"/>
            <a:ext cx="4572000" cy="939997"/>
          </a:xfrm>
        </p:spPr>
        <p:txBody>
          <a:bodyPr>
            <a:noAutofit/>
          </a:bodyPr>
          <a:lstStyle/>
          <a:p>
            <a:r>
              <a:rPr lang="en-GB" sz="3200" dirty="0"/>
              <a:t>Manufacturer / retailer of the </a:t>
            </a:r>
            <a:r>
              <a:rPr lang="en-GB" sz="3200" dirty="0" smtClean="0"/>
              <a:t>equipment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5093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this person do anything wrong? 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so what evidence do you have to confirm this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could they have done differently to avoid risks to the health of patients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Did any other factors contribute to the situation?</a:t>
            </a:r>
          </a:p>
          <a:p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personal notes or </a:t>
            </a:r>
            <a:r>
              <a:rPr lang="en-US" dirty="0" smtClean="0"/>
              <a:t>discuss </a:t>
            </a:r>
            <a:r>
              <a:rPr lang="en-US" dirty="0"/>
              <a:t>in small groups.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2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096512" y="2139701"/>
            <a:ext cx="4572000" cy="939997"/>
          </a:xfrm>
        </p:spPr>
        <p:txBody>
          <a:bodyPr>
            <a:noAutofit/>
          </a:bodyPr>
          <a:lstStyle/>
          <a:p>
            <a:r>
              <a:rPr lang="en-GB" sz="3200" smtClean="0"/>
              <a:t>Designer, programmer and tester of the hardware and software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7458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Did this person do anything wrong?  </a:t>
            </a:r>
          </a:p>
          <a:p>
            <a:r>
              <a:rPr lang="en-US" smtClean="0"/>
              <a:t>If so what evidence do you have to confirm this?</a:t>
            </a:r>
          </a:p>
          <a:p>
            <a:r>
              <a:rPr lang="en-US" smtClean="0"/>
              <a:t>What could they have done differently to avoid risks to the health of patients?</a:t>
            </a:r>
          </a:p>
          <a:p>
            <a:r>
              <a:rPr lang="en-US" smtClean="0"/>
              <a:t>Did any other factors contribute to the situation?</a:t>
            </a:r>
          </a:p>
          <a:p>
            <a:endParaRPr lang="en-US" smtClean="0"/>
          </a:p>
          <a:p>
            <a:r>
              <a:rPr lang="en-US" smtClean="0"/>
              <a:t>Make personal notes or discuss in small groups.</a:t>
            </a:r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00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096512" y="2139701"/>
            <a:ext cx="4572000" cy="939997"/>
          </a:xfrm>
        </p:spPr>
        <p:txBody>
          <a:bodyPr>
            <a:noAutofit/>
          </a:bodyPr>
          <a:lstStyle/>
          <a:p>
            <a:r>
              <a:rPr lang="cs-CZ" sz="3200" dirty="0" smtClean="0"/>
              <a:t>R</a:t>
            </a:r>
            <a:r>
              <a:rPr lang="en-GB" sz="3200" dirty="0" smtClean="0"/>
              <a:t>elative </a:t>
            </a:r>
            <a:r>
              <a:rPr lang="en-GB" sz="3200" dirty="0"/>
              <a:t>of the deceased </a:t>
            </a:r>
            <a:r>
              <a:rPr lang="en-GB" sz="3200" dirty="0" smtClean="0"/>
              <a:t>patient</a:t>
            </a:r>
            <a:r>
              <a:rPr lang="cs-CZ" sz="3200" dirty="0" smtClean="0"/>
              <a:t> </a:t>
            </a:r>
          </a:p>
          <a:p>
            <a:r>
              <a:rPr lang="cs-CZ" sz="3200" dirty="0" smtClean="0"/>
              <a:t>(</a:t>
            </a:r>
            <a:r>
              <a:rPr lang="cs-CZ" sz="3200" dirty="0" err="1" smtClean="0"/>
              <a:t>optionally</a:t>
            </a:r>
            <a:r>
              <a:rPr lang="en-GB" sz="3200" dirty="0" smtClean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671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Target audience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r>
              <a:rPr lang="en-GB" sz="1800" i="1" dirty="0"/>
              <a:t>Higher education students, any level, particularly useful for engineering and computing specialists, but also highly relevant to healthcare and medical students</a:t>
            </a:r>
            <a:endParaRPr lang="en-GB" sz="1800" dirty="0"/>
          </a:p>
          <a:p>
            <a:pPr lvl="0"/>
            <a:r>
              <a:rPr lang="cs-CZ" dirty="0" smtClean="0"/>
              <a:t> </a:t>
            </a:r>
            <a:r>
              <a:rPr lang="en-US" dirty="0" smtClean="0"/>
              <a:t>Summary</a:t>
            </a:r>
            <a:r>
              <a:rPr lang="cs-CZ" dirty="0" smtClean="0"/>
              <a:t>: </a:t>
            </a:r>
            <a:r>
              <a:rPr lang="en-GB" sz="1800" i="1" dirty="0" smtClean="0"/>
              <a:t>Based </a:t>
            </a:r>
            <a:r>
              <a:rPr lang="en-GB" sz="1800" i="1" dirty="0"/>
              <a:t>on a true story about medical professionals being blamed for deaths due to unresolved problems arising from faulty equipment</a:t>
            </a:r>
            <a:endParaRPr lang="en-GB" sz="1800" dirty="0"/>
          </a:p>
          <a:p>
            <a:r>
              <a:rPr lang="en-US" dirty="0" smtClean="0"/>
              <a:t>Objective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r>
              <a:rPr lang="en-GB" sz="1900" i="1" dirty="0"/>
              <a:t>To highlight how important it is to thoroughly test medical equipment and to keep an open mind when investigating life-threatening failures</a:t>
            </a:r>
            <a:endParaRPr lang="en-US" sz="1900" dirty="0"/>
          </a:p>
          <a:p>
            <a:r>
              <a:rPr lang="en-US" dirty="0"/>
              <a:t>Length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r>
              <a:rPr lang="en-GB" sz="1800" dirty="0" smtClean="0"/>
              <a:t>90-120 minutes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7956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Did this person do anything wrong?  </a:t>
            </a:r>
          </a:p>
          <a:p>
            <a:r>
              <a:rPr lang="en-US" smtClean="0"/>
              <a:t>If so what evidence do you have to confirm this?</a:t>
            </a:r>
          </a:p>
          <a:p>
            <a:r>
              <a:rPr lang="en-US" smtClean="0"/>
              <a:t>What could they have done differently to avoid risks to the health of patients?</a:t>
            </a:r>
          </a:p>
          <a:p>
            <a:r>
              <a:rPr lang="en-US" smtClean="0"/>
              <a:t>Did any other factors contribute to the situation?</a:t>
            </a:r>
          </a:p>
          <a:p>
            <a:endParaRPr lang="en-US" smtClean="0"/>
          </a:p>
          <a:p>
            <a:r>
              <a:rPr lang="en-US" smtClean="0"/>
              <a:t>Make personal notes or discuss in small groups.</a:t>
            </a:r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43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0" y="1871327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Plenary session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conclusions can we draw from this case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8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Message</a:t>
            </a:r>
            <a:r>
              <a:rPr lang="en-GB" dirty="0" smtClean="0"/>
              <a:t>s from</a:t>
            </a:r>
            <a:r>
              <a:rPr lang="cs-CZ" dirty="0" smtClean="0"/>
              <a:t> </a:t>
            </a:r>
            <a:r>
              <a:rPr lang="cs-CZ" dirty="0"/>
              <a:t>the story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i="1" dirty="0"/>
              <a:t>How to conduct an investigation when (medical) staff self-report an honest error – if the process is too draconian then people will be reluctant to self-report and problems will not get fixed or blame wrongly attributed</a:t>
            </a:r>
            <a:endParaRPr lang="en-GB" dirty="0"/>
          </a:p>
          <a:p>
            <a:pPr lvl="0"/>
            <a:r>
              <a:rPr lang="en-US" i="1" dirty="0"/>
              <a:t>Conflicts of interest in testing (medical) equipment if suspect equipment is sent back to the original manufacturer for testing – needs to be an independent testing process</a:t>
            </a:r>
            <a:endParaRPr lang="en-GB" dirty="0"/>
          </a:p>
          <a:p>
            <a:pPr lvl="0"/>
            <a:r>
              <a:rPr lang="en-US" i="1" dirty="0"/>
              <a:t>People in authority may trust quality marked tried and tested equipment more than they trust the word of professionally trained staff</a:t>
            </a:r>
            <a:endParaRPr lang="en-GB" dirty="0"/>
          </a:p>
          <a:p>
            <a:pPr lvl="0"/>
            <a:r>
              <a:rPr lang="en-US" i="1" dirty="0"/>
              <a:t>CE marking certifies equipment as conforming with health, safety and environmental protection standards of the European Economic Area, but it is the manufacturer’s responsibility to test and mark the equipment</a:t>
            </a:r>
            <a:endParaRPr lang="en-GB" dirty="0"/>
          </a:p>
          <a:p>
            <a:pPr lvl="0"/>
            <a:r>
              <a:rPr lang="en-US" i="1" dirty="0"/>
              <a:t>It is easy to blame the user when something goes wrong with any technologically advanced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53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Anchor</a:t>
            </a:r>
            <a:r>
              <a:rPr lang="cs-CZ" dirty="0">
                <a:solidFill>
                  <a:schemeClr val="accent1"/>
                </a:solidFill>
              </a:rPr>
              <a:t> to </a:t>
            </a:r>
            <a:r>
              <a:rPr lang="cs-CZ" dirty="0" err="1">
                <a:solidFill>
                  <a:schemeClr val="accent1"/>
                </a:solidFill>
              </a:rPr>
              <a:t>the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real</a:t>
            </a:r>
            <a:r>
              <a:rPr lang="cs-CZ" dirty="0">
                <a:solidFill>
                  <a:schemeClr val="accent1"/>
                </a:solidFill>
              </a:rPr>
              <a:t> case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article on which this is based was published in the June 2018 edition of BCS  </a:t>
            </a:r>
            <a:r>
              <a:rPr lang="en-GB" dirty="0" err="1" smtClean="0"/>
              <a:t>ITNow</a:t>
            </a:r>
            <a:r>
              <a:rPr lang="en-GB" dirty="0" smtClean="0"/>
              <a:t> (</a:t>
            </a:r>
            <a:r>
              <a:rPr lang="en-GB" dirty="0" err="1" smtClean="0"/>
              <a:t>Thimbleby</a:t>
            </a:r>
            <a:r>
              <a:rPr lang="en-GB" dirty="0" smtClean="0"/>
              <a:t> 2018).</a:t>
            </a:r>
          </a:p>
          <a:p>
            <a:pPr marL="0" indent="0">
              <a:buNone/>
            </a:pPr>
            <a:r>
              <a:rPr lang="en-US" dirty="0"/>
              <a:t>permission has been granted to reproduce the full article by the BCS, </a:t>
            </a:r>
            <a:r>
              <a:rPr lang="en-US" dirty="0" err="1"/>
              <a:t>ITNow</a:t>
            </a:r>
            <a:r>
              <a:rPr lang="en-US" dirty="0"/>
              <a:t> editor and the </a:t>
            </a:r>
            <a:r>
              <a:rPr lang="en-US" dirty="0" smtClean="0"/>
              <a:t>author</a:t>
            </a:r>
          </a:p>
          <a:p>
            <a:pPr marL="0" indent="0">
              <a:buNone/>
            </a:pPr>
            <a:r>
              <a:rPr lang="en-US" dirty="0" smtClean="0"/>
              <a:t>Additional information on the faulty pumps can be found on the FDA web site.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48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 </a:t>
            </a:r>
            <a:r>
              <a:rPr lang="cs-CZ" dirty="0"/>
              <a:t>&amp; </a:t>
            </a:r>
            <a:r>
              <a:rPr lang="cs-CZ" dirty="0" err="1"/>
              <a:t>references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/>
              <a:t>FDA </a:t>
            </a:r>
            <a:r>
              <a:rPr lang="en-GB" i="1" dirty="0" smtClean="0"/>
              <a:t>(n/d). </a:t>
            </a:r>
            <a:r>
              <a:rPr lang="en-GB" i="1" dirty="0"/>
              <a:t>Infusion Pumps: </a:t>
            </a:r>
            <a:r>
              <a:rPr lang="en-GB" i="1" u="sng" dirty="0">
                <a:hlinkClick r:id="rId3"/>
              </a:rPr>
              <a:t>https://www.fda.gov/medical-devices/general-hospital-devices-and-supplies/infusion-pumps</a:t>
            </a:r>
            <a:r>
              <a:rPr lang="en-GB" i="1" dirty="0"/>
              <a:t> </a:t>
            </a:r>
          </a:p>
          <a:p>
            <a:r>
              <a:rPr lang="en-GB" u="sng" dirty="0">
                <a:hlinkClick r:id="rId4"/>
              </a:rPr>
              <a:t>https://www.fda.gov/medical-devices/infusion-pumps/examples-reported-infusion-pump-problems</a:t>
            </a:r>
            <a:r>
              <a:rPr lang="en-GB" dirty="0"/>
              <a:t>  </a:t>
            </a:r>
            <a:r>
              <a:rPr lang="en-GB" i="1" dirty="0"/>
              <a:t>[accessed 23rd July 2019]</a:t>
            </a:r>
            <a:endParaRPr lang="en-GB" dirty="0"/>
          </a:p>
          <a:p>
            <a:r>
              <a:rPr lang="en-GB" i="1" dirty="0" err="1"/>
              <a:t>Thimbleby</a:t>
            </a:r>
            <a:r>
              <a:rPr lang="en-GB" i="1" dirty="0"/>
              <a:t>, H.W. (2018). Inside medical software: When programming errors cost lives, BCS </a:t>
            </a:r>
            <a:r>
              <a:rPr lang="en-GB" i="1" dirty="0" err="1"/>
              <a:t>ITNow</a:t>
            </a:r>
            <a:r>
              <a:rPr lang="en-GB" i="1" dirty="0"/>
              <a:t> June 2018 pp 50-53.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416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&amp; </a:t>
            </a:r>
            <a:r>
              <a:rPr lang="en-US" dirty="0"/>
              <a:t>contact </a:t>
            </a:r>
            <a:r>
              <a:rPr lang="cs-CZ" dirty="0" err="1"/>
              <a:t>information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2075"/>
            <a:ext cx="7886700" cy="1314450"/>
          </a:xfrm>
        </p:spPr>
        <p:txBody>
          <a:bodyPr/>
          <a:lstStyle/>
          <a:p>
            <a:r>
              <a:rPr lang="en-GB" dirty="0" smtClean="0"/>
              <a:t>Dr Irene Glendinning, </a:t>
            </a:r>
            <a:r>
              <a:rPr lang="en-GB" dirty="0" smtClean="0">
                <a:hlinkClick r:id="rId2"/>
              </a:rPr>
              <a:t>Ireneg@coventry.ac.uk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6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License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Title of the work: </a:t>
            </a:r>
            <a:r>
              <a:rPr lang="en-GB" sz="2400" dirty="0" smtClean="0"/>
              <a:t>Blaming the Nurse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Attribute work to name: </a:t>
            </a:r>
            <a:r>
              <a:rPr lang="en-GB" sz="2400" dirty="0" err="1" smtClean="0"/>
              <a:t>irene</a:t>
            </a:r>
            <a:r>
              <a:rPr lang="en-GB" sz="2400" dirty="0" smtClean="0"/>
              <a:t> Glendinning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Licensed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creativecommons.org/</a:t>
            </a:r>
            <a:r>
              <a:rPr lang="cs-CZ" sz="2400" dirty="0" err="1">
                <a:hlinkClick r:id="rId3"/>
              </a:rPr>
              <a:t>licenses</a:t>
            </a:r>
            <a:r>
              <a:rPr lang="cs-CZ" sz="2400" dirty="0">
                <a:hlinkClick r:id="rId3"/>
              </a:rPr>
              <a:t>/by/4.0</a:t>
            </a: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following</a:t>
            </a:r>
            <a:r>
              <a:rPr lang="cs-CZ" sz="2400" dirty="0"/>
              <a:t> text:</a:t>
            </a:r>
          </a:p>
          <a:p>
            <a:pPr marL="0" indent="0" algn="ctr">
              <a:buNone/>
            </a:pPr>
            <a:r>
              <a:rPr lang="en-GB" sz="2400" i="1" dirty="0" smtClean="0"/>
              <a:t>Blaming the Nurse</a:t>
            </a:r>
            <a:r>
              <a:rPr lang="cs-CZ" sz="2400" i="1" dirty="0" smtClean="0"/>
              <a:t> </a:t>
            </a:r>
            <a:r>
              <a:rPr lang="en-US" sz="2400" dirty="0"/>
              <a:t>by </a:t>
            </a:r>
            <a:r>
              <a:rPr lang="en-GB" sz="2400" i="1" dirty="0" smtClean="0"/>
              <a:t>Irene </a:t>
            </a:r>
            <a:r>
              <a:rPr lang="en-GB" sz="2400" i="1" dirty="0" err="1" smtClean="0"/>
              <a:t>Glendinning</a:t>
            </a:r>
            <a:r>
              <a:rPr lang="en-US" sz="2400" i="1" dirty="0"/>
              <a:t> </a:t>
            </a:r>
            <a:r>
              <a:rPr lang="en-US" sz="2400" dirty="0"/>
              <a:t>is licensed under a </a:t>
            </a:r>
            <a:r>
              <a:rPr lang="en-US" sz="2400" dirty="0">
                <a:hlinkClick r:id="rId4"/>
              </a:rPr>
              <a:t>Creative Commons Attribution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720" y="1314208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story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/>
              <a:t>When things go wrong in a life-and-death situation it is natural to ask who is to blame. </a:t>
            </a:r>
            <a:endParaRPr lang="en-GB" i="1" dirty="0" smtClean="0"/>
          </a:p>
          <a:p>
            <a:r>
              <a:rPr lang="en-GB" i="1" dirty="0"/>
              <a:t>When technology is involved there can be a very complex web of responsibility that can be difficult to untangle.  </a:t>
            </a:r>
            <a:endParaRPr lang="en-GB" i="1" dirty="0" smtClean="0"/>
          </a:p>
          <a:p>
            <a:r>
              <a:rPr lang="en-GB" i="1" dirty="0" smtClean="0"/>
              <a:t>This case study is </a:t>
            </a:r>
            <a:r>
              <a:rPr lang="en-GB" i="1" dirty="0"/>
              <a:t>based on a true story </a:t>
            </a:r>
            <a:r>
              <a:rPr lang="cs-CZ" i="1" dirty="0" smtClean="0"/>
              <a:t>from </a:t>
            </a:r>
            <a:r>
              <a:rPr lang="en-GB" i="1" dirty="0" smtClean="0"/>
              <a:t>the </a:t>
            </a:r>
            <a:r>
              <a:rPr lang="cs-CZ" i="1" dirty="0" smtClean="0"/>
              <a:t>UK </a:t>
            </a:r>
            <a:r>
              <a:rPr lang="en-GB" i="1" dirty="0" smtClean="0"/>
              <a:t>about </a:t>
            </a:r>
            <a:r>
              <a:rPr lang="en-GB" i="1" dirty="0"/>
              <a:t>the death of a patient in hospital after the overdose of a drug administered using an infusion pump.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/>
              <a:t>In the case on which we are basing this workshop the pump infusing the drug oxytocin should have been set to 36 mL/hour but was set more than 10 times faster, at 366 mL/hour</a:t>
            </a:r>
            <a:r>
              <a:rPr lang="en-GB" i="1" dirty="0" smtClean="0"/>
              <a:t>, </a:t>
            </a:r>
            <a:r>
              <a:rPr lang="en-GB" i="1" dirty="0"/>
              <a:t>and the patient died through an overdose. </a:t>
            </a:r>
            <a:endParaRPr lang="en-GB" i="1" dirty="0" smtClean="0"/>
          </a:p>
          <a:p>
            <a:r>
              <a:rPr lang="en-GB" i="1" dirty="0"/>
              <a:t>The questions to be raised by the case study are why did this situation arise and what should/could have been done to prevent it?</a:t>
            </a:r>
            <a:endParaRPr lang="en-GB" dirty="0"/>
          </a:p>
          <a:p>
            <a:r>
              <a:rPr lang="en-GB" i="1" dirty="0"/>
              <a:t>T</a:t>
            </a:r>
            <a:r>
              <a:rPr lang="en-GB" i="1" dirty="0" smtClean="0"/>
              <a:t>here </a:t>
            </a:r>
            <a:r>
              <a:rPr lang="en-GB" i="1" dirty="0"/>
              <a:t>are many ethical and practical dimensions to this case study, </a:t>
            </a:r>
            <a:r>
              <a:rPr lang="en-GB" i="1" dirty="0" smtClean="0"/>
              <a:t>which you may find during your discussions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49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Didactic</a:t>
            </a:r>
            <a:r>
              <a:rPr lang="cs-CZ" dirty="0">
                <a:solidFill>
                  <a:schemeClr val="accent1"/>
                </a:solidFill>
              </a:rPr>
              <a:t>/</a:t>
            </a:r>
            <a:r>
              <a:rPr lang="cs-CZ" dirty="0" err="1">
                <a:solidFill>
                  <a:schemeClr val="accent1"/>
                </a:solidFill>
              </a:rPr>
              <a:t>teachers</a:t>
            </a:r>
            <a:r>
              <a:rPr lang="cs-CZ" dirty="0">
                <a:solidFill>
                  <a:schemeClr val="accent1"/>
                </a:solidFill>
              </a:rPr>
              <a:t> notes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Role play: Briefing notes for each of the actors, based on information in the </a:t>
            </a:r>
            <a:r>
              <a:rPr lang="en-US" dirty="0" err="1"/>
              <a:t>ITNow</a:t>
            </a:r>
            <a:r>
              <a:rPr lang="en-US" dirty="0"/>
              <a:t> article </a:t>
            </a:r>
            <a:r>
              <a:rPr lang="en-US" dirty="0" smtClean="0"/>
              <a:t>should </a:t>
            </a:r>
            <a:r>
              <a:rPr lang="en-US" dirty="0"/>
              <a:t>be circulated in advance as well as a copy of the </a:t>
            </a:r>
            <a:r>
              <a:rPr lang="en-US" dirty="0" smtClean="0"/>
              <a:t>article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 smtClean="0"/>
              <a:t>6 </a:t>
            </a:r>
            <a:r>
              <a:rPr lang="en-US" dirty="0"/>
              <a:t>actors should be included, each allotted about 10 minutes for presenting and questions.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other participants should not be given a copy of the article in advance, but may take one with them to read after the session.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17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Workshop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37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workshop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Role-play involving 5 or 6 actors</a:t>
            </a:r>
            <a:endParaRPr lang="cs-CZ" dirty="0"/>
          </a:p>
          <a:p>
            <a:r>
              <a:rPr lang="en-GB" dirty="0" smtClean="0"/>
              <a:t>Each actor has been briefed on the case study and on their role in what happened</a:t>
            </a:r>
            <a:endParaRPr lang="cs-CZ" dirty="0"/>
          </a:p>
          <a:p>
            <a:r>
              <a:rPr lang="en-GB" dirty="0" smtClean="0"/>
              <a:t>The actors will each introduce themselves and describe their role in this case study</a:t>
            </a:r>
          </a:p>
          <a:p>
            <a:r>
              <a:rPr lang="en-GB" dirty="0" smtClean="0"/>
              <a:t>The other participants may ask questions of each actor</a:t>
            </a:r>
          </a:p>
          <a:p>
            <a:r>
              <a:rPr lang="en-GB" dirty="0" smtClean="0"/>
              <a:t>A discussion will then follow, in groups, pairs or for everyone, depending on the size of the class</a:t>
            </a:r>
          </a:p>
          <a:p>
            <a:r>
              <a:rPr lang="en-GB" dirty="0" smtClean="0"/>
              <a:t>A plenary session at the end will present conclusions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73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The Actors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/>
              <a:t>Hospital manager / procurement officer / technical support </a:t>
            </a:r>
            <a:endParaRPr lang="en-GB" i="1" dirty="0" smtClean="0"/>
          </a:p>
          <a:p>
            <a:r>
              <a:rPr lang="en-GB" i="1" dirty="0"/>
              <a:t>Hospital health and safety officer </a:t>
            </a:r>
            <a:endParaRPr lang="en-GB" dirty="0"/>
          </a:p>
          <a:p>
            <a:r>
              <a:rPr lang="en-GB" i="1" dirty="0"/>
              <a:t>N</a:t>
            </a:r>
            <a:r>
              <a:rPr lang="en-GB" i="1" dirty="0" smtClean="0"/>
              <a:t>urse </a:t>
            </a:r>
            <a:r>
              <a:rPr lang="en-GB" i="1" dirty="0"/>
              <a:t>who administered the drug</a:t>
            </a:r>
            <a:endParaRPr lang="en-GB" dirty="0"/>
          </a:p>
          <a:p>
            <a:r>
              <a:rPr lang="en-GB" i="1" dirty="0"/>
              <a:t>Manufacturer / retailer of the equipment</a:t>
            </a:r>
            <a:endParaRPr lang="en-GB" dirty="0"/>
          </a:p>
          <a:p>
            <a:r>
              <a:rPr lang="en-GB" i="1" dirty="0"/>
              <a:t>Designer, programmer and tester of the hardware and software </a:t>
            </a:r>
            <a:endParaRPr lang="en-GB" dirty="0"/>
          </a:p>
          <a:p>
            <a:r>
              <a:rPr lang="en-GB" i="1" dirty="0"/>
              <a:t>(optionally: relative of the deceased patient, for example</a:t>
            </a:r>
            <a:r>
              <a:rPr lang="en-GB" i="1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53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096512" y="2139701"/>
            <a:ext cx="4572000" cy="939997"/>
          </a:xfrm>
        </p:spPr>
        <p:txBody>
          <a:bodyPr>
            <a:noAutofit/>
          </a:bodyPr>
          <a:lstStyle/>
          <a:p>
            <a:r>
              <a:rPr lang="en-GB" sz="3200" dirty="0"/>
              <a:t>Hospital manager / </a:t>
            </a:r>
            <a:r>
              <a:rPr lang="en-GB" sz="3200" dirty="0" smtClean="0"/>
              <a:t>procurement </a:t>
            </a:r>
            <a:r>
              <a:rPr lang="en-GB" sz="3200" dirty="0"/>
              <a:t>officer / </a:t>
            </a:r>
            <a:r>
              <a:rPr lang="en-GB" sz="3200" dirty="0" smtClean="0"/>
              <a:t>technical </a:t>
            </a:r>
            <a:r>
              <a:rPr lang="en-GB" sz="3200" dirty="0"/>
              <a:t>support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85258441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ncy layouts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1635</TotalTime>
  <Words>1121</Words>
  <Application>Microsoft Office PowerPoint</Application>
  <PresentationFormat>On-screen Show (16:9)</PresentationFormat>
  <Paragraphs>120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enai</vt:lpstr>
      <vt:lpstr>Fancy layouts</vt:lpstr>
      <vt:lpstr>Blaming the Nurse</vt:lpstr>
      <vt:lpstr>Basic information</vt:lpstr>
      <vt:lpstr>The story</vt:lpstr>
      <vt:lpstr>Overview</vt:lpstr>
      <vt:lpstr>Didactic/teachers notes</vt:lpstr>
      <vt:lpstr>PowerPoint Presentation</vt:lpstr>
      <vt:lpstr>The workshop</vt:lpstr>
      <vt:lpstr>The Actors</vt:lpstr>
      <vt:lpstr>PowerPoint Presentation</vt:lpstr>
      <vt:lpstr>Questions for discussion</vt:lpstr>
      <vt:lpstr>PowerPoint Presentation</vt:lpstr>
      <vt:lpstr>Questions for discussion</vt:lpstr>
      <vt:lpstr>PowerPoint Presentation</vt:lpstr>
      <vt:lpstr>Questions for discussion</vt:lpstr>
      <vt:lpstr>PowerPoint Presentation</vt:lpstr>
      <vt:lpstr>Questions for discussion</vt:lpstr>
      <vt:lpstr>PowerPoint Presentation</vt:lpstr>
      <vt:lpstr>Questions for discussion</vt:lpstr>
      <vt:lpstr>PowerPoint Presentation</vt:lpstr>
      <vt:lpstr>Questions for discussion</vt:lpstr>
      <vt:lpstr>PowerPoint Presentation</vt:lpstr>
      <vt:lpstr>Messages from the story</vt:lpstr>
      <vt:lpstr>Anchor to the real case</vt:lpstr>
      <vt:lpstr>Acknowledgement &amp; references</vt:lpstr>
      <vt:lpstr>Author &amp; contact information</vt:lpstr>
      <vt:lpstr>License Information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Irene</cp:lastModifiedBy>
  <cp:revision>114</cp:revision>
  <dcterms:created xsi:type="dcterms:W3CDTF">2016-09-26T15:05:02Z</dcterms:created>
  <dcterms:modified xsi:type="dcterms:W3CDTF">2019-07-31T09:24:39Z</dcterms:modified>
</cp:coreProperties>
</file>