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5" r:id="rId2"/>
  </p:sldMasterIdLst>
  <p:notesMasterIdLst>
    <p:notesMasterId r:id="rId17"/>
  </p:notesMasterIdLst>
  <p:handoutMasterIdLst>
    <p:handoutMasterId r:id="rId18"/>
  </p:handoutMasterIdLst>
  <p:sldIdLst>
    <p:sldId id="344" r:id="rId3"/>
    <p:sldId id="379" r:id="rId4"/>
    <p:sldId id="366" r:id="rId5"/>
    <p:sldId id="345" r:id="rId6"/>
    <p:sldId id="346" r:id="rId7"/>
    <p:sldId id="374" r:id="rId8"/>
    <p:sldId id="371" r:id="rId9"/>
    <p:sldId id="375" r:id="rId10"/>
    <p:sldId id="372" r:id="rId11"/>
    <p:sldId id="377" r:id="rId12"/>
    <p:sldId id="373" r:id="rId13"/>
    <p:sldId id="376" r:id="rId14"/>
    <p:sldId id="380" r:id="rId15"/>
    <p:sldId id="381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79"/>
            <p14:sldId id="366"/>
            <p14:sldId id="345"/>
            <p14:sldId id="346"/>
            <p14:sldId id="374"/>
            <p14:sldId id="371"/>
            <p14:sldId id="375"/>
            <p14:sldId id="372"/>
            <p14:sldId id="377"/>
            <p14:sldId id="373"/>
            <p14:sldId id="376"/>
            <p14:sldId id="380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 autoAdjust="0"/>
    <p:restoredTop sz="85392" autoAdjust="0"/>
  </p:normalViewPr>
  <p:slideViewPr>
    <p:cSldViewPr snapToGrid="0">
      <p:cViewPr varScale="1">
        <p:scale>
          <a:sx n="130" d="100"/>
          <a:sy n="130" d="100"/>
        </p:scale>
        <p:origin x="600" y="176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DD55-9F02-405E-A7BB-63D644AF579E}" type="datetimeFigureOut">
              <a:rPr lang="en-US" smtClean="0"/>
              <a:t>9/2/19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6026-6BEF-47AC-8BC8-AB876234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2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21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48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4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29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02.09.19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14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7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6915149" cy="835537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02.09.19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02.09.19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835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109046"/>
            <a:ext cx="386834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738664"/>
            <a:ext cx="3868341" cy="29035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109046"/>
            <a:ext cx="3887391" cy="5046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738664"/>
            <a:ext cx="3887391" cy="290358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02.09.19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9/2/19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a.Marino@uninsubria.it" TargetMode="External"/><Relationship Id="rId2" Type="http://schemas.openxmlformats.org/officeDocument/2006/relationships/hyperlink" Target="mailto:ireneg@coventry.ac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integrity.eu/wp/all-materials/?key-words%5b%5d=real-life-examp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Esempi</a:t>
            </a:r>
            <a:r>
              <a:rPr lang="cs-CZ" dirty="0"/>
              <a:t> di vita </a:t>
            </a:r>
            <a:r>
              <a:rPr lang="cs-CZ" dirty="0" err="1"/>
              <a:t>reale</a:t>
            </a:r>
            <a:r>
              <a:rPr lang="cs-CZ" dirty="0"/>
              <a:t> </a:t>
            </a:r>
            <a:r>
              <a:rPr lang="en-GB" dirty="0"/>
              <a:t>O2-B-11-it</a:t>
            </a:r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2D964E9-940F-9047-8DBB-43CB350F9E00}"/>
              </a:ext>
            </a:extLst>
          </p:cNvPr>
          <p:cNvSpPr txBox="1">
            <a:spLocks/>
          </p:cNvSpPr>
          <p:nvPr/>
        </p:nvSpPr>
        <p:spPr>
          <a:xfrm>
            <a:off x="491362" y="1176295"/>
            <a:ext cx="7995413" cy="1275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Le risposte ai dilemmi etici nella vita lavorativa possono avere conseguenze potenzialmente letali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Discussione</a:t>
            </a:r>
            <a:r>
              <a:rPr lang="en-GB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Ciascun</a:t>
            </a:r>
            <a:r>
              <a:rPr lang="en-GB" dirty="0"/>
              <a:t> Gruppo </a:t>
            </a:r>
            <a:r>
              <a:rPr lang="en-GB" dirty="0" err="1"/>
              <a:t>presenta</a:t>
            </a:r>
            <a:r>
              <a:rPr lang="en-GB" dirty="0"/>
              <a:t> a </a:t>
            </a:r>
            <a:r>
              <a:rPr lang="en-GB" dirty="0" err="1"/>
              <a:t>turno</a:t>
            </a:r>
            <a:r>
              <a:rPr lang="en-GB" dirty="0"/>
              <a:t> un </a:t>
            </a:r>
            <a:r>
              <a:rPr lang="en-GB" dirty="0" err="1"/>
              <a:t>risssunto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prpopria</a:t>
            </a:r>
            <a:r>
              <a:rPr lang="en-GB" dirty="0"/>
              <a:t> </a:t>
            </a:r>
            <a:r>
              <a:rPr lang="en-GB" dirty="0" err="1"/>
              <a:t>discussione</a:t>
            </a:r>
            <a:endParaRPr lang="en-GB" dirty="0"/>
          </a:p>
          <a:p>
            <a:r>
              <a:rPr lang="en-GB" dirty="0" err="1"/>
              <a:t>Riflessioni</a:t>
            </a:r>
            <a:r>
              <a:rPr lang="en-GB" dirty="0"/>
              <a:t> </a:t>
            </a:r>
            <a:r>
              <a:rPr lang="en-GB" dirty="0" err="1"/>
              <a:t>generali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I </a:t>
            </a:r>
            <a:r>
              <a:rPr lang="en-GB" dirty="0" err="1"/>
              <a:t>gruppi</a:t>
            </a:r>
            <a:endParaRPr lang="en-GB" dirty="0"/>
          </a:p>
          <a:p>
            <a:r>
              <a:rPr lang="en-GB" dirty="0" err="1"/>
              <a:t>Riassunto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del </a:t>
            </a:r>
            <a:r>
              <a:rPr lang="en-GB" dirty="0" err="1"/>
              <a:t>docente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punti</a:t>
            </a:r>
            <a:r>
              <a:rPr lang="en-GB" dirty="0"/>
              <a:t> </a:t>
            </a:r>
            <a:r>
              <a:rPr lang="en-GB" dirty="0" err="1"/>
              <a:t>toccati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(8 </a:t>
            </a:r>
            <a:r>
              <a:rPr lang="en-GB" dirty="0" err="1"/>
              <a:t>minuti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54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-26197"/>
            <a:ext cx="6915149" cy="835537"/>
          </a:xfrm>
        </p:spPr>
        <p:txBody>
          <a:bodyPr>
            <a:normAutofit/>
          </a:bodyPr>
          <a:lstStyle/>
          <a:p>
            <a:r>
              <a:rPr lang="en-GB" dirty="0" err="1"/>
              <a:t>Parte</a:t>
            </a:r>
            <a:r>
              <a:rPr lang="en-GB" dirty="0"/>
              <a:t> 4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storia</a:t>
            </a:r>
            <a:endParaRPr lang="cs-CZ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0BA7F9A-8A5F-B24A-825F-62FBAF7B4ED9}"/>
              </a:ext>
            </a:extLst>
          </p:cNvPr>
          <p:cNvSpPr/>
          <p:nvPr/>
        </p:nvSpPr>
        <p:spPr>
          <a:xfrm>
            <a:off x="185738" y="820725"/>
            <a:ext cx="8801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Molti anni dopo John viene a sapere del crollo di un ponte ferroviario con la perdita di diverse vite. Vede che BBS è sotto inchiesta per la fornitura di materiali difettosi. </a:t>
            </a:r>
          </a:p>
          <a:p>
            <a:r>
              <a:rPr lang="it-IT" sz="2400" dirty="0"/>
              <a:t>a) Cosa dovrebbe fare John? </a:t>
            </a:r>
          </a:p>
          <a:p>
            <a:r>
              <a:rPr lang="it-IT" sz="2400" dirty="0"/>
              <a:t>b) Contattare la magistratura con le informazioni in suo possesso </a:t>
            </a:r>
          </a:p>
          <a:p>
            <a:r>
              <a:rPr lang="it-IT" sz="2400" dirty="0"/>
              <a:t>c) Contattare BBS e chiedere soldi per stare zitto </a:t>
            </a:r>
          </a:p>
          <a:p>
            <a:r>
              <a:rPr lang="it-IT" sz="2400" dirty="0"/>
              <a:t>d) Stare zitto e sperare che non sia coinvolto nel crimine </a:t>
            </a:r>
          </a:p>
          <a:p>
            <a:endParaRPr lang="it-IT" sz="2400" dirty="0"/>
          </a:p>
          <a:p>
            <a:r>
              <a:rPr lang="it-IT" sz="2000" dirty="0"/>
              <a:t>I risultati potrebbero essere diversi se John avesse intrapreso un corso diverso all'inizio della sua carriera? </a:t>
            </a:r>
          </a:p>
          <a:p>
            <a:r>
              <a:rPr lang="it-IT" sz="2000" dirty="0"/>
              <a:t>Quali lezioni ricevi da questa storia?</a:t>
            </a:r>
          </a:p>
        </p:txBody>
      </p:sp>
    </p:spTree>
    <p:extLst>
      <p:ext uri="{BB962C8B-B14F-4D97-AF65-F5344CB8AC3E}">
        <p14:creationId xmlns:p14="http://schemas.microsoft.com/office/powerpoint/2010/main" val="304827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Discussione</a:t>
            </a:r>
            <a:r>
              <a:rPr lang="en-GB" dirty="0"/>
              <a:t> finale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Ogni gruppo presenta a sua volta un riepilogo delle loro discussioni </a:t>
            </a:r>
          </a:p>
          <a:p>
            <a:r>
              <a:rPr lang="it-IT" dirty="0"/>
              <a:t>Pensieri generali e discussioni tra i gruppi </a:t>
            </a:r>
          </a:p>
          <a:p>
            <a:r>
              <a:rPr lang="it-IT" dirty="0"/>
              <a:t>Sintesi generale dell'insegnante dei principali punti importanti emersi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(10 </a:t>
            </a:r>
            <a:r>
              <a:rPr lang="en-GB" dirty="0" err="1"/>
              <a:t>minuti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893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ABBD9-EAA9-C84E-9192-51786769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84478"/>
            <a:ext cx="7809614" cy="835537"/>
          </a:xfrm>
        </p:spPr>
        <p:txBody>
          <a:bodyPr>
            <a:normAutofit fontScale="90000"/>
          </a:bodyPr>
          <a:lstStyle/>
          <a:p>
            <a:r>
              <a:rPr lang="it-IT" dirty="0"/>
              <a:t>Autore e contatto per le informazioni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9366873-8F6E-7D41-96F0-DC5E1708FC64}"/>
              </a:ext>
            </a:extLst>
          </p:cNvPr>
          <p:cNvSpPr txBox="1">
            <a:spLocks/>
          </p:cNvSpPr>
          <p:nvPr/>
        </p:nvSpPr>
        <p:spPr>
          <a:xfrm>
            <a:off x="674723" y="1270222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Autore: </a:t>
            </a:r>
            <a:r>
              <a:rPr lang="en-GB" dirty="0"/>
              <a:t>Dr Irene </a:t>
            </a:r>
            <a:r>
              <a:rPr lang="en-GB" dirty="0" err="1"/>
              <a:t>Glendinning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en-GB" dirty="0">
                <a:hlinkClick r:id="rId2"/>
              </a:rPr>
              <a:t>ireneg@coventry.ac.uk</a:t>
            </a:r>
            <a:r>
              <a:rPr lang="cs-CZ" dirty="0"/>
              <a:t>)</a:t>
            </a:r>
          </a:p>
          <a:p>
            <a:r>
              <a:rPr lang="cs-CZ" dirty="0" err="1"/>
              <a:t>Traduzione</a:t>
            </a:r>
            <a:r>
              <a:rPr lang="cs-CZ" dirty="0"/>
              <a:t>: </a:t>
            </a:r>
            <a:r>
              <a:rPr lang="cs-CZ" dirty="0" err="1"/>
              <a:t>Dr</a:t>
            </a:r>
            <a:r>
              <a:rPr lang="cs-CZ" dirty="0"/>
              <a:t> Franca Marino (</a:t>
            </a:r>
            <a:r>
              <a:rPr lang="cs-CZ" dirty="0">
                <a:hlinkClick r:id="rId3"/>
              </a:rPr>
              <a:t>Franca.Marino@uninsubria.it</a:t>
            </a:r>
            <a:r>
              <a:rPr lang="cs-CZ" dirty="0"/>
              <a:t>) 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3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25D50F9-5B1E-5E47-9434-5908B3EB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90356"/>
            <a:ext cx="6915149" cy="63481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dirty="0"/>
              <a:t>Informazioni sulla licenza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84CBD160-17CC-9F49-BAB0-107AE2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99" y="1127707"/>
            <a:ext cx="7886700" cy="3482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Titolo</a:t>
            </a:r>
            <a:r>
              <a:rPr lang="cs-CZ" sz="2400" dirty="0"/>
              <a:t> </a:t>
            </a:r>
            <a:r>
              <a:rPr lang="cs-CZ" sz="2400" dirty="0" err="1"/>
              <a:t>del</a:t>
            </a:r>
            <a:r>
              <a:rPr lang="cs-CZ" sz="2400" dirty="0"/>
              <a:t> </a:t>
            </a:r>
            <a:r>
              <a:rPr lang="cs-CZ" sz="2400" dirty="0" err="1"/>
              <a:t>lavoro</a:t>
            </a:r>
            <a:r>
              <a:rPr lang="cs-CZ" sz="2400" dirty="0"/>
              <a:t>: </a:t>
            </a:r>
            <a:r>
              <a:rPr lang="it-IT" dirty="0"/>
              <a:t>Le risposte ai dilemmi etici nella vita lavorativa possono avere conseguenze potenzialmente gravi</a:t>
            </a:r>
            <a:endParaRPr lang="cs-CZ" sz="2400" i="1" dirty="0"/>
          </a:p>
          <a:p>
            <a:pPr marL="0" indent="0" algn="ctr">
              <a:buNone/>
            </a:pPr>
            <a:r>
              <a:rPr lang="cs-CZ" sz="2400" dirty="0"/>
              <a:t>Autore: </a:t>
            </a:r>
            <a:r>
              <a:rPr lang="en-GB" i="1" dirty="0"/>
              <a:t>Irene Glendinning </a:t>
            </a:r>
            <a:r>
              <a:rPr lang="en-GB" dirty="0"/>
              <a:t>(</a:t>
            </a:r>
            <a:r>
              <a:rPr lang="cs-CZ" dirty="0" err="1"/>
              <a:t>Traduzione</a:t>
            </a:r>
            <a:r>
              <a:rPr lang="cs-CZ" dirty="0"/>
              <a:t>: Franca Marino)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Licenza</a:t>
            </a:r>
            <a:r>
              <a:rPr lang="cs-CZ" sz="2400" dirty="0"/>
              <a:t> da parte: </a:t>
            </a:r>
            <a:r>
              <a:rPr lang="en-US" dirty="0">
                <a:hlinkClick r:id="rId3"/>
              </a:rPr>
              <a:t>Creative Commons Attribution-</a:t>
            </a:r>
            <a:r>
              <a:rPr lang="en-US" dirty="0" err="1">
                <a:hlinkClick r:id="rId3"/>
              </a:rPr>
              <a:t>ShareAlike</a:t>
            </a:r>
            <a:r>
              <a:rPr lang="en-US" dirty="0">
                <a:hlinkClick r:id="rId3"/>
              </a:rPr>
              <a:t> 4.0 International License</a:t>
            </a:r>
            <a:endParaRPr lang="en-US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it-IT" dirty="0"/>
              <a:t>Le risposte ai dilemmi etici nella vita lavorativa possono avere conseguenze potenzialmente gravi</a:t>
            </a:r>
            <a:endParaRPr lang="cs-CZ" i="1" dirty="0"/>
          </a:p>
          <a:p>
            <a:pPr marL="0" indent="0" algn="ctr">
              <a:buNone/>
            </a:pPr>
            <a:r>
              <a:rPr lang="en-US" sz="2400" dirty="0"/>
              <a:t>di </a:t>
            </a:r>
            <a:r>
              <a:rPr lang="en-GB" sz="2400" i="1" dirty="0"/>
              <a:t>Irene Glendinning (</a:t>
            </a:r>
            <a:r>
              <a:rPr lang="cs-CZ" i="1" dirty="0" err="1"/>
              <a:t>Traduzione</a:t>
            </a:r>
            <a:r>
              <a:rPr lang="cs-CZ" i="1" dirty="0"/>
              <a:t>: Franca Marino)</a:t>
            </a:r>
            <a:r>
              <a:rPr lang="en-US" sz="2400" i="1" dirty="0"/>
              <a:t> </a:t>
            </a:r>
            <a:r>
              <a:rPr lang="en-US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licenza</a:t>
            </a:r>
            <a:r>
              <a:rPr lang="en-US" sz="2400" dirty="0"/>
              <a:t> </a:t>
            </a:r>
            <a:r>
              <a:rPr lang="en-US" dirty="0">
                <a:hlinkClick r:id="rId3"/>
              </a:rPr>
              <a:t>Creative Commons Attribution-ShareAlike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6" name="Picture 6" descr="https://mirrors.creativecommons.org/presskit/buttons/88x31/png/by-sa.png">
            <a:extLst>
              <a:ext uri="{FF2B5EF4-FFF2-40B4-BE49-F238E27FC236}">
                <a16:creationId xmlns:a16="http://schemas.microsoft.com/office/drawing/2014/main" id="{C05CDAE1-9573-A247-B2B1-7194F701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98" y="1092477"/>
            <a:ext cx="1814386" cy="6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3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F5AAF-F5D2-1E4E-BC94-FE79D35B7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Questo</a:t>
            </a:r>
            <a:r>
              <a:rPr lang="cs-CZ" dirty="0"/>
              <a:t> </a:t>
            </a:r>
            <a:r>
              <a:rPr lang="cs-CZ" dirty="0" err="1"/>
              <a:t>documento</a:t>
            </a:r>
            <a:r>
              <a:rPr lang="cs-CZ" dirty="0"/>
              <a:t> </a:t>
            </a:r>
            <a:r>
              <a:rPr lang="cs-CZ" dirty="0" err="1"/>
              <a:t>è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esempio</a:t>
            </a:r>
            <a:r>
              <a:rPr lang="cs-CZ" dirty="0"/>
              <a:t> di vita </a:t>
            </a:r>
            <a:r>
              <a:rPr lang="cs-CZ" dirty="0" err="1"/>
              <a:t>reale</a:t>
            </a:r>
            <a:r>
              <a:rPr lang="cs-CZ" dirty="0"/>
              <a:t> che </a:t>
            </a:r>
            <a:r>
              <a:rPr lang="cs-CZ" dirty="0" err="1"/>
              <a:t>illustra</a:t>
            </a:r>
            <a:r>
              <a:rPr lang="cs-CZ" dirty="0"/>
              <a:t> </a:t>
            </a:r>
            <a:r>
              <a:rPr lang="cs-CZ" dirty="0" err="1"/>
              <a:t>l‘importanza</a:t>
            </a:r>
            <a:r>
              <a:rPr lang="cs-CZ" dirty="0"/>
              <a:t> dei </a:t>
            </a:r>
            <a:r>
              <a:rPr lang="cs-CZ" dirty="0" err="1"/>
              <a:t>valori</a:t>
            </a:r>
            <a:r>
              <a:rPr lang="cs-CZ" dirty="0"/>
              <a:t> </a:t>
            </a:r>
            <a:r>
              <a:rPr lang="cs-CZ" dirty="0" err="1"/>
              <a:t>dell‘integrità</a:t>
            </a:r>
            <a:r>
              <a:rPr lang="cs-CZ" dirty="0"/>
              <a:t> </a:t>
            </a:r>
            <a:r>
              <a:rPr lang="cs-CZ" dirty="0" err="1"/>
              <a:t>accademica</a:t>
            </a:r>
            <a:r>
              <a:rPr lang="cs-CZ" dirty="0"/>
              <a:t> </a:t>
            </a:r>
            <a:r>
              <a:rPr lang="it-IT" dirty="0"/>
              <a:t>nella vita professionale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È</a:t>
            </a:r>
            <a:r>
              <a:rPr lang="cs-CZ" dirty="0"/>
              <a:t> </a:t>
            </a:r>
            <a:r>
              <a:rPr lang="cs-CZ" dirty="0" err="1"/>
              <a:t>stato</a:t>
            </a:r>
            <a:r>
              <a:rPr lang="cs-CZ" dirty="0"/>
              <a:t> </a:t>
            </a:r>
            <a:r>
              <a:rPr lang="cs-CZ" dirty="0" err="1"/>
              <a:t>creato</a:t>
            </a:r>
            <a:r>
              <a:rPr lang="cs-CZ" dirty="0"/>
              <a:t> </a:t>
            </a:r>
            <a:r>
              <a:rPr lang="cs-CZ" dirty="0" err="1"/>
              <a:t>come</a:t>
            </a:r>
            <a:r>
              <a:rPr lang="cs-CZ" dirty="0"/>
              <a:t> parte di </a:t>
            </a:r>
            <a:r>
              <a:rPr lang="cs-CZ" dirty="0" err="1"/>
              <a:t>Toolkit</a:t>
            </a:r>
            <a:r>
              <a:rPr lang="cs-CZ" dirty="0"/>
              <a:t> per la </a:t>
            </a:r>
            <a:r>
              <a:rPr lang="cs-CZ" dirty="0" err="1"/>
              <a:t>cooperazione</a:t>
            </a:r>
            <a:r>
              <a:rPr lang="cs-CZ" dirty="0"/>
              <a:t> </a:t>
            </a:r>
            <a:r>
              <a:rPr lang="cs-CZ" dirty="0" err="1"/>
              <a:t>intersettoriale</a:t>
            </a:r>
            <a:r>
              <a:rPr lang="cs-CZ" dirty="0"/>
              <a:t> in </a:t>
            </a:r>
            <a:r>
              <a:rPr lang="cs-CZ" dirty="0" err="1"/>
              <a:t>termini</a:t>
            </a:r>
            <a:r>
              <a:rPr lang="cs-CZ" dirty="0"/>
              <a:t> di </a:t>
            </a:r>
            <a:r>
              <a:rPr lang="cs-CZ" dirty="0" err="1"/>
              <a:t>integrità</a:t>
            </a:r>
            <a:r>
              <a:rPr lang="cs-CZ" dirty="0"/>
              <a:t> </a:t>
            </a:r>
            <a:r>
              <a:rPr lang="cs-CZ" dirty="0" err="1"/>
              <a:t>accademica</a:t>
            </a:r>
            <a:r>
              <a:rPr lang="cs-CZ" dirty="0"/>
              <a:t> </a:t>
            </a:r>
            <a:r>
              <a:rPr lang="cs-CZ" dirty="0" err="1"/>
              <a:t>nell'ambito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progetto</a:t>
            </a:r>
            <a:r>
              <a:rPr lang="cs-CZ" dirty="0"/>
              <a:t> Erasmus +. </a:t>
            </a:r>
          </a:p>
          <a:p>
            <a:pPr marL="0" indent="0">
              <a:buNone/>
            </a:pPr>
            <a:r>
              <a:rPr lang="cs-CZ" dirty="0" err="1"/>
              <a:t>È</a:t>
            </a:r>
            <a:r>
              <a:rPr lang="cs-CZ" dirty="0"/>
              <a:t> </a:t>
            </a:r>
            <a:r>
              <a:rPr lang="cs-CZ" dirty="0" err="1"/>
              <a:t>un</a:t>
            </a:r>
            <a:r>
              <a:rPr lang="cs-CZ" dirty="0"/>
              <a:t> </a:t>
            </a:r>
            <a:r>
              <a:rPr lang="cs-CZ" dirty="0" err="1"/>
              <a:t>caso</a:t>
            </a:r>
            <a:r>
              <a:rPr lang="cs-CZ" dirty="0"/>
              <a:t> di studio </a:t>
            </a:r>
            <a:r>
              <a:rPr lang="cs-CZ" dirty="0" err="1"/>
              <a:t>pronto</a:t>
            </a:r>
            <a:r>
              <a:rPr lang="cs-CZ" dirty="0"/>
              <a:t> per </a:t>
            </a:r>
            <a:r>
              <a:rPr lang="cs-CZ" dirty="0" err="1"/>
              <a:t>l'uso</a:t>
            </a:r>
            <a:r>
              <a:rPr lang="cs-CZ" dirty="0"/>
              <a:t> </a:t>
            </a:r>
            <a:r>
              <a:rPr lang="cs-CZ" dirty="0" err="1"/>
              <a:t>accompagnato</a:t>
            </a:r>
            <a:r>
              <a:rPr lang="cs-CZ" dirty="0"/>
              <a:t> da </a:t>
            </a:r>
            <a:r>
              <a:rPr lang="cs-CZ" dirty="0" err="1"/>
              <a:t>note</a:t>
            </a:r>
            <a:r>
              <a:rPr lang="cs-CZ" dirty="0"/>
              <a:t> </a:t>
            </a:r>
            <a:r>
              <a:rPr lang="cs-CZ" dirty="0" err="1"/>
              <a:t>didattiche</a:t>
            </a:r>
            <a:r>
              <a:rPr lang="cs-CZ" dirty="0"/>
              <a:t> e </a:t>
            </a:r>
            <a:r>
              <a:rPr lang="cs-CZ" dirty="0" err="1"/>
              <a:t>domande</a:t>
            </a:r>
            <a:r>
              <a:rPr lang="cs-CZ" dirty="0"/>
              <a:t> di </a:t>
            </a:r>
            <a:r>
              <a:rPr lang="cs-CZ" dirty="0" err="1"/>
              <a:t>discussione</a:t>
            </a:r>
            <a:r>
              <a:rPr lang="cs-CZ" dirty="0"/>
              <a:t> e / o </a:t>
            </a:r>
            <a:r>
              <a:rPr lang="cs-CZ" dirty="0" err="1"/>
              <a:t>altre</a:t>
            </a:r>
            <a:r>
              <a:rPr lang="cs-CZ" dirty="0"/>
              <a:t> </a:t>
            </a:r>
            <a:r>
              <a:rPr lang="cs-CZ" dirty="0" err="1"/>
              <a:t>attività</a:t>
            </a:r>
            <a:r>
              <a:rPr lang="cs-CZ" dirty="0"/>
              <a:t> per </a:t>
            </a:r>
            <a:r>
              <a:rPr lang="cs-CZ" dirty="0" err="1"/>
              <a:t>il</a:t>
            </a:r>
            <a:r>
              <a:rPr lang="cs-CZ" dirty="0"/>
              <a:t> </a:t>
            </a:r>
            <a:r>
              <a:rPr lang="cs-CZ" dirty="0" err="1"/>
              <a:t>pubblico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trovare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studio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ENAI database of educational materials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2CA4837-6E21-3D42-9DDD-497AC5602054}"/>
              </a:ext>
            </a:extLst>
          </p:cNvPr>
          <p:cNvSpPr txBox="1">
            <a:spLocks/>
          </p:cNvSpPr>
          <p:nvPr/>
        </p:nvSpPr>
        <p:spPr>
          <a:xfrm>
            <a:off x="781051" y="245492"/>
            <a:ext cx="6915149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99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A </a:t>
            </a:r>
            <a:r>
              <a:rPr lang="cs-CZ" dirty="0" err="1"/>
              <a:t>proposito</a:t>
            </a:r>
            <a:r>
              <a:rPr lang="cs-CZ" dirty="0"/>
              <a:t> di </a:t>
            </a:r>
            <a:r>
              <a:rPr lang="cs-CZ" dirty="0" err="1"/>
              <a:t>questo</a:t>
            </a:r>
            <a:r>
              <a:rPr lang="cs-CZ" dirty="0"/>
              <a:t> </a:t>
            </a:r>
            <a:r>
              <a:rPr lang="cs-CZ" dirty="0" err="1"/>
              <a:t>documento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81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Note per </a:t>
            </a:r>
            <a:r>
              <a:rPr lang="en-GB" dirty="0" err="1">
                <a:solidFill>
                  <a:schemeClr val="accent1"/>
                </a:solidFill>
              </a:rPr>
              <a:t>il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docente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i="1" dirty="0"/>
              <a:t>Il </a:t>
            </a:r>
            <a:r>
              <a:rPr lang="en-GB" i="1" dirty="0" err="1"/>
              <a:t>caso</a:t>
            </a:r>
            <a:r>
              <a:rPr lang="en-GB" i="1" dirty="0"/>
              <a:t> studio </a:t>
            </a:r>
            <a:r>
              <a:rPr lang="en-GB" i="1" dirty="0" err="1"/>
              <a:t>è</a:t>
            </a:r>
            <a:r>
              <a:rPr lang="en-GB" i="1" dirty="0"/>
              <a:t> </a:t>
            </a:r>
            <a:r>
              <a:rPr lang="en-GB" i="1" dirty="0" err="1"/>
              <a:t>diviso</a:t>
            </a:r>
            <a:r>
              <a:rPr lang="en-GB" i="1" dirty="0"/>
              <a:t> in 4 </a:t>
            </a:r>
            <a:r>
              <a:rPr lang="en-GB" i="1" dirty="0" err="1"/>
              <a:t>parti</a:t>
            </a:r>
            <a:r>
              <a:rPr lang="en-GB" i="1" dirty="0"/>
              <a:t>. </a:t>
            </a:r>
            <a:r>
              <a:rPr lang="en-GB" i="1" dirty="0" err="1"/>
              <a:t>Ogni</a:t>
            </a:r>
            <a:r>
              <a:rPr lang="en-GB" i="1" dirty="0"/>
              <a:t> </a:t>
            </a:r>
            <a:r>
              <a:rPr lang="en-GB" i="1" dirty="0" err="1"/>
              <a:t>parte</a:t>
            </a:r>
            <a:r>
              <a:rPr lang="en-GB" i="1" dirty="0"/>
              <a:t> </a:t>
            </a:r>
            <a:r>
              <a:rPr lang="en-GB" i="1" dirty="0" err="1"/>
              <a:t>della</a:t>
            </a:r>
            <a:r>
              <a:rPr lang="en-GB" i="1" dirty="0"/>
              <a:t> </a:t>
            </a:r>
            <a:r>
              <a:rPr lang="en-GB" i="1" dirty="0" err="1"/>
              <a:t>storia</a:t>
            </a:r>
            <a:r>
              <a:rPr lang="en-GB" i="1" dirty="0"/>
              <a:t> </a:t>
            </a:r>
            <a:r>
              <a:rPr lang="en-GB" i="1" dirty="0" err="1"/>
              <a:t>viene</a:t>
            </a:r>
            <a:r>
              <a:rPr lang="en-GB" i="1" dirty="0"/>
              <a:t> </a:t>
            </a:r>
            <a:r>
              <a:rPr lang="en-GB" i="1" dirty="0" err="1"/>
              <a:t>presentata</a:t>
            </a:r>
            <a:r>
              <a:rPr lang="en-GB" i="1" dirty="0"/>
              <a:t> dal </a:t>
            </a:r>
            <a:r>
              <a:rPr lang="en-GB" i="1" dirty="0" err="1"/>
              <a:t>docente</a:t>
            </a:r>
            <a:r>
              <a:rPr lang="en-GB" i="1" dirty="0"/>
              <a:t> sotto forma di </a:t>
            </a:r>
            <a:r>
              <a:rPr lang="en-GB" i="1" dirty="0" err="1"/>
              <a:t>diapositiva</a:t>
            </a:r>
            <a:r>
              <a:rPr lang="en-GB" i="1" dirty="0"/>
              <a:t> </a:t>
            </a:r>
          </a:p>
          <a:p>
            <a:pPr lvl="0"/>
            <a:r>
              <a:rPr lang="en-GB" i="1" dirty="0"/>
              <a:t>Si </a:t>
            </a:r>
            <a:r>
              <a:rPr lang="en-GB" i="1" dirty="0" err="1"/>
              <a:t>chiede</a:t>
            </a:r>
            <a:r>
              <a:rPr lang="en-GB" i="1" dirty="0"/>
              <a:t> </a:t>
            </a:r>
            <a:r>
              <a:rPr lang="en-GB" i="1" dirty="0" err="1"/>
              <a:t>agli</a:t>
            </a:r>
            <a:r>
              <a:rPr lang="en-GB" i="1" dirty="0"/>
              <a:t> </a:t>
            </a:r>
            <a:r>
              <a:rPr lang="en-GB" i="1" dirty="0" err="1"/>
              <a:t>studenti</a:t>
            </a:r>
            <a:r>
              <a:rPr lang="en-GB" i="1" dirty="0"/>
              <a:t> di </a:t>
            </a:r>
            <a:r>
              <a:rPr lang="en-GB" i="1" dirty="0" err="1"/>
              <a:t>lavorare</a:t>
            </a:r>
            <a:r>
              <a:rPr lang="en-GB" i="1" dirty="0"/>
              <a:t> in </a:t>
            </a:r>
            <a:r>
              <a:rPr lang="en-GB" i="1" dirty="0" err="1"/>
              <a:t>piccoli</a:t>
            </a:r>
            <a:r>
              <a:rPr lang="en-GB" i="1" dirty="0"/>
              <a:t> </a:t>
            </a:r>
            <a:r>
              <a:rPr lang="en-GB" i="1" dirty="0" err="1"/>
              <a:t>gruppi</a:t>
            </a:r>
            <a:r>
              <a:rPr lang="en-GB" i="1" dirty="0"/>
              <a:t> (o se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i="1" dirty="0" err="1"/>
              <a:t>preferisce</a:t>
            </a:r>
            <a:r>
              <a:rPr lang="en-GB" i="1" dirty="0"/>
              <a:t> a </a:t>
            </a:r>
            <a:r>
              <a:rPr lang="en-GB" i="1" dirty="0" err="1"/>
              <a:t>coppie</a:t>
            </a:r>
            <a:r>
              <a:rPr lang="en-GB" i="1" dirty="0"/>
              <a:t>) e di </a:t>
            </a:r>
            <a:r>
              <a:rPr lang="en-GB" i="1" dirty="0" err="1"/>
              <a:t>rispondere</a:t>
            </a:r>
            <a:r>
              <a:rPr lang="en-GB" i="1" dirty="0"/>
              <a:t> </a:t>
            </a:r>
            <a:r>
              <a:rPr lang="en-GB" i="1" dirty="0" err="1"/>
              <a:t>alla</a:t>
            </a:r>
            <a:r>
              <a:rPr lang="en-GB" i="1" dirty="0"/>
              <a:t> </a:t>
            </a:r>
            <a:r>
              <a:rPr lang="en-GB" i="1" dirty="0" err="1"/>
              <a:t>serie</a:t>
            </a:r>
            <a:r>
              <a:rPr lang="en-GB" i="1" dirty="0"/>
              <a:t> di </a:t>
            </a:r>
            <a:r>
              <a:rPr lang="en-GB" i="1" dirty="0" err="1"/>
              <a:t>domande</a:t>
            </a:r>
            <a:r>
              <a:rPr lang="en-GB" i="1" dirty="0"/>
              <a:t>  </a:t>
            </a:r>
            <a:r>
              <a:rPr lang="en-GB" i="1" dirty="0" err="1"/>
              <a:t>preparate</a:t>
            </a:r>
            <a:r>
              <a:rPr lang="en-GB" i="1" dirty="0"/>
              <a:t> per </a:t>
            </a:r>
            <a:r>
              <a:rPr lang="en-GB" i="1" dirty="0" err="1"/>
              <a:t>ciascuna</a:t>
            </a:r>
            <a:r>
              <a:rPr lang="en-GB" i="1" dirty="0"/>
              <a:t> </a:t>
            </a:r>
            <a:r>
              <a:rPr lang="en-GB" i="1" dirty="0" err="1"/>
              <a:t>parte</a:t>
            </a:r>
            <a:r>
              <a:rPr lang="en-GB" i="1" dirty="0"/>
              <a:t>, </a:t>
            </a:r>
            <a:r>
              <a:rPr lang="en-GB" i="1" dirty="0" err="1"/>
              <a:t>quindi</a:t>
            </a:r>
            <a:r>
              <a:rPr lang="en-GB" i="1" dirty="0"/>
              <a:t> </a:t>
            </a:r>
            <a:r>
              <a:rPr lang="en-GB" i="1" dirty="0" err="1"/>
              <a:t>il</a:t>
            </a:r>
            <a:r>
              <a:rPr lang="en-GB" i="1" dirty="0"/>
              <a:t> </a:t>
            </a:r>
            <a:r>
              <a:rPr lang="en-GB" i="1" dirty="0" err="1"/>
              <a:t>docente</a:t>
            </a:r>
            <a:r>
              <a:rPr lang="en-GB" i="1" dirty="0"/>
              <a:t> </a:t>
            </a:r>
            <a:r>
              <a:rPr lang="en-GB" i="1" dirty="0" err="1"/>
              <a:t>chiederà</a:t>
            </a:r>
            <a:r>
              <a:rPr lang="en-GB" i="1" dirty="0"/>
              <a:t> a </a:t>
            </a:r>
            <a:r>
              <a:rPr lang="en-GB" i="1" dirty="0" err="1"/>
              <a:t>ciascun</a:t>
            </a:r>
            <a:r>
              <a:rPr lang="en-GB" i="1" dirty="0"/>
              <a:t> </a:t>
            </a:r>
            <a:r>
              <a:rPr lang="en-GB" i="1" dirty="0" err="1"/>
              <a:t>gruppo</a:t>
            </a:r>
            <a:r>
              <a:rPr lang="en-GB" i="1" dirty="0"/>
              <a:t> di </a:t>
            </a:r>
            <a:r>
              <a:rPr lang="en-GB" i="1" dirty="0" err="1"/>
              <a:t>presentare</a:t>
            </a:r>
            <a:r>
              <a:rPr lang="en-GB" i="1" dirty="0"/>
              <a:t> le sue </a:t>
            </a:r>
            <a:r>
              <a:rPr lang="en-GB" i="1" dirty="0" err="1"/>
              <a:t>risposte</a:t>
            </a:r>
            <a:r>
              <a:rPr lang="en-GB" i="1" dirty="0"/>
              <a:t> </a:t>
            </a:r>
            <a:r>
              <a:rPr lang="en-GB" i="1" dirty="0" err="1"/>
              <a:t>difronte</a:t>
            </a:r>
            <a:r>
              <a:rPr lang="en-GB" i="1" dirty="0"/>
              <a:t> </a:t>
            </a:r>
            <a:r>
              <a:rPr lang="en-GB" i="1" dirty="0" err="1"/>
              <a:t>alla</a:t>
            </a:r>
            <a:r>
              <a:rPr lang="en-GB" i="1" dirty="0"/>
              <a:t> </a:t>
            </a:r>
            <a:r>
              <a:rPr lang="en-GB" i="1" dirty="0" err="1"/>
              <a:t>classe</a:t>
            </a:r>
            <a:r>
              <a:rPr lang="en-GB" i="1" dirty="0"/>
              <a:t>, </a:t>
            </a:r>
            <a:r>
              <a:rPr lang="en-GB" i="1" dirty="0" err="1"/>
              <a:t>seguirà</a:t>
            </a:r>
            <a:r>
              <a:rPr lang="en-GB" i="1" dirty="0"/>
              <a:t> </a:t>
            </a:r>
            <a:r>
              <a:rPr lang="en-GB" i="1" dirty="0" err="1"/>
              <a:t>quindi</a:t>
            </a:r>
            <a:r>
              <a:rPr lang="en-GB" i="1" dirty="0"/>
              <a:t> una </a:t>
            </a:r>
            <a:r>
              <a:rPr lang="en-GB" i="1" dirty="0" err="1"/>
              <a:t>discussione</a:t>
            </a:r>
            <a:r>
              <a:rPr lang="en-GB" i="1" dirty="0"/>
              <a:t> </a:t>
            </a:r>
            <a:r>
              <a:rPr lang="en-GB" i="1" dirty="0" err="1"/>
              <a:t>generale</a:t>
            </a:r>
            <a:endParaRPr lang="en-GB" dirty="0"/>
          </a:p>
          <a:p>
            <a:pPr lvl="0"/>
            <a:r>
              <a:rPr lang="en-GB" i="1" dirty="0" err="1"/>
              <a:t>Dopo</a:t>
            </a:r>
            <a:r>
              <a:rPr lang="en-GB" i="1" dirty="0"/>
              <a:t> </a:t>
            </a:r>
            <a:r>
              <a:rPr lang="en-GB" i="1" dirty="0" err="1"/>
              <a:t>che</a:t>
            </a:r>
            <a:r>
              <a:rPr lang="en-GB" i="1" dirty="0"/>
              <a:t> </a:t>
            </a:r>
            <a:r>
              <a:rPr lang="en-GB" i="1" dirty="0" err="1"/>
              <a:t>ciascuna</a:t>
            </a:r>
            <a:r>
              <a:rPr lang="en-GB" i="1" dirty="0"/>
              <a:t> </a:t>
            </a:r>
            <a:r>
              <a:rPr lang="en-GB" i="1" dirty="0" err="1"/>
              <a:t>delle</a:t>
            </a:r>
            <a:r>
              <a:rPr lang="en-GB" i="1" dirty="0"/>
              <a:t> 4 </a:t>
            </a:r>
            <a:r>
              <a:rPr lang="en-GB" i="1" dirty="0" err="1"/>
              <a:t>parti</a:t>
            </a:r>
            <a:r>
              <a:rPr lang="en-GB" i="1" dirty="0"/>
              <a:t> </a:t>
            </a:r>
            <a:r>
              <a:rPr lang="en-GB" i="1" dirty="0" err="1"/>
              <a:t>è</a:t>
            </a:r>
            <a:r>
              <a:rPr lang="en-GB" i="1" dirty="0"/>
              <a:t> </a:t>
            </a:r>
            <a:r>
              <a:rPr lang="en-GB" i="1" dirty="0" err="1"/>
              <a:t>stata</a:t>
            </a:r>
            <a:r>
              <a:rPr lang="en-GB" i="1" dirty="0"/>
              <a:t> </a:t>
            </a:r>
            <a:r>
              <a:rPr lang="en-GB" i="1" dirty="0" err="1"/>
              <a:t>presentata</a:t>
            </a:r>
            <a:r>
              <a:rPr lang="en-GB" i="1" dirty="0"/>
              <a:t> e </a:t>
            </a:r>
            <a:r>
              <a:rPr lang="en-GB" i="1" dirty="0" err="1"/>
              <a:t>discussa</a:t>
            </a:r>
            <a:r>
              <a:rPr lang="en-GB" i="1" dirty="0"/>
              <a:t>, </a:t>
            </a:r>
            <a:r>
              <a:rPr lang="en-GB" i="1" dirty="0" err="1"/>
              <a:t>agli</a:t>
            </a:r>
            <a:r>
              <a:rPr lang="en-GB" i="1" dirty="0"/>
              <a:t> </a:t>
            </a:r>
            <a:r>
              <a:rPr lang="en-GB" i="1" dirty="0" err="1"/>
              <a:t>studenti</a:t>
            </a:r>
            <a:r>
              <a:rPr lang="en-GB" i="1" dirty="0"/>
              <a:t> </a:t>
            </a:r>
            <a:r>
              <a:rPr lang="en-GB" i="1" dirty="0" err="1"/>
              <a:t>sarà</a:t>
            </a:r>
            <a:r>
              <a:rPr lang="en-GB" i="1" dirty="0"/>
              <a:t>   </a:t>
            </a:r>
            <a:r>
              <a:rPr lang="en-GB" i="1" dirty="0" err="1"/>
              <a:t>chiesto</a:t>
            </a:r>
            <a:r>
              <a:rPr lang="en-GB" i="1" dirty="0"/>
              <a:t> </a:t>
            </a:r>
            <a:r>
              <a:rPr lang="en-GB" i="1" dirty="0" err="1"/>
              <a:t>che</a:t>
            </a:r>
            <a:r>
              <a:rPr lang="en-GB" i="1" dirty="0"/>
              <a:t> </a:t>
            </a:r>
            <a:r>
              <a:rPr lang="en-GB" i="1" dirty="0" err="1"/>
              <a:t>lezione</a:t>
            </a:r>
            <a:r>
              <a:rPr lang="en-GB" i="1" dirty="0"/>
              <a:t> </a:t>
            </a:r>
            <a:r>
              <a:rPr lang="en-GB" i="1" dirty="0" err="1"/>
              <a:t>hanno</a:t>
            </a:r>
            <a:r>
              <a:rPr lang="en-GB" i="1" dirty="0"/>
              <a:t> </a:t>
            </a:r>
            <a:r>
              <a:rPr lang="en-GB" i="1" dirty="0" err="1"/>
              <a:t>ricevuto</a:t>
            </a:r>
            <a:r>
              <a:rPr lang="en-GB" i="1" dirty="0"/>
              <a:t> dal </a:t>
            </a:r>
            <a:r>
              <a:rPr lang="en-GB" i="1" dirty="0" err="1"/>
              <a:t>caso</a:t>
            </a:r>
            <a:r>
              <a:rPr lang="en-GB" i="1" dirty="0"/>
              <a:t> studio.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0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Introduzione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/>
              <a:t>Durante la vita </a:t>
            </a:r>
            <a:r>
              <a:rPr lang="en-GB" i="1" dirty="0" err="1"/>
              <a:t>lavorativa</a:t>
            </a:r>
            <a:r>
              <a:rPr lang="en-GB" i="1" dirty="0"/>
              <a:t>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i="1" dirty="0" err="1"/>
              <a:t>presentano</a:t>
            </a:r>
            <a:r>
              <a:rPr lang="en-GB" i="1" dirty="0"/>
              <a:t> diverse </a:t>
            </a:r>
            <a:r>
              <a:rPr lang="en-GB" i="1" dirty="0" err="1"/>
              <a:t>situazioni</a:t>
            </a:r>
            <a:r>
              <a:rPr lang="en-GB" i="1" dirty="0"/>
              <a:t> </a:t>
            </a:r>
            <a:r>
              <a:rPr lang="en-GB" i="1" dirty="0" err="1"/>
              <a:t>difficili</a:t>
            </a:r>
            <a:r>
              <a:rPr lang="en-GB" i="1" dirty="0"/>
              <a:t>. </a:t>
            </a:r>
            <a:br>
              <a:rPr lang="it-IT" dirty="0"/>
            </a:br>
            <a:r>
              <a:rPr lang="it-IT" dirty="0"/>
              <a:t>Le decisioni prese nell'affrontare, evidenziare o risolvere questioni etiche possono portare a gravi conseguenze.</a:t>
            </a:r>
          </a:p>
          <a:p>
            <a:pPr marL="0" indent="0">
              <a:buNone/>
            </a:pPr>
            <a:r>
              <a:rPr lang="it-IT" dirty="0"/>
              <a:t>Quando John assiste ad attività corrotte nelle transazioni commerciali, affronta un dilemma su come rispondere. La sua scelta d'azione ha conseguenze molto serie.</a:t>
            </a:r>
          </a:p>
          <a:p>
            <a:pPr marL="0" indent="0">
              <a:buNone/>
            </a:pPr>
            <a:br>
              <a:rPr lang="en-GB" i="1" dirty="0"/>
            </a:br>
            <a:r>
              <a:rPr lang="en-GB" i="1" dirty="0" err="1"/>
              <a:t>Quando</a:t>
            </a:r>
            <a:r>
              <a:rPr lang="en-GB" i="1" dirty="0"/>
              <a:t> John </a:t>
            </a:r>
            <a:r>
              <a:rPr lang="en-GB" i="1" dirty="0" err="1"/>
              <a:t>lavora</a:t>
            </a:r>
            <a:r>
              <a:rPr lang="en-GB" i="1" dirty="0"/>
              <a:t> per </a:t>
            </a:r>
            <a:r>
              <a:rPr lang="en-GB" i="1" dirty="0" err="1"/>
              <a:t>Bodgit</a:t>
            </a:r>
            <a:r>
              <a:rPr lang="en-GB" i="1" dirty="0"/>
              <a:t> Building Supplies (BBS), nota un </a:t>
            </a:r>
            <a:r>
              <a:rPr lang="en-GB" i="1" dirty="0" err="1"/>
              <a:t>comportamento</a:t>
            </a:r>
            <a:r>
              <a:rPr lang="en-GB" i="1" dirty="0"/>
              <a:t> non </a:t>
            </a:r>
            <a:r>
              <a:rPr lang="en-GB" i="1" dirty="0" err="1"/>
              <a:t>etico</a:t>
            </a:r>
            <a:r>
              <a:rPr lang="en-GB" i="1" dirty="0"/>
              <a:t> da Robert, </a:t>
            </a:r>
            <a:r>
              <a:rPr lang="en-GB" i="1" dirty="0" err="1"/>
              <a:t>il</a:t>
            </a:r>
            <a:r>
              <a:rPr lang="en-GB" i="1" dirty="0"/>
              <a:t> </a:t>
            </a:r>
            <a:r>
              <a:rPr lang="en-GB" i="1" dirty="0" err="1"/>
              <a:t>figlio</a:t>
            </a:r>
            <a:r>
              <a:rPr lang="en-GB" i="1" dirty="0"/>
              <a:t> del </a:t>
            </a:r>
            <a:r>
              <a:rPr lang="en-GB" i="1" dirty="0" err="1"/>
              <a:t>proprietario</a:t>
            </a:r>
            <a:r>
              <a:rPr lang="en-GB" i="1" dirty="0"/>
              <a:t> </a:t>
            </a:r>
            <a:r>
              <a:rPr lang="en-GB" i="1" dirty="0" err="1"/>
              <a:t>dell'azienda</a:t>
            </a:r>
            <a:r>
              <a:rPr lang="en-GB" i="1" dirty="0"/>
              <a:t> ... (4 </a:t>
            </a:r>
            <a:r>
              <a:rPr lang="en-GB" i="1" dirty="0" err="1"/>
              <a:t>minuti</a:t>
            </a:r>
            <a:r>
              <a:rPr lang="en-GB" i="1" dirty="0"/>
              <a:t> per </a:t>
            </a:r>
            <a:r>
              <a:rPr lang="en-GB" i="1" dirty="0" err="1"/>
              <a:t>impostare</a:t>
            </a:r>
            <a:r>
              <a:rPr lang="en-GB" i="1" dirty="0"/>
              <a:t> la </a:t>
            </a:r>
            <a:r>
              <a:rPr lang="en-GB" i="1" dirty="0" err="1"/>
              <a:t>scena</a:t>
            </a:r>
            <a:r>
              <a:rPr lang="en-GB" i="1" dirty="0"/>
              <a:t>, </a:t>
            </a:r>
            <a:r>
              <a:rPr lang="en-GB" i="1" dirty="0" err="1"/>
              <a:t>gruppi</a:t>
            </a:r>
            <a:r>
              <a:rPr lang="en-GB" i="1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Parte</a:t>
            </a:r>
            <a:r>
              <a:rPr lang="en-GB" dirty="0"/>
              <a:t> 1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storia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Leggi la situazione di John nella parte 1 delle note fornite (3 minuti)</a:t>
            </a:r>
          </a:p>
          <a:p>
            <a:r>
              <a:rPr lang="it-IT" dirty="0"/>
              <a:t> Nel tuo gruppo discuti su ciascuna delle seguenti domande su cosa dovrebbe fare John e perché: </a:t>
            </a:r>
          </a:p>
          <a:p>
            <a:r>
              <a:rPr lang="it-IT" dirty="0"/>
              <a:t>Parli a George, il </a:t>
            </a:r>
            <a:r>
              <a:rPr lang="it-IT" dirty="0" err="1"/>
              <a:t>chief</a:t>
            </a:r>
            <a:r>
              <a:rPr lang="it-IT" dirty="0"/>
              <a:t> </a:t>
            </a:r>
            <a:r>
              <a:rPr lang="it-IT" dirty="0" err="1"/>
              <a:t>excutive</a:t>
            </a:r>
            <a:r>
              <a:rPr lang="it-IT" dirty="0"/>
              <a:t> </a:t>
            </a:r>
            <a:r>
              <a:rPr lang="it-IT" dirty="0" err="1"/>
              <a:t>officer</a:t>
            </a:r>
            <a:r>
              <a:rPr lang="it-IT" dirty="0"/>
              <a:t> (CEO) dei tuoi sospetti </a:t>
            </a:r>
          </a:p>
          <a:p>
            <a:r>
              <a:rPr lang="it-IT" dirty="0"/>
              <a:t>Chiedi soldi a George per non parlare </a:t>
            </a:r>
          </a:p>
          <a:p>
            <a:r>
              <a:rPr lang="it-IT" dirty="0"/>
              <a:t>Stai zitto e speri che tutto vada bene </a:t>
            </a:r>
          </a:p>
          <a:p>
            <a:r>
              <a:rPr lang="it-IT" dirty="0"/>
              <a:t>Quali sono i potenziali problemi con queste opzioni? Ci sono alternative? </a:t>
            </a:r>
          </a:p>
          <a:p>
            <a:pPr marL="0" indent="0">
              <a:buNone/>
            </a:pPr>
            <a:r>
              <a:rPr lang="it-IT" dirty="0"/>
              <a:t>(10 minuti)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73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Discussione</a:t>
            </a:r>
            <a:r>
              <a:rPr lang="en-GB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Ciascun</a:t>
            </a:r>
            <a:r>
              <a:rPr lang="en-GB" dirty="0"/>
              <a:t> Gruppo </a:t>
            </a:r>
            <a:r>
              <a:rPr lang="en-GB" dirty="0" err="1"/>
              <a:t>presenta</a:t>
            </a:r>
            <a:r>
              <a:rPr lang="en-GB" dirty="0"/>
              <a:t> un </a:t>
            </a:r>
            <a:r>
              <a:rPr lang="en-GB" dirty="0" err="1"/>
              <a:t>riassunto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discussione</a:t>
            </a:r>
            <a:endParaRPr lang="en-GB" dirty="0"/>
          </a:p>
          <a:p>
            <a:r>
              <a:rPr lang="en-GB" dirty="0" err="1"/>
              <a:t>Pensieri</a:t>
            </a:r>
            <a:r>
              <a:rPr lang="en-GB" dirty="0"/>
              <a:t> </a:t>
            </a:r>
            <a:r>
              <a:rPr lang="en-GB" dirty="0" err="1"/>
              <a:t>generali</a:t>
            </a:r>
            <a:r>
              <a:rPr lang="en-GB" dirty="0"/>
              <a:t> e discussion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gruppi</a:t>
            </a:r>
            <a:endParaRPr lang="en-GB" dirty="0"/>
          </a:p>
          <a:p>
            <a:r>
              <a:rPr lang="en-GB" dirty="0" err="1"/>
              <a:t>Riassunto</a:t>
            </a:r>
            <a:r>
              <a:rPr lang="en-GB" dirty="0"/>
              <a:t> dal </a:t>
            </a:r>
            <a:r>
              <a:rPr lang="en-GB" dirty="0" err="1"/>
              <a:t>docente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punti</a:t>
            </a:r>
            <a:r>
              <a:rPr lang="en-GB" dirty="0"/>
              <a:t> </a:t>
            </a:r>
            <a:r>
              <a:rPr lang="en-GB" dirty="0" err="1"/>
              <a:t>importanti</a:t>
            </a:r>
            <a:r>
              <a:rPr lang="en-GB" dirty="0"/>
              <a:t> </a:t>
            </a:r>
            <a:r>
              <a:rPr lang="en-GB" dirty="0" err="1"/>
              <a:t>toccati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(10 </a:t>
            </a:r>
            <a:r>
              <a:rPr lang="en-GB" dirty="0" err="1"/>
              <a:t>minuti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321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Parte</a:t>
            </a:r>
            <a:r>
              <a:rPr lang="en-GB" dirty="0"/>
              <a:t> 2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storia</a:t>
            </a:r>
            <a:endParaRPr lang="cs-CZ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7A716532-EED2-124A-82E5-93F8F24E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Leggi cosa succede dopo nella Parte 2 delle note fornite (3 minuti) </a:t>
            </a:r>
          </a:p>
          <a:p>
            <a:r>
              <a:rPr lang="it-IT" dirty="0"/>
              <a:t>Nel tuo gruppo discuti su ognuna delle seguenti domande su cosa dovrebbe fare John e perché: </a:t>
            </a:r>
          </a:p>
          <a:p>
            <a:r>
              <a:rPr lang="it-IT" dirty="0"/>
              <a:t>Parlare a George, il CEO, dei suoi sospetti </a:t>
            </a:r>
          </a:p>
          <a:p>
            <a:r>
              <a:rPr lang="it-IT" dirty="0"/>
              <a:t>Raccontare a Robert dei suoi sospetti </a:t>
            </a:r>
          </a:p>
          <a:p>
            <a:r>
              <a:rPr lang="it-IT" dirty="0"/>
              <a:t>Contattare le aziende per verificare la qualità della merce </a:t>
            </a:r>
          </a:p>
          <a:p>
            <a:r>
              <a:rPr lang="it-IT" dirty="0"/>
              <a:t>Richiedere denaro o favori dalle aziende stesse </a:t>
            </a:r>
          </a:p>
          <a:p>
            <a:r>
              <a:rPr lang="it-IT" dirty="0"/>
              <a:t>Stare zitto e sperare che tutto vada bene </a:t>
            </a:r>
          </a:p>
          <a:p>
            <a:r>
              <a:rPr lang="it-IT" dirty="0"/>
              <a:t>Quali problemi vedi con queste 5 opzioni? Ci sono alternative? (12 minuti)</a:t>
            </a:r>
          </a:p>
        </p:txBody>
      </p:sp>
    </p:spTree>
    <p:extLst>
      <p:ext uri="{BB962C8B-B14F-4D97-AF65-F5344CB8AC3E}">
        <p14:creationId xmlns:p14="http://schemas.microsoft.com/office/powerpoint/2010/main" val="30482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Discussione</a:t>
            </a:r>
            <a:r>
              <a:rPr lang="en-GB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Ciascun</a:t>
            </a:r>
            <a:r>
              <a:rPr lang="en-GB" dirty="0"/>
              <a:t> Gruppo </a:t>
            </a:r>
            <a:r>
              <a:rPr lang="en-GB" dirty="0" err="1"/>
              <a:t>presenta</a:t>
            </a:r>
            <a:r>
              <a:rPr lang="en-GB" dirty="0"/>
              <a:t> a </a:t>
            </a:r>
            <a:r>
              <a:rPr lang="en-GB" dirty="0" err="1"/>
              <a:t>turno</a:t>
            </a:r>
            <a:r>
              <a:rPr lang="en-GB" dirty="0"/>
              <a:t> un </a:t>
            </a:r>
            <a:r>
              <a:rPr lang="en-GB" dirty="0" err="1"/>
              <a:t>risssunto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prpopria</a:t>
            </a:r>
            <a:r>
              <a:rPr lang="en-GB" dirty="0"/>
              <a:t> </a:t>
            </a:r>
            <a:r>
              <a:rPr lang="en-GB" dirty="0" err="1"/>
              <a:t>discussione</a:t>
            </a:r>
            <a:endParaRPr lang="en-GB" dirty="0"/>
          </a:p>
          <a:p>
            <a:r>
              <a:rPr lang="en-GB" dirty="0" err="1"/>
              <a:t>Riflessioni</a:t>
            </a:r>
            <a:r>
              <a:rPr lang="en-GB" dirty="0"/>
              <a:t> </a:t>
            </a:r>
            <a:r>
              <a:rPr lang="en-GB" dirty="0" err="1"/>
              <a:t>generali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I </a:t>
            </a:r>
            <a:r>
              <a:rPr lang="en-GB" dirty="0" err="1"/>
              <a:t>gruppi</a:t>
            </a:r>
            <a:endParaRPr lang="en-GB" dirty="0"/>
          </a:p>
          <a:p>
            <a:r>
              <a:rPr lang="en-GB" dirty="0" err="1"/>
              <a:t>Riassunto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del </a:t>
            </a:r>
            <a:r>
              <a:rPr lang="en-GB" dirty="0" err="1"/>
              <a:t>docente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punti</a:t>
            </a:r>
            <a:r>
              <a:rPr lang="en-GB" dirty="0"/>
              <a:t> </a:t>
            </a:r>
            <a:r>
              <a:rPr lang="en-GB" dirty="0" err="1"/>
              <a:t>toccati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(10 </a:t>
            </a:r>
            <a:r>
              <a:rPr lang="en-GB" dirty="0" err="1"/>
              <a:t>minuti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893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Parte</a:t>
            </a:r>
            <a:r>
              <a:rPr lang="en-GB" dirty="0"/>
              <a:t> 3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storia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John decide per </a:t>
            </a:r>
            <a:r>
              <a:rPr lang="en-GB" dirty="0" err="1"/>
              <a:t>l’opzione</a:t>
            </a:r>
            <a:r>
              <a:rPr lang="en-GB" dirty="0"/>
              <a:t> (e)</a:t>
            </a:r>
          </a:p>
          <a:p>
            <a:r>
              <a:rPr lang="en-GB" dirty="0"/>
              <a:t>John non </a:t>
            </a:r>
            <a:r>
              <a:rPr lang="en-GB" dirty="0" err="1"/>
              <a:t>rimane</a:t>
            </a:r>
            <a:r>
              <a:rPr lang="en-GB" dirty="0"/>
              <a:t> a </a:t>
            </a:r>
            <a:r>
              <a:rPr lang="en-GB" dirty="0" err="1"/>
              <a:t>lavorare</a:t>
            </a:r>
            <a:r>
              <a:rPr lang="en-GB" dirty="0"/>
              <a:t> per </a:t>
            </a:r>
            <a:r>
              <a:rPr lang="en-GB" dirty="0" err="1"/>
              <a:t>quella</a:t>
            </a:r>
            <a:r>
              <a:rPr lang="en-GB" dirty="0"/>
              <a:t>  </a:t>
            </a:r>
            <a:r>
              <a:rPr lang="en-GB" dirty="0" err="1"/>
              <a:t>società</a:t>
            </a:r>
            <a:r>
              <a:rPr lang="en-GB" dirty="0"/>
              <a:t> per </a:t>
            </a:r>
            <a:r>
              <a:rPr lang="en-GB" dirty="0" err="1"/>
              <a:t>molto</a:t>
            </a:r>
            <a:r>
              <a:rPr lang="en-GB" dirty="0"/>
              <a:t> tempo e continua la </a:t>
            </a:r>
            <a:r>
              <a:rPr lang="en-GB" dirty="0" err="1"/>
              <a:t>sua</a:t>
            </a:r>
            <a:r>
              <a:rPr lang="en-GB" dirty="0"/>
              <a:t> </a:t>
            </a:r>
            <a:r>
              <a:rPr lang="en-GB" dirty="0" err="1"/>
              <a:t>carriera</a:t>
            </a:r>
            <a:r>
              <a:rPr lang="en-GB" dirty="0"/>
              <a:t> in </a:t>
            </a:r>
            <a:r>
              <a:rPr lang="en-GB" dirty="0" err="1"/>
              <a:t>un'altra</a:t>
            </a:r>
            <a:r>
              <a:rPr lang="en-GB" dirty="0"/>
              <a:t> </a:t>
            </a:r>
            <a:r>
              <a:rPr lang="en-GB" dirty="0" err="1"/>
              <a:t>società</a:t>
            </a:r>
            <a:r>
              <a:rPr lang="en-GB" dirty="0"/>
              <a:t>.</a:t>
            </a:r>
          </a:p>
          <a:p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anni</a:t>
            </a:r>
            <a:r>
              <a:rPr lang="en-GB" dirty="0"/>
              <a:t> </a:t>
            </a:r>
            <a:r>
              <a:rPr lang="en-GB" dirty="0" err="1"/>
              <a:t>dopo</a:t>
            </a:r>
            <a:r>
              <a:rPr lang="en-GB" dirty="0"/>
              <a:t> John </a:t>
            </a:r>
            <a:r>
              <a:rPr lang="en-GB" dirty="0" err="1"/>
              <a:t>visita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teatro</a:t>
            </a:r>
            <a:r>
              <a:rPr lang="en-GB" dirty="0"/>
              <a:t> </a:t>
            </a:r>
            <a:r>
              <a:rPr lang="en-GB" dirty="0" err="1"/>
              <a:t>dell'opera</a:t>
            </a:r>
            <a:r>
              <a:rPr lang="en-GB" dirty="0"/>
              <a:t> e </a:t>
            </a:r>
            <a:r>
              <a:rPr lang="en-GB" dirty="0" err="1"/>
              <a:t>trova</a:t>
            </a:r>
            <a:r>
              <a:rPr lang="en-GB" dirty="0"/>
              <a:t> prove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raccordi</a:t>
            </a:r>
            <a:r>
              <a:rPr lang="en-GB" dirty="0"/>
              <a:t> in "</a:t>
            </a:r>
            <a:r>
              <a:rPr lang="en-GB" dirty="0" err="1"/>
              <a:t>acciaio</a:t>
            </a:r>
            <a:r>
              <a:rPr lang="en-GB" dirty="0"/>
              <a:t> </a:t>
            </a:r>
            <a:r>
              <a:rPr lang="en-GB" dirty="0" err="1"/>
              <a:t>inossidabile</a:t>
            </a:r>
            <a:r>
              <a:rPr lang="en-GB" dirty="0"/>
              <a:t>" </a:t>
            </a:r>
            <a:r>
              <a:rPr lang="en-GB" dirty="0" err="1"/>
              <a:t>forniti</a:t>
            </a:r>
            <a:r>
              <a:rPr lang="en-GB" dirty="0"/>
              <a:t> da BBS non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superato</a:t>
            </a:r>
            <a:r>
              <a:rPr lang="en-GB" dirty="0"/>
              <a:t> la </a:t>
            </a:r>
            <a:r>
              <a:rPr lang="en-GB" dirty="0" err="1"/>
              <a:t>prova</a:t>
            </a:r>
            <a:r>
              <a:rPr lang="en-GB" dirty="0"/>
              <a:t> del tempo.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/>
              <a:t>evidenti</a:t>
            </a:r>
            <a:r>
              <a:rPr lang="en-GB" dirty="0"/>
              <a:t> prove di </a:t>
            </a:r>
            <a:r>
              <a:rPr lang="en-GB" dirty="0" err="1"/>
              <a:t>corrosione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raccordi</a:t>
            </a:r>
            <a:r>
              <a:rPr lang="en-GB" dirty="0"/>
              <a:t>. </a:t>
            </a:r>
          </a:p>
          <a:p>
            <a:r>
              <a:rPr lang="en-GB" dirty="0"/>
              <a:t>Cosa </a:t>
            </a:r>
            <a:r>
              <a:rPr lang="en-GB" dirty="0" err="1"/>
              <a:t>dovrebbe</a:t>
            </a:r>
            <a:r>
              <a:rPr lang="en-GB" dirty="0"/>
              <a:t> fare John?</a:t>
            </a:r>
            <a:r>
              <a:rPr lang="cs-CZ" dirty="0"/>
              <a:t> </a:t>
            </a:r>
            <a:r>
              <a:rPr lang="en-GB" dirty="0"/>
              <a:t>(10 </a:t>
            </a:r>
            <a:r>
              <a:rPr lang="en-GB" dirty="0" err="1"/>
              <a:t>minuti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275539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3198</TotalTime>
  <Words>709</Words>
  <Application>Microsoft Macintosh PowerPoint</Application>
  <PresentationFormat>Předvádění na obrazovce (16:9)</PresentationFormat>
  <Paragraphs>87</Paragraphs>
  <Slides>14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enai</vt:lpstr>
      <vt:lpstr>Fancy layouts</vt:lpstr>
      <vt:lpstr>Prezentace aplikace PowerPoint</vt:lpstr>
      <vt:lpstr>Prezentace aplikace PowerPoint</vt:lpstr>
      <vt:lpstr>Note per il docente</vt:lpstr>
      <vt:lpstr>Introduzione</vt:lpstr>
      <vt:lpstr>Parte 1 della storia</vt:lpstr>
      <vt:lpstr>Discussione 1</vt:lpstr>
      <vt:lpstr>Parte 2 della storia</vt:lpstr>
      <vt:lpstr>Discussione 2</vt:lpstr>
      <vt:lpstr>Parte 3 della storia</vt:lpstr>
      <vt:lpstr>Discussione 3</vt:lpstr>
      <vt:lpstr>Parte 4 della storia</vt:lpstr>
      <vt:lpstr>Discussione finale</vt:lpstr>
      <vt:lpstr>Autore e contatto per le informazioni</vt:lpstr>
      <vt:lpstr> Informazioni sulla licenza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143</cp:revision>
  <dcterms:created xsi:type="dcterms:W3CDTF">2016-09-26T15:05:02Z</dcterms:created>
  <dcterms:modified xsi:type="dcterms:W3CDTF">2019-09-02T14:54:13Z</dcterms:modified>
</cp:coreProperties>
</file>