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5" r:id="rId2"/>
  </p:sldMasterIdLst>
  <p:notesMasterIdLst>
    <p:notesMasterId r:id="rId17"/>
  </p:notesMasterIdLst>
  <p:handoutMasterIdLst>
    <p:handoutMasterId r:id="rId18"/>
  </p:handoutMasterIdLst>
  <p:sldIdLst>
    <p:sldId id="344" r:id="rId3"/>
    <p:sldId id="370" r:id="rId4"/>
    <p:sldId id="366" r:id="rId5"/>
    <p:sldId id="345" r:id="rId6"/>
    <p:sldId id="346" r:id="rId7"/>
    <p:sldId id="374" r:id="rId8"/>
    <p:sldId id="371" r:id="rId9"/>
    <p:sldId id="378" r:id="rId10"/>
    <p:sldId id="372" r:id="rId11"/>
    <p:sldId id="379" r:id="rId12"/>
    <p:sldId id="373" r:id="rId13"/>
    <p:sldId id="380" r:id="rId14"/>
    <p:sldId id="359" r:id="rId15"/>
    <p:sldId id="360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example" id="{8009B8BC-B268-4F0C-AAE0-586D8923A8C0}">
          <p14:sldIdLst>
            <p14:sldId id="344"/>
            <p14:sldId id="370"/>
            <p14:sldId id="366"/>
            <p14:sldId id="345"/>
            <p14:sldId id="346"/>
            <p14:sldId id="374"/>
            <p14:sldId id="371"/>
            <p14:sldId id="378"/>
            <p14:sldId id="372"/>
            <p14:sldId id="379"/>
            <p14:sldId id="373"/>
            <p14:sldId id="380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85392" autoAdjust="0"/>
  </p:normalViewPr>
  <p:slideViewPr>
    <p:cSldViewPr snapToGrid="0">
      <p:cViewPr varScale="1">
        <p:scale>
          <a:sx n="130" d="100"/>
          <a:sy n="130" d="100"/>
        </p:scale>
        <p:origin x="1080" y="176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DD55-9F02-405E-A7BB-63D644AF579E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6026-6BEF-47AC-8BC8-AB876234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30.08.19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14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6915149" cy="8355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30.08.19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30.08.19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835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109046"/>
            <a:ext cx="386834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738664"/>
            <a:ext cx="3868341" cy="29035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109046"/>
            <a:ext cx="388739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738664"/>
            <a:ext cx="3887391" cy="290358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30.08.19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8/30/19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8/30/19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6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tribeiro@gmail.com" TargetMode="External"/><Relationship Id="rId2" Type="http://schemas.openxmlformats.org/officeDocument/2006/relationships/hyperlink" Target="mailto:ireneg@coventry.ac.u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cintegrity.eu/wp/all-materials/?key-words%5b%5d=real-life-examp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/>
              <a:t>A resposta a dilemas éticos no mundo do trabalho pode ter consequências ameaçadoras para a vida </a:t>
            </a:r>
            <a:endParaRPr lang="cs-CZ" sz="3600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Exemplo da vida real</a:t>
            </a:r>
            <a:r>
              <a:rPr lang="pt-PT" dirty="0"/>
              <a:t> </a:t>
            </a:r>
            <a:r>
              <a:rPr lang="en-GB" dirty="0"/>
              <a:t>O2-B-11-pt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0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Discussão</a:t>
            </a:r>
            <a:r>
              <a:rPr lang="en-GB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Cada grupo </a:t>
            </a:r>
            <a:r>
              <a:rPr lang="en-GB" dirty="0" err="1"/>
              <a:t>apresenta</a:t>
            </a:r>
            <a:r>
              <a:rPr lang="en-GB" dirty="0"/>
              <a:t> um </a:t>
            </a:r>
            <a:r>
              <a:rPr lang="en-GB" dirty="0" err="1"/>
              <a:t>resumo</a:t>
            </a:r>
            <a:r>
              <a:rPr lang="en-GB" dirty="0"/>
              <a:t> das </a:t>
            </a:r>
            <a:r>
              <a:rPr lang="en-GB" dirty="0" err="1"/>
              <a:t>suas</a:t>
            </a:r>
            <a:r>
              <a:rPr lang="en-GB" dirty="0"/>
              <a:t> </a:t>
            </a:r>
            <a:r>
              <a:rPr lang="en-GB" dirty="0" err="1"/>
              <a:t>discussões</a:t>
            </a:r>
            <a:r>
              <a:rPr lang="en-GB" dirty="0"/>
              <a:t> </a:t>
            </a:r>
          </a:p>
          <a:p>
            <a:r>
              <a:rPr lang="en-GB" dirty="0" err="1"/>
              <a:t>Ideias</a:t>
            </a:r>
            <a:r>
              <a:rPr lang="en-GB" dirty="0"/>
              <a:t> </a:t>
            </a:r>
            <a:r>
              <a:rPr lang="en-GB" dirty="0" err="1"/>
              <a:t>gerais</a:t>
            </a:r>
            <a:r>
              <a:rPr lang="en-GB" dirty="0"/>
              <a:t> e </a:t>
            </a:r>
            <a:r>
              <a:rPr lang="en-GB" dirty="0" err="1"/>
              <a:t>discussão</a:t>
            </a:r>
            <a:r>
              <a:rPr lang="en-GB" dirty="0"/>
              <a:t> entre os </a:t>
            </a:r>
            <a:r>
              <a:rPr lang="en-GB" dirty="0" err="1"/>
              <a:t>grupos</a:t>
            </a:r>
            <a:r>
              <a:rPr lang="en-GB" dirty="0"/>
              <a:t> </a:t>
            </a:r>
          </a:p>
          <a:p>
            <a:r>
              <a:rPr lang="en-GB" dirty="0" err="1"/>
              <a:t>Resumo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parte do professor dos </a:t>
            </a:r>
            <a:r>
              <a:rPr lang="en-GB" dirty="0" err="1"/>
              <a:t>pontos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relevantes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(8 minutos)</a:t>
            </a:r>
          </a:p>
        </p:txBody>
      </p:sp>
    </p:spTree>
    <p:extLst>
      <p:ext uri="{BB962C8B-B14F-4D97-AF65-F5344CB8AC3E}">
        <p14:creationId xmlns:p14="http://schemas.microsoft.com/office/powerpoint/2010/main" val="24411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Parte 4 da história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Muitos anos mais tarde, o João ouve falar sobre o colapso de uma ponte ferroviária com a perda de várias vidas. E vê relatórios que referem que a BBS está sob investigação por fornecer materiais defeituosos.</a:t>
            </a:r>
          </a:p>
          <a:p>
            <a:r>
              <a:rPr lang="pt-PT" dirty="0"/>
              <a:t>Que deve fazer o João?</a:t>
            </a:r>
            <a:endParaRPr lang="en-GB" dirty="0"/>
          </a:p>
          <a:p>
            <a:pPr marL="457200" lvl="1" indent="0">
              <a:buNone/>
            </a:pPr>
            <a:r>
              <a:rPr lang="pt-PT" dirty="0"/>
              <a:t>(a)	Contactar os investigadores criminais com a informação que tem </a:t>
            </a:r>
          </a:p>
          <a:p>
            <a:pPr marL="457200" lvl="1" indent="0">
              <a:buNone/>
            </a:pPr>
            <a:r>
              <a:rPr lang="pt-PT" dirty="0"/>
              <a:t>(b)	Contactar a BBS e exigir dinheiro para se manter calado </a:t>
            </a:r>
          </a:p>
          <a:p>
            <a:pPr marL="457200" lvl="1" indent="0">
              <a:buNone/>
            </a:pPr>
            <a:r>
              <a:rPr lang="pt-PT" dirty="0"/>
              <a:t>(c)	Manter-se calado e esperar que não seja implicado no crime</a:t>
            </a:r>
          </a:p>
          <a:p>
            <a:r>
              <a:rPr lang="pt-PT" dirty="0"/>
              <a:t>Será que os resultados poderiam ser diferentes se o João tivesse agido de outra forma numa fase mais precoce da sua carreira?</a:t>
            </a:r>
          </a:p>
          <a:p>
            <a:r>
              <a:rPr lang="pt-PT" dirty="0"/>
              <a:t>Que lições se podem retirar desta história?</a:t>
            </a:r>
            <a:r>
              <a:rPr lang="en-GB" dirty="0"/>
              <a:t> (10 minutos)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27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Discussão</a:t>
            </a:r>
            <a:r>
              <a:rPr lang="en-GB" dirty="0"/>
              <a:t> final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Cada grupo </a:t>
            </a:r>
            <a:r>
              <a:rPr lang="en-GB" dirty="0" err="1"/>
              <a:t>apresenta</a:t>
            </a:r>
            <a:r>
              <a:rPr lang="en-GB" dirty="0"/>
              <a:t> um </a:t>
            </a:r>
            <a:r>
              <a:rPr lang="en-GB" dirty="0" err="1"/>
              <a:t>resumo</a:t>
            </a:r>
            <a:r>
              <a:rPr lang="en-GB" dirty="0"/>
              <a:t> das </a:t>
            </a:r>
            <a:r>
              <a:rPr lang="en-GB" dirty="0" err="1"/>
              <a:t>suas</a:t>
            </a:r>
            <a:r>
              <a:rPr lang="en-GB" dirty="0"/>
              <a:t> </a:t>
            </a:r>
            <a:r>
              <a:rPr lang="en-GB" dirty="0" err="1"/>
              <a:t>discussões</a:t>
            </a:r>
            <a:r>
              <a:rPr lang="en-GB" dirty="0"/>
              <a:t> </a:t>
            </a:r>
          </a:p>
          <a:p>
            <a:r>
              <a:rPr lang="en-GB" dirty="0" err="1"/>
              <a:t>Ideias</a:t>
            </a:r>
            <a:r>
              <a:rPr lang="en-GB" dirty="0"/>
              <a:t> </a:t>
            </a:r>
            <a:r>
              <a:rPr lang="en-GB" dirty="0" err="1"/>
              <a:t>gerais</a:t>
            </a:r>
            <a:r>
              <a:rPr lang="en-GB" dirty="0"/>
              <a:t> e </a:t>
            </a:r>
            <a:r>
              <a:rPr lang="en-GB" dirty="0" err="1"/>
              <a:t>discussão</a:t>
            </a:r>
            <a:r>
              <a:rPr lang="en-GB" dirty="0"/>
              <a:t> entre os </a:t>
            </a:r>
            <a:r>
              <a:rPr lang="en-GB" dirty="0" err="1"/>
              <a:t>grupos</a:t>
            </a:r>
            <a:r>
              <a:rPr lang="en-GB" dirty="0"/>
              <a:t> </a:t>
            </a:r>
          </a:p>
          <a:p>
            <a:r>
              <a:rPr lang="en-GB" dirty="0" err="1"/>
              <a:t>Resumo</a:t>
            </a:r>
            <a:r>
              <a:rPr lang="en-GB" dirty="0"/>
              <a:t> </a:t>
            </a:r>
            <a:r>
              <a:rPr lang="en-GB" dirty="0" err="1"/>
              <a:t>geral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parte do professor dos </a:t>
            </a:r>
            <a:r>
              <a:rPr lang="en-GB" dirty="0" err="1"/>
              <a:t>pontos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relevantes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(10 minutos)</a:t>
            </a:r>
          </a:p>
        </p:txBody>
      </p:sp>
    </p:spTree>
    <p:extLst>
      <p:ext uri="{BB962C8B-B14F-4D97-AF65-F5344CB8AC3E}">
        <p14:creationId xmlns:p14="http://schemas.microsoft.com/office/powerpoint/2010/main" val="29438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Autor &amp; </a:t>
            </a:r>
            <a:r>
              <a:rPr lang="pt-PT" dirty="0"/>
              <a:t>informação de </a:t>
            </a:r>
            <a:r>
              <a:rPr lang="en-US" dirty="0"/>
              <a:t>contacto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 Irene Glendinning </a:t>
            </a:r>
            <a:r>
              <a:rPr lang="en-GB" dirty="0">
                <a:hlinkClick r:id="rId2"/>
              </a:rPr>
              <a:t>ireneg@coventry.ac.uk</a:t>
            </a:r>
            <a:endParaRPr lang="en-GB" dirty="0"/>
          </a:p>
          <a:p>
            <a:r>
              <a:rPr lang="en-GB" dirty="0" err="1"/>
              <a:t>Tradu</a:t>
            </a:r>
            <a:r>
              <a:rPr lang="pt-PT" dirty="0" err="1"/>
              <a:t>ção</a:t>
            </a:r>
            <a:r>
              <a:rPr lang="pt-PT" dirty="0"/>
              <a:t>: Laura Ribeiro </a:t>
            </a:r>
            <a:r>
              <a:rPr lang="pt-PT" dirty="0">
                <a:hlinkClick r:id="rId3"/>
              </a:rPr>
              <a:t>lauratribeiro@gmail.com</a:t>
            </a:r>
            <a:r>
              <a:rPr lang="pt-P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6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Informação da licença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T</a:t>
            </a:r>
            <a:r>
              <a:rPr lang="pt-PT" sz="2400" dirty="0"/>
              <a:t>ítulo do trabalho</a:t>
            </a:r>
            <a:r>
              <a:rPr lang="cs-CZ" sz="2400" dirty="0"/>
              <a:t>: </a:t>
            </a:r>
            <a:r>
              <a:rPr lang="pt-PT" i="1" dirty="0"/>
              <a:t>A resposta a dilemas éticos no mundo do trabalho pode ter consequências ameaçadoras para a vida </a:t>
            </a:r>
            <a:endParaRPr lang="cs-CZ" sz="2400" i="1" dirty="0"/>
          </a:p>
          <a:p>
            <a:pPr marL="0" indent="0" algn="ctr">
              <a:buNone/>
            </a:pPr>
            <a:r>
              <a:rPr lang="pt-PT" sz="2400" dirty="0"/>
              <a:t>Atribuição do trabalho a</a:t>
            </a:r>
            <a:r>
              <a:rPr lang="cs-CZ" sz="2400" dirty="0"/>
              <a:t>: </a:t>
            </a:r>
            <a:r>
              <a:rPr lang="en-GB" i="1" dirty="0"/>
              <a:t>Irene Glendinning (</a:t>
            </a:r>
            <a:r>
              <a:rPr lang="en-GB" i="1" dirty="0" err="1"/>
              <a:t>Tradu</a:t>
            </a:r>
            <a:r>
              <a:rPr lang="pt-PT" i="1" dirty="0" err="1"/>
              <a:t>ção</a:t>
            </a:r>
            <a:r>
              <a:rPr lang="pt-PT" i="1" dirty="0"/>
              <a:t>: Laura Ribeiro)</a:t>
            </a:r>
            <a:endParaRPr lang="cs-CZ" sz="2400" i="1" dirty="0"/>
          </a:p>
          <a:p>
            <a:pPr marL="0" indent="0" algn="ctr">
              <a:buNone/>
            </a:pPr>
            <a:r>
              <a:rPr lang="pt-PT" sz="2400" dirty="0"/>
              <a:t>Licença</a:t>
            </a:r>
            <a:r>
              <a:rPr lang="cs-CZ" sz="2400" dirty="0"/>
              <a:t>: </a:t>
            </a:r>
            <a:r>
              <a:rPr lang="en-US" dirty="0">
                <a:hlinkClick r:id="rId3"/>
              </a:rPr>
              <a:t>Creative Commons Attribution-</a:t>
            </a:r>
            <a:r>
              <a:rPr lang="en-US" dirty="0" err="1">
                <a:hlinkClick r:id="rId3"/>
              </a:rPr>
              <a:t>ShareAlike</a:t>
            </a:r>
            <a:r>
              <a:rPr lang="en-US" dirty="0">
                <a:hlinkClick r:id="rId3"/>
              </a:rPr>
              <a:t> 4.0 International License</a:t>
            </a:r>
            <a:endParaRPr lang="en-US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pt-PT" dirty="0"/>
              <a:t>Atribuição através do seguinte texto: </a:t>
            </a:r>
            <a:endParaRPr lang="cs-CZ" sz="2400" dirty="0"/>
          </a:p>
          <a:p>
            <a:pPr marL="0" indent="0" algn="ctr">
              <a:buNone/>
            </a:pPr>
            <a:r>
              <a:rPr lang="pt-PT" i="1" dirty="0"/>
              <a:t>A resposta a dilemas éticos no mundo do trabalho pode ter consequências ameaçadoras para a vida por </a:t>
            </a:r>
            <a:r>
              <a:rPr lang="en-GB" sz="2400" i="1" dirty="0"/>
              <a:t>Irene Glendinning</a:t>
            </a:r>
            <a:r>
              <a:rPr lang="en-US" sz="2400" i="1" dirty="0"/>
              <a:t> </a:t>
            </a:r>
            <a:r>
              <a:rPr lang="en-GB" dirty="0"/>
              <a:t> </a:t>
            </a:r>
            <a:r>
              <a:rPr lang="en-GB" i="1" dirty="0"/>
              <a:t>(</a:t>
            </a:r>
            <a:r>
              <a:rPr lang="en-GB" i="1" dirty="0" err="1"/>
              <a:t>Tradu</a:t>
            </a:r>
            <a:r>
              <a:rPr lang="pt-PT" i="1" dirty="0" err="1"/>
              <a:t>ção</a:t>
            </a:r>
            <a:r>
              <a:rPr lang="pt-PT" i="1" dirty="0"/>
              <a:t>: Laura Ribeiro) </a:t>
            </a:r>
            <a:r>
              <a:rPr lang="en-US" dirty="0" err="1"/>
              <a:t>licenciado</a:t>
            </a:r>
            <a:r>
              <a:rPr lang="en-US" dirty="0"/>
              <a:t> sob a </a:t>
            </a:r>
            <a:r>
              <a:rPr lang="en-US" dirty="0" err="1"/>
              <a:t>licença</a:t>
            </a:r>
            <a:r>
              <a:rPr lang="en-US" sz="2400" dirty="0"/>
              <a:t> </a:t>
            </a:r>
            <a:r>
              <a:rPr lang="en-US" dirty="0">
                <a:hlinkClick r:id="rId3"/>
              </a:rPr>
              <a:t>Creative Commons Attribution-ShareAlike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030" name="Picture 6" descr="https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177798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2721-E116-D144-8DD0-8490169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Sobre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documento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24659-B4C4-2C40-BC2A-4B5B047D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Este documento é um exemplo da vida real que ilustra a importância dos valores da integridade académica na vida profissional. Foi criado como parte do kit de ferramentas para a cooperação intersectorial em termos de integridade académica no âmbito do projeto Erasmus +.</a:t>
            </a:r>
          </a:p>
          <a:p>
            <a:pPr marL="0" indent="0">
              <a:buNone/>
            </a:pPr>
            <a:r>
              <a:rPr lang="pt-PT" dirty="0"/>
              <a:t>É um estudo de caso pronto para ser utilizado juntamente com notas didáticas e perguntas de discussão e/ou outras tarefas para o grupo alvo a que se destina. </a:t>
            </a:r>
          </a:p>
          <a:p>
            <a:pPr marL="0" indent="0">
              <a:buNone/>
            </a:pPr>
            <a:r>
              <a:rPr lang="pt-PT" dirty="0"/>
              <a:t>Pode encontrar mais estudos de caso na </a:t>
            </a:r>
            <a:r>
              <a:rPr lang="pt-PT" dirty="0">
                <a:hlinkClick r:id="rId2"/>
              </a:rPr>
              <a:t>base de dados ENAI de materiais educacionais.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760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Notas para os professores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PT" dirty="0"/>
              <a:t>O estudo de caso é dividido em 4 partes. Cada parte da história é apresentada pelo professor usando os slides </a:t>
            </a:r>
          </a:p>
          <a:p>
            <a:pPr lvl="0"/>
            <a:r>
              <a:rPr lang="pt-PT" dirty="0"/>
              <a:t>Os alunos que trabalham em pequenos grupos (ou pares, se preferir) são convidados a responder ao conjunto de perguntas para essa parte, e o professor irá pedir a cada grupo para apresentar as suas respostas para a turma, seguindo-se uma discussão geral</a:t>
            </a:r>
          </a:p>
          <a:p>
            <a:pPr lvl="0"/>
            <a:r>
              <a:rPr lang="pt-PT" dirty="0"/>
              <a:t>Depois das quatro partes terem sido apresentadas e discutidas, os estudantes são questionados sobre o que aprenderam com o </a:t>
            </a:r>
            <a:r>
              <a:rPr lang="pt-PT" i="1" dirty="0"/>
              <a:t>workshop</a:t>
            </a:r>
            <a:r>
              <a:rPr lang="pt-PT" dirty="0"/>
              <a:t> (que lições podem tirar).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00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Introdução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/>
              <a:t>No mundo do trabalho ocorrem situações difíceis. As decisões que são tomadas para confrontar, destacar ou resolver questões éticas podem levar a consequências muito sérias. </a:t>
            </a:r>
          </a:p>
          <a:p>
            <a:pPr marL="0" indent="0">
              <a:buNone/>
            </a:pPr>
            <a:r>
              <a:rPr lang="pt-PT" dirty="0"/>
              <a:t>Quando o João testemunha atividades corruptas em transações comerciais enfrenta um dilema sobre como responder a isto. A sua escolha em como atuar tem consequências muito sérias.</a:t>
            </a:r>
          </a:p>
          <a:p>
            <a:pPr marL="0" indent="0">
              <a:buNone/>
            </a:pPr>
            <a:r>
              <a:rPr lang="en-GB" dirty="0" err="1"/>
              <a:t>Enquanto</a:t>
            </a:r>
            <a:r>
              <a:rPr lang="en-GB" dirty="0"/>
              <a:t> o João </a:t>
            </a:r>
            <a:r>
              <a:rPr lang="en-GB" dirty="0" err="1"/>
              <a:t>está</a:t>
            </a:r>
            <a:r>
              <a:rPr lang="en-GB" dirty="0"/>
              <a:t> a </a:t>
            </a:r>
            <a:r>
              <a:rPr lang="en-GB" dirty="0" err="1"/>
              <a:t>trabalhar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i="1" dirty="0" err="1"/>
              <a:t>Bodgit</a:t>
            </a:r>
            <a:r>
              <a:rPr lang="en-GB" i="1" dirty="0"/>
              <a:t> Building Supplies (BBS) </a:t>
            </a:r>
            <a:r>
              <a:rPr lang="en-GB" dirty="0" err="1"/>
              <a:t>vê</a:t>
            </a:r>
            <a:r>
              <a:rPr lang="en-GB" dirty="0"/>
              <a:t> </a:t>
            </a:r>
            <a:r>
              <a:rPr lang="en-GB" dirty="0" err="1"/>
              <a:t>comportamentos</a:t>
            </a:r>
            <a:r>
              <a:rPr lang="en-GB" dirty="0"/>
              <a:t> </a:t>
            </a:r>
            <a:r>
              <a:rPr lang="en-GB" dirty="0" err="1"/>
              <a:t>não</a:t>
            </a:r>
            <a:r>
              <a:rPr lang="en-GB" dirty="0"/>
              <a:t> </a:t>
            </a:r>
            <a:r>
              <a:rPr lang="en-GB" dirty="0" err="1"/>
              <a:t>éticos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parte do Roberto, o </a:t>
            </a:r>
            <a:r>
              <a:rPr lang="en-GB" dirty="0" err="1"/>
              <a:t>filho</a:t>
            </a:r>
            <a:r>
              <a:rPr lang="en-GB" dirty="0"/>
              <a:t> do </a:t>
            </a:r>
            <a:r>
              <a:rPr lang="en-GB" dirty="0" err="1"/>
              <a:t>dono</a:t>
            </a:r>
            <a:r>
              <a:rPr lang="en-GB" dirty="0"/>
              <a:t> da </a:t>
            </a:r>
            <a:r>
              <a:rPr lang="en-GB" dirty="0" err="1"/>
              <a:t>empresa</a:t>
            </a:r>
            <a:r>
              <a:rPr lang="en-GB" dirty="0"/>
              <a:t>… (4 minutos para </a:t>
            </a:r>
            <a:r>
              <a:rPr lang="en-GB" dirty="0" err="1"/>
              <a:t>preparar</a:t>
            </a:r>
            <a:r>
              <a:rPr lang="en-GB" dirty="0"/>
              <a:t> o </a:t>
            </a:r>
            <a:r>
              <a:rPr lang="en-GB" dirty="0" err="1"/>
              <a:t>caso</a:t>
            </a:r>
            <a:r>
              <a:rPr lang="en-GB" dirty="0"/>
              <a:t>, </a:t>
            </a:r>
            <a:r>
              <a:rPr lang="en-GB" dirty="0" err="1"/>
              <a:t>grupos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Parte 1 da história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Ler a Parte 1 das notas disponibilizadas (3 minutos)</a:t>
            </a:r>
          </a:p>
          <a:p>
            <a:r>
              <a:rPr lang="en-GB" dirty="0"/>
              <a:t>No grupo discutir cada uma das seguintes questões sobre o que o João deve fazer e porquê:</a:t>
            </a: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arenBoth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Contar ao Jorge (o CEO da empresa) as suas suspeitas </a:t>
            </a: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arenBoth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Exigir dinheiro ao Jorge para se manter calado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Both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Manter-se calado e esperar que tudo corra bem</a:t>
            </a:r>
          </a:p>
          <a:p>
            <a:pPr marL="0" indent="0">
              <a:buNone/>
            </a:pPr>
            <a:r>
              <a:rPr lang="pt-PT" dirty="0"/>
              <a:t>Que problemas vê nestas 5 opções? Há alternativas? </a:t>
            </a:r>
            <a:r>
              <a:rPr lang="en-GB" dirty="0"/>
              <a:t>(10 minutos)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73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Discussão</a:t>
            </a:r>
            <a:r>
              <a:rPr lang="en-GB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Cada grupo </a:t>
            </a:r>
            <a:r>
              <a:rPr lang="en-GB" dirty="0" err="1"/>
              <a:t>apresenta</a:t>
            </a:r>
            <a:r>
              <a:rPr lang="en-GB" dirty="0"/>
              <a:t> um </a:t>
            </a:r>
            <a:r>
              <a:rPr lang="en-GB" dirty="0" err="1"/>
              <a:t>resumo</a:t>
            </a:r>
            <a:r>
              <a:rPr lang="en-GB" dirty="0"/>
              <a:t> das </a:t>
            </a:r>
            <a:r>
              <a:rPr lang="en-GB" dirty="0" err="1"/>
              <a:t>suas</a:t>
            </a:r>
            <a:r>
              <a:rPr lang="en-GB" dirty="0"/>
              <a:t> </a:t>
            </a:r>
            <a:r>
              <a:rPr lang="en-GB" dirty="0" err="1"/>
              <a:t>discussões</a:t>
            </a:r>
            <a:r>
              <a:rPr lang="en-GB" dirty="0"/>
              <a:t> </a:t>
            </a:r>
          </a:p>
          <a:p>
            <a:r>
              <a:rPr lang="en-GB" dirty="0" err="1"/>
              <a:t>Ideias</a:t>
            </a:r>
            <a:r>
              <a:rPr lang="en-GB" dirty="0"/>
              <a:t> </a:t>
            </a:r>
            <a:r>
              <a:rPr lang="en-GB" dirty="0" err="1"/>
              <a:t>gerais</a:t>
            </a:r>
            <a:r>
              <a:rPr lang="en-GB" dirty="0"/>
              <a:t> e </a:t>
            </a:r>
            <a:r>
              <a:rPr lang="en-GB" dirty="0" err="1"/>
              <a:t>discussão</a:t>
            </a:r>
            <a:r>
              <a:rPr lang="en-GB" dirty="0"/>
              <a:t> entre os </a:t>
            </a:r>
            <a:r>
              <a:rPr lang="en-GB" dirty="0" err="1"/>
              <a:t>grupos</a:t>
            </a:r>
            <a:r>
              <a:rPr lang="en-GB" dirty="0"/>
              <a:t> </a:t>
            </a:r>
          </a:p>
          <a:p>
            <a:r>
              <a:rPr lang="en-GB" dirty="0" err="1"/>
              <a:t>Resumo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parte do professor dos </a:t>
            </a:r>
            <a:r>
              <a:rPr lang="en-GB" dirty="0" err="1"/>
              <a:t>pontos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relevantes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(10 minutos)</a:t>
            </a:r>
          </a:p>
        </p:txBody>
      </p:sp>
    </p:spTree>
    <p:extLst>
      <p:ext uri="{BB962C8B-B14F-4D97-AF65-F5344CB8AC3E}">
        <p14:creationId xmlns:p14="http://schemas.microsoft.com/office/powerpoint/2010/main" val="218321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Parte 2 da história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Ler a Parte 2 da história nas notas disponibilizadas (3 minutos)</a:t>
            </a:r>
          </a:p>
          <a:p>
            <a:r>
              <a:rPr lang="pt-PT" dirty="0"/>
              <a:t>No grupo discutir cada uma das seguintes questões sobre o que o João deve fazer e porquê:</a:t>
            </a:r>
          </a:p>
          <a:p>
            <a:pPr marL="457200" lvl="1" indent="0">
              <a:buNone/>
            </a:pPr>
            <a:r>
              <a:rPr lang="pt-PT" dirty="0"/>
              <a:t>(a) Contar ao Jorge (o CEO da empresa) sobre as suas suspeitas</a:t>
            </a:r>
          </a:p>
          <a:p>
            <a:pPr marL="457200" lvl="1" indent="0">
              <a:buNone/>
            </a:pPr>
            <a:r>
              <a:rPr lang="pt-PT" dirty="0"/>
              <a:t>(b) Contar ao Roberto sobre as suas suspeitas</a:t>
            </a:r>
          </a:p>
          <a:p>
            <a:pPr marL="457200" lvl="1" indent="0">
              <a:buNone/>
            </a:pPr>
            <a:r>
              <a:rPr lang="pt-PT" dirty="0"/>
              <a:t>(c) Contactar as empresas para verificar a qualidade das mercadorias</a:t>
            </a:r>
          </a:p>
          <a:p>
            <a:pPr marL="457200" lvl="1" indent="0">
              <a:buNone/>
            </a:pPr>
            <a:r>
              <a:rPr lang="pt-PT" dirty="0"/>
              <a:t>(d) Exigir dinheiro ou favores das próprias empresas</a:t>
            </a:r>
          </a:p>
          <a:p>
            <a:r>
              <a:rPr lang="pt-PT" dirty="0"/>
              <a:t>Que problemas vê nestas 5 opções? Há alternativas? (12 minutos)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27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Discussão</a:t>
            </a:r>
            <a:r>
              <a:rPr lang="en-GB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Cada grupo </a:t>
            </a:r>
            <a:r>
              <a:rPr lang="en-GB" dirty="0" err="1"/>
              <a:t>apresenta</a:t>
            </a:r>
            <a:r>
              <a:rPr lang="en-GB" dirty="0"/>
              <a:t> um </a:t>
            </a:r>
            <a:r>
              <a:rPr lang="en-GB" dirty="0" err="1"/>
              <a:t>resumo</a:t>
            </a:r>
            <a:r>
              <a:rPr lang="en-GB" dirty="0"/>
              <a:t> das </a:t>
            </a:r>
            <a:r>
              <a:rPr lang="en-GB" dirty="0" err="1"/>
              <a:t>suas</a:t>
            </a:r>
            <a:r>
              <a:rPr lang="en-GB" dirty="0"/>
              <a:t> </a:t>
            </a:r>
            <a:r>
              <a:rPr lang="en-GB" dirty="0" err="1"/>
              <a:t>discussões</a:t>
            </a:r>
            <a:r>
              <a:rPr lang="en-GB" dirty="0"/>
              <a:t> </a:t>
            </a:r>
          </a:p>
          <a:p>
            <a:r>
              <a:rPr lang="en-GB" dirty="0" err="1"/>
              <a:t>Ideias</a:t>
            </a:r>
            <a:r>
              <a:rPr lang="en-GB" dirty="0"/>
              <a:t> </a:t>
            </a:r>
            <a:r>
              <a:rPr lang="en-GB" dirty="0" err="1"/>
              <a:t>gerais</a:t>
            </a:r>
            <a:r>
              <a:rPr lang="en-GB" dirty="0"/>
              <a:t> e </a:t>
            </a:r>
            <a:r>
              <a:rPr lang="en-GB" dirty="0" err="1"/>
              <a:t>discussão</a:t>
            </a:r>
            <a:r>
              <a:rPr lang="en-GB" dirty="0"/>
              <a:t> entre os </a:t>
            </a:r>
            <a:r>
              <a:rPr lang="en-GB" dirty="0" err="1"/>
              <a:t>grupos</a:t>
            </a:r>
            <a:r>
              <a:rPr lang="en-GB" dirty="0"/>
              <a:t> </a:t>
            </a:r>
          </a:p>
          <a:p>
            <a:r>
              <a:rPr lang="en-GB" dirty="0" err="1"/>
              <a:t>Resumo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parte do professor dos </a:t>
            </a:r>
            <a:r>
              <a:rPr lang="en-GB" dirty="0" err="1"/>
              <a:t>pontos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relevantes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(10 minutos)</a:t>
            </a:r>
          </a:p>
        </p:txBody>
      </p:sp>
    </p:spTree>
    <p:extLst>
      <p:ext uri="{BB962C8B-B14F-4D97-AF65-F5344CB8AC3E}">
        <p14:creationId xmlns:p14="http://schemas.microsoft.com/office/powerpoint/2010/main" val="302360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Parte 3 da história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 João decide pela opção (e)</a:t>
            </a:r>
          </a:p>
          <a:p>
            <a:r>
              <a:rPr lang="pt-PT" dirty="0"/>
              <a:t>O João não continua a trabalhar nesta empresa por muito tempo e continua a desenvolver a sua carreira numa empresa diferente.</a:t>
            </a:r>
          </a:p>
          <a:p>
            <a:r>
              <a:rPr lang="pt-PT" dirty="0"/>
              <a:t>Vários anos mais tarde o João visita a casa da ópera e encontra evidências que os encaixes de aço inoxidável fornecidos pela BBS não resistiram ao teste do tempo. E vê evidências claras de corrosão nos encaixes.</a:t>
            </a:r>
          </a:p>
          <a:p>
            <a:r>
              <a:rPr lang="pt-PT" dirty="0"/>
              <a:t>Que deve fazer o João? </a:t>
            </a:r>
            <a:r>
              <a:rPr lang="en-GB" dirty="0"/>
              <a:t>(10 minutos)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275539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2033</TotalTime>
  <Words>842</Words>
  <Application>Microsoft Macintosh PowerPoint</Application>
  <PresentationFormat>Předvádění na obrazovce (16:9)</PresentationFormat>
  <Paragraphs>86</Paragraphs>
  <Slides>14</Slides>
  <Notes>8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enai</vt:lpstr>
      <vt:lpstr>Fancy layouts</vt:lpstr>
      <vt:lpstr>A resposta a dilemas éticos no mundo do trabalho pode ter consequências ameaçadoras para a vida </vt:lpstr>
      <vt:lpstr>Sobre este documento</vt:lpstr>
      <vt:lpstr>Notas para os professores </vt:lpstr>
      <vt:lpstr>Introdução</vt:lpstr>
      <vt:lpstr>Parte 1 da história</vt:lpstr>
      <vt:lpstr>Discussão 1</vt:lpstr>
      <vt:lpstr>Parte 2 da história</vt:lpstr>
      <vt:lpstr>Discussão 2</vt:lpstr>
      <vt:lpstr>Parte 3 da história</vt:lpstr>
      <vt:lpstr>Discussão 3</vt:lpstr>
      <vt:lpstr>Parte 4 da história</vt:lpstr>
      <vt:lpstr>Discussão final </vt:lpstr>
      <vt:lpstr>Autor &amp; informação de contacto</vt:lpstr>
      <vt:lpstr>Informação da licença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150</cp:revision>
  <dcterms:created xsi:type="dcterms:W3CDTF">2016-09-26T15:05:02Z</dcterms:created>
  <dcterms:modified xsi:type="dcterms:W3CDTF">2019-08-30T09:31:57Z</dcterms:modified>
</cp:coreProperties>
</file>