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309" r:id="rId2"/>
    <p:sldId id="329" r:id="rId3"/>
    <p:sldId id="345" r:id="rId4"/>
    <p:sldId id="363" r:id="rId5"/>
    <p:sldId id="371" r:id="rId6"/>
    <p:sldId id="372" r:id="rId7"/>
    <p:sldId id="373" r:id="rId8"/>
    <p:sldId id="374" r:id="rId9"/>
    <p:sldId id="376" r:id="rId10"/>
    <p:sldId id="364" r:id="rId11"/>
    <p:sldId id="368" r:id="rId12"/>
    <p:sldId id="369" r:id="rId13"/>
    <p:sldId id="370" r:id="rId14"/>
    <p:sldId id="362" r:id="rId15"/>
    <p:sldId id="366" r:id="rId16"/>
    <p:sldId id="377" r:id="rId17"/>
    <p:sldId id="347" r:id="rId18"/>
    <p:sldId id="348" r:id="rId19"/>
    <p:sldId id="349" r:id="rId20"/>
    <p:sldId id="365" r:id="rId21"/>
    <p:sldId id="360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  <p14:sldId id="329"/>
            <p14:sldId id="345"/>
            <p14:sldId id="363"/>
            <p14:sldId id="371"/>
            <p14:sldId id="372"/>
            <p14:sldId id="373"/>
            <p14:sldId id="374"/>
            <p14:sldId id="376"/>
            <p14:sldId id="364"/>
            <p14:sldId id="368"/>
            <p14:sldId id="369"/>
            <p14:sldId id="370"/>
            <p14:sldId id="362"/>
            <p14:sldId id="366"/>
            <p14:sldId id="377"/>
            <p14:sldId id="347"/>
            <p14:sldId id="348"/>
            <p14:sldId id="349"/>
            <p14:sldId id="365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85392" autoAdjust="0"/>
  </p:normalViewPr>
  <p:slideViewPr>
    <p:cSldViewPr snapToGrid="0">
      <p:cViewPr varScale="1">
        <p:scale>
          <a:sx n="131" d="100"/>
          <a:sy n="131" d="100"/>
        </p:scale>
        <p:origin x="1038" y="120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5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Nechajte skupiny diskutovať asi 10 minút, potom požiadajte každú skupinu, aby prezentovala svoje názory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49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Niekoľko</a:t>
            </a:r>
            <a:r>
              <a:rPr lang="en-GB" dirty="0"/>
              <a:t> </a:t>
            </a:r>
            <a:r>
              <a:rPr lang="en-GB" dirty="0" err="1"/>
              <a:t>usmernení</a:t>
            </a:r>
            <a:r>
              <a:rPr lang="en-GB" dirty="0"/>
              <a:t> </a:t>
            </a:r>
            <a:r>
              <a:rPr lang="en-GB" dirty="0" err="1"/>
              <a:t>ku</a:t>
            </a:r>
            <a:r>
              <a:rPr lang="en-GB" dirty="0"/>
              <a:t> </a:t>
            </a:r>
            <a:r>
              <a:rPr lang="en-GB" dirty="0" err="1"/>
              <a:t>každej</a:t>
            </a:r>
            <a:r>
              <a:rPr lang="en-GB" dirty="0"/>
              <a:t> z </a:t>
            </a:r>
            <a:r>
              <a:rPr lang="en-GB" dirty="0" err="1"/>
              <a:t>týchto</a:t>
            </a:r>
            <a:r>
              <a:rPr lang="en-GB" dirty="0"/>
              <a:t> </a:t>
            </a:r>
            <a:r>
              <a:rPr lang="en-GB" dirty="0" err="1"/>
              <a:t>otázok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49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Záverečn</a:t>
            </a:r>
            <a:r>
              <a:rPr lang="sk-SK" dirty="0"/>
              <a:t>ý</a:t>
            </a:r>
            <a:r>
              <a:rPr lang="sk-SK" baseline="0" dirty="0"/>
              <a:t> sumarizujúci slide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1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28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Poskytnite</a:t>
            </a:r>
            <a:r>
              <a:rPr lang="en-GB" dirty="0"/>
              <a:t> </a:t>
            </a:r>
            <a:r>
              <a:rPr lang="en-GB" dirty="0" err="1"/>
              <a:t>študentom</a:t>
            </a:r>
            <a:r>
              <a:rPr lang="en-GB" dirty="0"/>
              <a:t> 10-15 </a:t>
            </a:r>
            <a:r>
              <a:rPr lang="en-GB" dirty="0" err="1"/>
              <a:t>minút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prediskutovanie</a:t>
            </a:r>
            <a:r>
              <a:rPr lang="en-GB" dirty="0"/>
              <a:t> </a:t>
            </a:r>
            <a:r>
              <a:rPr lang="en-GB" dirty="0" err="1"/>
              <a:t>týchto</a:t>
            </a:r>
            <a:r>
              <a:rPr lang="en-GB" dirty="0"/>
              <a:t> </a:t>
            </a:r>
            <a:r>
              <a:rPr lang="en-GB" dirty="0" err="1"/>
              <a:t>bodov</a:t>
            </a:r>
            <a:r>
              <a:rPr lang="en-GB" dirty="0"/>
              <a:t> v </a:t>
            </a:r>
            <a:r>
              <a:rPr lang="en-GB" dirty="0" err="1"/>
              <a:t>malých</a:t>
            </a:r>
            <a:r>
              <a:rPr lang="en-GB" dirty="0"/>
              <a:t> </a:t>
            </a:r>
            <a:r>
              <a:rPr lang="en-GB" dirty="0" err="1"/>
              <a:t>skupinách</a:t>
            </a:r>
            <a:r>
              <a:rPr lang="en-GB" dirty="0"/>
              <a:t>, </a:t>
            </a:r>
            <a:r>
              <a:rPr lang="en-GB" dirty="0" err="1"/>
              <a:t>potom</a:t>
            </a:r>
            <a:r>
              <a:rPr lang="en-GB" dirty="0"/>
              <a:t> </a:t>
            </a:r>
            <a:r>
              <a:rPr lang="en-GB" dirty="0" err="1"/>
              <a:t>požiadajte</a:t>
            </a:r>
            <a:r>
              <a:rPr lang="en-GB" dirty="0"/>
              <a:t> </a:t>
            </a:r>
            <a:r>
              <a:rPr lang="en-GB" dirty="0" err="1"/>
              <a:t>každú</a:t>
            </a:r>
            <a:r>
              <a:rPr lang="en-GB" dirty="0"/>
              <a:t> </a:t>
            </a:r>
            <a:r>
              <a:rPr lang="en-GB" dirty="0" err="1"/>
              <a:t>skupinu</a:t>
            </a:r>
            <a:r>
              <a:rPr lang="en-GB" dirty="0"/>
              <a:t>, aby </a:t>
            </a:r>
            <a:r>
              <a:rPr lang="en-GB" dirty="0" err="1"/>
              <a:t>vám</a:t>
            </a:r>
            <a:r>
              <a:rPr lang="en-GB" dirty="0"/>
              <a:t> </a:t>
            </a:r>
            <a:r>
              <a:rPr lang="en-GB" dirty="0" err="1"/>
              <a:t>poskytla</a:t>
            </a:r>
            <a:r>
              <a:rPr lang="en-GB" dirty="0"/>
              <a:t> </a:t>
            </a:r>
            <a:r>
              <a:rPr lang="en-GB" dirty="0" err="1"/>
              <a:t>spätnú</a:t>
            </a:r>
            <a:r>
              <a:rPr lang="en-GB" dirty="0"/>
              <a:t> </a:t>
            </a:r>
            <a:r>
              <a:rPr lang="en-GB" dirty="0" err="1"/>
              <a:t>väzbu</a:t>
            </a:r>
            <a:r>
              <a:rPr lang="en-GB" dirty="0"/>
              <a:t>.</a:t>
            </a:r>
            <a:r>
              <a:rPr lang="sk-SK" dirty="0"/>
              <a:t> </a:t>
            </a:r>
          </a:p>
          <a:p>
            <a:r>
              <a:rPr lang="en-GB" dirty="0" err="1"/>
              <a:t>Vysvetlite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chcete</a:t>
            </a:r>
            <a:r>
              <a:rPr lang="en-GB" dirty="0"/>
              <a:t> </a:t>
            </a:r>
            <a:r>
              <a:rPr lang="en-GB" dirty="0" err="1"/>
              <a:t>vedieť</a:t>
            </a:r>
            <a:r>
              <a:rPr lang="en-GB" dirty="0"/>
              <a:t>, </a:t>
            </a:r>
            <a:r>
              <a:rPr lang="en-GB" dirty="0" err="1"/>
              <a:t>čo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myslia</a:t>
            </a:r>
            <a:r>
              <a:rPr lang="en-GB" dirty="0"/>
              <a:t>, </a:t>
            </a:r>
            <a:r>
              <a:rPr lang="sk-SK" dirty="0"/>
              <a:t>a aká </a:t>
            </a:r>
            <a:r>
              <a:rPr lang="en-GB" dirty="0"/>
              <a:t>by </a:t>
            </a:r>
            <a:r>
              <a:rPr lang="sk-SK" dirty="0"/>
              <a:t>mala byť </a:t>
            </a:r>
            <a:r>
              <a:rPr lang="en-GB" dirty="0" err="1"/>
              <a:t>správna</a:t>
            </a:r>
            <a:r>
              <a:rPr lang="en-GB" dirty="0"/>
              <a:t> </a:t>
            </a:r>
            <a:r>
              <a:rPr lang="en-GB" dirty="0" err="1"/>
              <a:t>odpoveď</a:t>
            </a:r>
            <a:r>
              <a:rPr lang="en-GB" dirty="0"/>
              <a:t>!</a:t>
            </a:r>
            <a:r>
              <a:rPr lang="sk-SK" dirty="0"/>
              <a:t> </a:t>
            </a:r>
          </a:p>
          <a:p>
            <a:r>
              <a:rPr lang="en-GB" dirty="0" err="1"/>
              <a:t>Robte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poznámky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požiadajte</a:t>
            </a:r>
            <a:r>
              <a:rPr lang="en-GB" dirty="0"/>
              <a:t> </a:t>
            </a:r>
            <a:r>
              <a:rPr lang="en-GB" dirty="0" err="1"/>
              <a:t>skupiny</a:t>
            </a:r>
            <a:r>
              <a:rPr lang="en-GB" dirty="0"/>
              <a:t>, aby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robili</a:t>
            </a:r>
            <a:r>
              <a:rPr lang="en-GB" dirty="0"/>
              <a:t> </a:t>
            </a:r>
            <a:r>
              <a:rPr lang="en-GB" dirty="0" err="1"/>
              <a:t>vlastné</a:t>
            </a:r>
            <a:r>
              <a:rPr lang="en-GB" dirty="0"/>
              <a:t> </a:t>
            </a:r>
            <a:r>
              <a:rPr lang="en-GB" dirty="0" err="1"/>
              <a:t>poznámky</a:t>
            </a:r>
            <a:r>
              <a:rPr lang="en-GB" dirty="0"/>
              <a:t>, aby </a:t>
            </a:r>
            <a:r>
              <a:rPr lang="en-GB" dirty="0" err="1"/>
              <a:t>ste</a:t>
            </a:r>
            <a:r>
              <a:rPr lang="en-GB" dirty="0"/>
              <a:t> </a:t>
            </a:r>
            <a:r>
              <a:rPr lang="en-GB" dirty="0" err="1"/>
              <a:t>mali</a:t>
            </a:r>
            <a:r>
              <a:rPr lang="en-GB" dirty="0"/>
              <a:t> </a:t>
            </a:r>
            <a:r>
              <a:rPr lang="en-GB" dirty="0" err="1"/>
              <a:t>záznam</a:t>
            </a:r>
            <a:r>
              <a:rPr lang="en-GB" dirty="0"/>
              <a:t> o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nápadoch</a:t>
            </a:r>
            <a:r>
              <a:rPr lang="en-GB" dirty="0"/>
              <a:t>.</a:t>
            </a:r>
            <a:r>
              <a:rPr lang="sk-SK" dirty="0"/>
              <a:t> </a:t>
            </a:r>
          </a:p>
          <a:p>
            <a:r>
              <a:rPr lang="en-GB" dirty="0"/>
              <a:t>Po </a:t>
            </a:r>
            <a:r>
              <a:rPr lang="en-GB" dirty="0" err="1"/>
              <a:t>spätnej</a:t>
            </a:r>
            <a:r>
              <a:rPr lang="en-GB" dirty="0"/>
              <a:t> </a:t>
            </a:r>
            <a:r>
              <a:rPr lang="en-GB" dirty="0" err="1"/>
              <a:t>väzbe</a:t>
            </a:r>
            <a:r>
              <a:rPr lang="en-GB" dirty="0"/>
              <a:t> </a:t>
            </a:r>
            <a:r>
              <a:rPr lang="en-GB" dirty="0" err="1"/>
              <a:t>môžete</a:t>
            </a:r>
            <a:r>
              <a:rPr lang="en-GB" dirty="0"/>
              <a:t> </a:t>
            </a:r>
            <a:r>
              <a:rPr lang="en-GB" dirty="0" err="1"/>
              <a:t>zobraziť</a:t>
            </a:r>
            <a:r>
              <a:rPr lang="en-GB" dirty="0"/>
              <a:t> </a:t>
            </a:r>
            <a:r>
              <a:rPr lang="en-GB" dirty="0" err="1"/>
              <a:t>ďalšie</a:t>
            </a:r>
            <a:r>
              <a:rPr lang="en-GB" dirty="0"/>
              <a:t> 3 </a:t>
            </a:r>
            <a:r>
              <a:rPr lang="sk-SK" dirty="0" err="1"/>
              <a:t>slajdy</a:t>
            </a:r>
            <a:r>
              <a:rPr lang="en-GB" dirty="0"/>
              <a:t>, </a:t>
            </a:r>
            <a:r>
              <a:rPr lang="en-GB" dirty="0" err="1"/>
              <a:t>ktoré</a:t>
            </a:r>
            <a:r>
              <a:rPr lang="en-GB" dirty="0"/>
              <a:t> </a:t>
            </a:r>
            <a:r>
              <a:rPr lang="en-GB" dirty="0" err="1"/>
              <a:t>poskytujú</a:t>
            </a:r>
            <a:r>
              <a:rPr lang="en-GB" dirty="0"/>
              <a:t> </a:t>
            </a:r>
            <a:r>
              <a:rPr lang="en-GB" dirty="0" err="1"/>
              <a:t>určité</a:t>
            </a:r>
            <a:r>
              <a:rPr lang="en-GB" dirty="0"/>
              <a:t> </a:t>
            </a:r>
            <a:r>
              <a:rPr lang="en-GB" dirty="0" err="1"/>
              <a:t>rady</a:t>
            </a:r>
            <a:r>
              <a:rPr lang="en-GB" dirty="0"/>
              <a:t>.</a:t>
            </a:r>
            <a:r>
              <a:rPr lang="sk-SK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79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Všeobecné</a:t>
            </a:r>
            <a:r>
              <a:rPr lang="en-GB" dirty="0"/>
              <a:t> </a:t>
            </a:r>
            <a:r>
              <a:rPr lang="en-GB" dirty="0" err="1"/>
              <a:t>informácie</a:t>
            </a:r>
            <a:r>
              <a:rPr lang="en-GB" dirty="0"/>
              <a:t> </a:t>
            </a:r>
            <a:r>
              <a:rPr lang="en-GB" dirty="0" err="1"/>
              <a:t>môžete</a:t>
            </a:r>
            <a:r>
              <a:rPr lang="en-GB" dirty="0"/>
              <a:t> </a:t>
            </a:r>
            <a:r>
              <a:rPr lang="en-GB" dirty="0" err="1"/>
              <a:t>použiť</a:t>
            </a:r>
            <a:r>
              <a:rPr lang="en-GB" dirty="0"/>
              <a:t> </a:t>
            </a:r>
            <a:r>
              <a:rPr lang="en-GB" dirty="0" err="1"/>
              <a:t>podľa</a:t>
            </a:r>
            <a:r>
              <a:rPr lang="en-GB" dirty="0"/>
              <a:t> </a:t>
            </a:r>
            <a:r>
              <a:rPr lang="en-GB" dirty="0" err="1"/>
              <a:t>vlastného</a:t>
            </a:r>
            <a:r>
              <a:rPr lang="en-GB" dirty="0"/>
              <a:t> </a:t>
            </a:r>
            <a:r>
              <a:rPr lang="en-GB" dirty="0" err="1"/>
              <a:t>priania</a:t>
            </a:r>
            <a:r>
              <a:rPr lang="en-GB" dirty="0"/>
              <a:t>, </a:t>
            </a:r>
            <a:r>
              <a:rPr lang="en-GB" dirty="0" err="1"/>
              <a:t>pokiaľ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uvedomujete</a:t>
            </a:r>
            <a:r>
              <a:rPr lang="en-GB" dirty="0"/>
              <a:t>, </a:t>
            </a:r>
            <a:r>
              <a:rPr lang="en-GB" dirty="0" err="1"/>
              <a:t>aká</a:t>
            </a:r>
            <a:r>
              <a:rPr lang="en-GB" dirty="0"/>
              <a:t> </a:t>
            </a:r>
            <a:r>
              <a:rPr lang="en-GB" dirty="0" err="1"/>
              <a:t>nespoľahliv</a:t>
            </a:r>
            <a:r>
              <a:rPr lang="sk-SK" dirty="0"/>
              <a:t>é</a:t>
            </a:r>
            <a:r>
              <a:rPr lang="en-GB" dirty="0"/>
              <a:t> </a:t>
            </a:r>
            <a:r>
              <a:rPr lang="en-GB" dirty="0" err="1"/>
              <a:t>môž</a:t>
            </a:r>
            <a:r>
              <a:rPr lang="sk-SK" dirty="0"/>
              <a:t>u</a:t>
            </a:r>
            <a:r>
              <a:rPr lang="en-GB" dirty="0"/>
              <a:t> </a:t>
            </a:r>
            <a:r>
              <a:rPr lang="en-GB" dirty="0" err="1"/>
              <a:t>byť</a:t>
            </a:r>
            <a:r>
              <a:rPr lang="en-GB" dirty="0"/>
              <a:t>.</a:t>
            </a:r>
            <a:r>
              <a:rPr lang="sk-SK" dirty="0"/>
              <a:t> </a:t>
            </a:r>
            <a:r>
              <a:rPr lang="en-GB" dirty="0" err="1"/>
              <a:t>Ak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píšete</a:t>
            </a:r>
            <a:r>
              <a:rPr lang="en-GB" dirty="0"/>
              <a:t> pre </a:t>
            </a:r>
            <a:r>
              <a:rPr lang="en-GB" dirty="0" err="1"/>
              <a:t>akademické</a:t>
            </a:r>
            <a:r>
              <a:rPr lang="en-GB" dirty="0"/>
              <a:t> </a:t>
            </a:r>
            <a:r>
              <a:rPr lang="en-GB" dirty="0" err="1"/>
              <a:t>účely</a:t>
            </a:r>
            <a:r>
              <a:rPr lang="en-GB" dirty="0"/>
              <a:t>, </a:t>
            </a:r>
            <a:r>
              <a:rPr lang="en-GB" dirty="0" err="1"/>
              <a:t>vaše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</a:t>
            </a:r>
            <a:r>
              <a:rPr lang="en-GB" dirty="0" err="1"/>
              <a:t>musia</a:t>
            </a:r>
            <a:r>
              <a:rPr lang="en-GB" dirty="0"/>
              <a:t> </a:t>
            </a:r>
            <a:r>
              <a:rPr lang="en-GB" dirty="0" err="1"/>
              <a:t>odrážať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, </a:t>
            </a:r>
            <a:r>
              <a:rPr lang="en-GB" dirty="0" err="1"/>
              <a:t>ktorá</a:t>
            </a:r>
            <a:r>
              <a:rPr lang="en-GB" dirty="0"/>
              <a:t> sa od </a:t>
            </a:r>
            <a:r>
              <a:rPr lang="en-GB" dirty="0" err="1"/>
              <a:t>vás</a:t>
            </a:r>
            <a:r>
              <a:rPr lang="en-GB" dirty="0"/>
              <a:t> </a:t>
            </a:r>
            <a:r>
              <a:rPr lang="en-GB" dirty="0" err="1"/>
              <a:t>očakáva</a:t>
            </a:r>
            <a:r>
              <a:rPr lang="en-GB" dirty="0"/>
              <a:t>.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normálnych</a:t>
            </a:r>
            <a:r>
              <a:rPr lang="en-GB" dirty="0"/>
              <a:t> </a:t>
            </a:r>
            <a:r>
              <a:rPr lang="en-GB" dirty="0" err="1"/>
              <a:t>okolností</a:t>
            </a:r>
            <a:r>
              <a:rPr lang="en-GB" dirty="0"/>
              <a:t> by </a:t>
            </a:r>
            <a:r>
              <a:rPr lang="en-GB" dirty="0" err="1"/>
              <a:t>ste</a:t>
            </a:r>
            <a:r>
              <a:rPr lang="en-GB" dirty="0"/>
              <a:t> sa </a:t>
            </a:r>
            <a:r>
              <a:rPr lang="en-GB" dirty="0" err="1"/>
              <a:t>mali</a:t>
            </a:r>
            <a:r>
              <a:rPr lang="en-GB" dirty="0"/>
              <a:t> </a:t>
            </a:r>
            <a:r>
              <a:rPr lang="en-GB" dirty="0" err="1"/>
              <a:t>odvolávať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vedeckú</a:t>
            </a:r>
            <a:r>
              <a:rPr lang="en-GB" dirty="0"/>
              <a:t> </a:t>
            </a:r>
            <a:r>
              <a:rPr lang="en-GB" dirty="0" err="1"/>
              <a:t>prácu</a:t>
            </a:r>
            <a:r>
              <a:rPr lang="en-GB" dirty="0"/>
              <a:t> </a:t>
            </a:r>
            <a:r>
              <a:rPr lang="en-GB" dirty="0" err="1"/>
              <a:t>publikovanú</a:t>
            </a:r>
            <a:r>
              <a:rPr lang="en-GB" dirty="0"/>
              <a:t> v </a:t>
            </a:r>
            <a:r>
              <a:rPr lang="en-GB" dirty="0" err="1"/>
              <a:t>recenzovaných</a:t>
            </a:r>
            <a:r>
              <a:rPr lang="en-GB" dirty="0"/>
              <a:t> </a:t>
            </a:r>
            <a:r>
              <a:rPr lang="en-GB" dirty="0" err="1"/>
              <a:t>akademických</a:t>
            </a:r>
            <a:r>
              <a:rPr lang="en-GB" dirty="0"/>
              <a:t> </a:t>
            </a:r>
            <a:r>
              <a:rPr lang="en-GB" dirty="0" err="1"/>
              <a:t>časopisoch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akademických</a:t>
            </a:r>
            <a:r>
              <a:rPr lang="en-GB" dirty="0"/>
              <a:t> </a:t>
            </a:r>
            <a:r>
              <a:rPr lang="en-GB" dirty="0" err="1"/>
              <a:t>textoch</a:t>
            </a:r>
            <a:r>
              <a:rPr lang="en-GB" dirty="0"/>
              <a:t>. </a:t>
            </a:r>
            <a:r>
              <a:rPr lang="en-GB" dirty="0" err="1"/>
              <a:t>Niektoré</a:t>
            </a:r>
            <a:r>
              <a:rPr lang="en-GB" dirty="0"/>
              <a:t> z </a:t>
            </a:r>
            <a:r>
              <a:rPr lang="en-GB" dirty="0" err="1"/>
              <a:t>nich</a:t>
            </a:r>
            <a:r>
              <a:rPr lang="en-GB" dirty="0"/>
              <a:t> </a:t>
            </a:r>
            <a:r>
              <a:rPr lang="en-GB" dirty="0" err="1"/>
              <a:t>sú</a:t>
            </a:r>
            <a:r>
              <a:rPr lang="en-GB" dirty="0"/>
              <a:t> k </a:t>
            </a:r>
            <a:r>
              <a:rPr lang="en-GB" dirty="0" err="1"/>
              <a:t>dispozícii</a:t>
            </a:r>
            <a:r>
              <a:rPr lang="en-GB" dirty="0"/>
              <a:t> online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elektronické</a:t>
            </a:r>
            <a:r>
              <a:rPr lang="en-GB" dirty="0"/>
              <a:t> </a:t>
            </a:r>
            <a:r>
              <a:rPr lang="en-GB" dirty="0" err="1"/>
              <a:t>knihy</a:t>
            </a:r>
            <a:r>
              <a:rPr lang="en-GB" dirty="0"/>
              <a:t> a </a:t>
            </a:r>
            <a:r>
              <a:rPr lang="en-GB" dirty="0" err="1"/>
              <a:t>elektronické</a:t>
            </a:r>
            <a:r>
              <a:rPr lang="en-GB" dirty="0"/>
              <a:t> </a:t>
            </a:r>
            <a:r>
              <a:rPr lang="en-GB" dirty="0" err="1"/>
              <a:t>časopisy</a:t>
            </a:r>
            <a:r>
              <a:rPr lang="en-GB" dirty="0"/>
              <a:t> a </a:t>
            </a:r>
            <a:r>
              <a:rPr lang="en-GB" dirty="0" err="1"/>
              <a:t>sú</a:t>
            </a:r>
            <a:r>
              <a:rPr lang="en-GB" dirty="0"/>
              <a:t> </a:t>
            </a:r>
            <a:r>
              <a:rPr lang="en-GB" dirty="0" err="1"/>
              <a:t>všeobecne</a:t>
            </a:r>
            <a:r>
              <a:rPr lang="en-GB" dirty="0"/>
              <a:t> </a:t>
            </a:r>
            <a:r>
              <a:rPr lang="en-GB" dirty="0" err="1"/>
              <a:t>prístupné</a:t>
            </a:r>
            <a:r>
              <a:rPr lang="en-GB" dirty="0"/>
              <a:t> </a:t>
            </a:r>
            <a:r>
              <a:rPr lang="en-GB" dirty="0" err="1"/>
              <a:t>bezplatne</a:t>
            </a:r>
            <a:r>
              <a:rPr lang="en-GB" dirty="0"/>
              <a:t> z </a:t>
            </a:r>
            <a:r>
              <a:rPr lang="en-GB" dirty="0" err="1"/>
              <a:t>univerzitných</a:t>
            </a:r>
            <a:r>
              <a:rPr lang="en-GB" dirty="0"/>
              <a:t> </a:t>
            </a:r>
            <a:r>
              <a:rPr lang="en-GB" dirty="0" err="1"/>
              <a:t>knižníc</a:t>
            </a:r>
            <a:r>
              <a:rPr lang="en-GB" dirty="0"/>
              <a:t>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11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Príliš</a:t>
            </a:r>
            <a:r>
              <a:rPr lang="en-GB" dirty="0"/>
              <a:t> </a:t>
            </a:r>
            <a:r>
              <a:rPr lang="en-GB" dirty="0" err="1"/>
              <a:t>veľa</a:t>
            </a:r>
            <a:r>
              <a:rPr lang="en-GB" dirty="0"/>
              <a:t> k</a:t>
            </a:r>
            <a:r>
              <a:rPr lang="sk-SK" dirty="0" err="1"/>
              <a:t>opírovania</a:t>
            </a:r>
            <a:r>
              <a:rPr lang="sk-SK" dirty="0"/>
              <a:t> vo vašej práci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vaše</a:t>
            </a:r>
            <a:r>
              <a:rPr lang="en-GB" dirty="0"/>
              <a:t> </a:t>
            </a:r>
            <a:r>
              <a:rPr lang="en-GB" dirty="0" err="1"/>
              <a:t>dielo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 je </a:t>
            </a:r>
            <a:r>
              <a:rPr lang="sk-SK" dirty="0"/>
              <a:t>originálne.</a:t>
            </a:r>
            <a:endParaRPr lang="en-GB" dirty="0"/>
          </a:p>
          <a:p>
            <a:r>
              <a:rPr lang="en-GB" dirty="0" err="1"/>
              <a:t>Parafrázovanie</a:t>
            </a:r>
            <a:r>
              <a:rPr lang="en-GB" dirty="0"/>
              <a:t> je </a:t>
            </a:r>
            <a:r>
              <a:rPr lang="en-GB" dirty="0" err="1"/>
              <a:t>ťažké</a:t>
            </a:r>
            <a:r>
              <a:rPr lang="en-GB" dirty="0"/>
              <a:t> - </a:t>
            </a:r>
            <a:r>
              <a:rPr lang="en-GB" dirty="0" err="1"/>
              <a:t>dokonca</a:t>
            </a:r>
            <a:r>
              <a:rPr lang="en-GB" dirty="0"/>
              <a:t> </a:t>
            </a:r>
            <a:r>
              <a:rPr lang="en-GB" dirty="0" err="1"/>
              <a:t>aj</a:t>
            </a:r>
            <a:r>
              <a:rPr lang="en-GB" dirty="0"/>
              <a:t> </a:t>
            </a:r>
            <a:r>
              <a:rPr lang="sk-SK" dirty="0"/>
              <a:t>experti to tvrdia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37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Môžu sa vyskytnúť otázky o druhoch </a:t>
            </a:r>
            <a:r>
              <a:rPr lang="sk-SK" dirty="0" err="1"/>
              <a:t>referencovania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37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3A0C88C-A56A-4BF5-A20E-3BF9F09BC65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 dirty="0"/>
              <a:t>Príklad </a:t>
            </a:r>
            <a:r>
              <a:rPr lang="sk-SK" altLang="en-US" dirty="0" err="1"/>
              <a:t>referencovania</a:t>
            </a:r>
            <a:r>
              <a:rPr lang="sk-SK" altLang="en-US" dirty="0"/>
              <a:t> v štýle </a:t>
            </a:r>
            <a:r>
              <a:rPr lang="sk-SK" altLang="en-US" dirty="0" err="1"/>
              <a:t>Harvard</a:t>
            </a:r>
            <a:endParaRPr lang="en-GB" altLang="en-US" dirty="0"/>
          </a:p>
          <a:p>
            <a:pPr eaLnBrk="1" hangingPunct="1"/>
            <a:r>
              <a:rPr lang="en-GB" altLang="en-US" dirty="0"/>
              <a:t>Na </a:t>
            </a:r>
            <a:r>
              <a:rPr lang="en-GB" altLang="en-US" dirty="0" err="1"/>
              <a:t>univerzite</a:t>
            </a:r>
            <a:r>
              <a:rPr lang="en-GB" altLang="en-US" dirty="0"/>
              <a:t> </a:t>
            </a:r>
            <a:r>
              <a:rPr lang="en-GB" altLang="en-US" dirty="0" err="1"/>
              <a:t>vám</a:t>
            </a:r>
            <a:r>
              <a:rPr lang="en-GB" altLang="en-US" dirty="0"/>
              <a:t> </a:t>
            </a:r>
            <a:r>
              <a:rPr lang="en-GB" altLang="en-US" dirty="0" err="1"/>
              <a:t>bude</a:t>
            </a:r>
            <a:r>
              <a:rPr lang="en-GB" altLang="en-US" dirty="0"/>
              <a:t> </a:t>
            </a:r>
            <a:r>
              <a:rPr lang="en-GB" altLang="en-US" dirty="0" err="1"/>
              <a:t>pravdepodobne</a:t>
            </a:r>
            <a:r>
              <a:rPr lang="en-GB" altLang="en-US" dirty="0"/>
              <a:t> </a:t>
            </a:r>
            <a:r>
              <a:rPr lang="en-GB" altLang="en-US" dirty="0" err="1"/>
              <a:t>povedané</a:t>
            </a:r>
            <a:r>
              <a:rPr lang="en-GB" altLang="en-US" dirty="0"/>
              <a:t>, </a:t>
            </a:r>
            <a:r>
              <a:rPr lang="en-GB" altLang="en-US" dirty="0" err="1"/>
              <a:t>aký</a:t>
            </a:r>
            <a:r>
              <a:rPr lang="en-GB" altLang="en-US" dirty="0"/>
              <a:t> </a:t>
            </a:r>
            <a:r>
              <a:rPr lang="en-GB" altLang="en-US" dirty="0" err="1"/>
              <a:t>štýl</a:t>
            </a:r>
            <a:r>
              <a:rPr lang="en-GB" altLang="en-US" dirty="0"/>
              <a:t> </a:t>
            </a:r>
            <a:r>
              <a:rPr lang="en-GB" altLang="en-US" dirty="0" err="1"/>
              <a:t>používať</a:t>
            </a:r>
            <a:r>
              <a:rPr lang="en-GB" altLang="en-US" dirty="0"/>
              <a:t>, a </a:t>
            </a:r>
            <a:r>
              <a:rPr lang="en-GB" altLang="en-US" dirty="0" err="1"/>
              <a:t>bude</a:t>
            </a:r>
            <a:r>
              <a:rPr lang="en-GB" altLang="en-US" dirty="0"/>
              <a:t> </a:t>
            </a:r>
            <a:r>
              <a:rPr lang="en-GB" altLang="en-US" dirty="0" err="1"/>
              <a:t>vám</a:t>
            </a:r>
            <a:r>
              <a:rPr lang="en-GB" altLang="en-US" dirty="0"/>
              <a:t> </a:t>
            </a:r>
            <a:r>
              <a:rPr lang="en-GB" altLang="en-US" dirty="0" err="1"/>
              <a:t>poskytnuté</a:t>
            </a:r>
            <a:r>
              <a:rPr lang="en-GB" altLang="en-US" dirty="0"/>
              <a:t> </a:t>
            </a:r>
            <a:r>
              <a:rPr lang="en-GB" altLang="en-US" dirty="0" err="1"/>
              <a:t>usmernenie</a:t>
            </a:r>
            <a:r>
              <a:rPr lang="en-GB" altLang="en-US" dirty="0"/>
              <a:t> </a:t>
            </a:r>
            <a:r>
              <a:rPr lang="en-GB" altLang="en-US" dirty="0" err="1"/>
              <a:t>týkajúce</a:t>
            </a:r>
            <a:r>
              <a:rPr lang="en-GB" altLang="en-US" dirty="0"/>
              <a:t> sa </a:t>
            </a:r>
            <a:r>
              <a:rPr lang="en-GB" altLang="en-US" dirty="0" err="1"/>
              <a:t>formátov</a:t>
            </a:r>
            <a:r>
              <a:rPr lang="sk-SK" altLang="en-US" dirty="0"/>
              <a:t>.</a:t>
            </a:r>
            <a:endParaRPr lang="en-GB" altLang="en-US" dirty="0"/>
          </a:p>
          <a:p>
            <a:pPr eaLnBrk="1" hangingPunct="1"/>
            <a:r>
              <a:rPr lang="en-GB" altLang="en-US" dirty="0"/>
              <a:t>K </a:t>
            </a:r>
            <a:r>
              <a:rPr lang="en-GB" altLang="en-US" dirty="0" err="1"/>
              <a:t>dispozícii</a:t>
            </a:r>
            <a:r>
              <a:rPr lang="en-GB" altLang="en-US" dirty="0"/>
              <a:t> </a:t>
            </a:r>
            <a:r>
              <a:rPr lang="en-GB" altLang="en-US" dirty="0" err="1"/>
              <a:t>sú</a:t>
            </a:r>
            <a:r>
              <a:rPr lang="en-GB" altLang="en-US" dirty="0"/>
              <a:t> </a:t>
            </a:r>
            <a:r>
              <a:rPr lang="en-GB" altLang="en-US" dirty="0" err="1"/>
              <a:t>aj</a:t>
            </a:r>
            <a:r>
              <a:rPr lang="en-GB" altLang="en-US" dirty="0"/>
              <a:t> </a:t>
            </a:r>
            <a:r>
              <a:rPr lang="en-GB" altLang="en-US" dirty="0" err="1"/>
              <a:t>softvérové</a:t>
            </a:r>
            <a:r>
              <a:rPr lang="en-GB" altLang="en-US" dirty="0"/>
              <a:t> </a:t>
            </a:r>
            <a:r>
              <a:rPr lang="en-GB" altLang="en-US" dirty="0" err="1"/>
              <a:t>nástroje</a:t>
            </a:r>
            <a:r>
              <a:rPr lang="en-GB" altLang="en-US" dirty="0"/>
              <a:t> a </a:t>
            </a:r>
            <a:r>
              <a:rPr lang="en-GB" altLang="en-US" dirty="0" err="1"/>
              <a:t>doplnky</a:t>
            </a:r>
            <a:r>
              <a:rPr lang="en-GB" altLang="en-US" dirty="0"/>
              <a:t>, </a:t>
            </a:r>
            <a:r>
              <a:rPr lang="en-GB" altLang="en-US" dirty="0" err="1"/>
              <a:t>ktoré</a:t>
            </a:r>
            <a:r>
              <a:rPr lang="en-GB" altLang="en-US" dirty="0"/>
              <a:t> </a:t>
            </a:r>
            <a:r>
              <a:rPr lang="en-GB" altLang="en-US" dirty="0" err="1"/>
              <a:t>vám</a:t>
            </a:r>
            <a:r>
              <a:rPr lang="en-GB" altLang="en-US" dirty="0"/>
              <a:t> </a:t>
            </a:r>
            <a:r>
              <a:rPr lang="en-GB" altLang="en-US" dirty="0" err="1"/>
              <a:t>pomôžu</a:t>
            </a:r>
            <a:r>
              <a:rPr lang="en-GB" altLang="en-US" dirty="0"/>
              <a:t> </a:t>
            </a:r>
            <a:r>
              <a:rPr lang="en-GB" altLang="en-US" dirty="0" err="1"/>
              <a:t>sledovať</a:t>
            </a:r>
            <a:r>
              <a:rPr lang="en-GB" altLang="en-US" dirty="0"/>
              <a:t> a </a:t>
            </a:r>
            <a:r>
              <a:rPr lang="en-GB" altLang="en-US" dirty="0" err="1"/>
              <a:t>pridávať</a:t>
            </a:r>
            <a:r>
              <a:rPr lang="en-GB" altLang="en-US" dirty="0"/>
              <a:t> </a:t>
            </a:r>
            <a:r>
              <a:rPr lang="en-GB" altLang="en-US" dirty="0" err="1"/>
              <a:t>odkazy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08770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919735C-0CB9-47AB-B476-70874EF9671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 dirty="0"/>
              <a:t>Poskytnutie osobných údajov týmto spoločnostiam môže viesť k najrôznejším pretrvávajúcim problémom, napríklad k podplácaniu, k prenosu vašich údajov iným spoločnostiam.</a:t>
            </a:r>
          </a:p>
          <a:p>
            <a:pPr eaLnBrk="1" hangingPunct="1"/>
            <a:r>
              <a:rPr lang="sk-SK" altLang="en-US" dirty="0"/>
              <a:t>Kvalita práce, ktorú produkujú, je vo všeobecnosti veľmi nízka.</a:t>
            </a:r>
          </a:p>
          <a:p>
            <a:pPr eaLnBrk="1" hangingPunct="1"/>
            <a:r>
              <a:rPr lang="sk-SK" altLang="en-US" dirty="0"/>
              <a:t>Ak sa zistí, že ste odovzdali prácu, ktorú ste sami neurobili, budete pravdepodobne vylúčený z univerzity.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962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600439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460195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reneg@coventry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cintegrity.eu/wp/" TargetMode="External"/><Relationship Id="rId2" Type="http://schemas.openxmlformats.org/officeDocument/2006/relationships/hyperlink" Target="https://academicintegrity.org/fundamental-valu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776003"/>
            <a:ext cx="6858000" cy="1790700"/>
          </a:xfrm>
        </p:spPr>
        <p:txBody>
          <a:bodyPr/>
          <a:lstStyle/>
          <a:p>
            <a:r>
              <a:rPr lang="cs-CZ" dirty="0"/>
              <a:t>O2</a:t>
            </a:r>
            <a:r>
              <a:rPr lang="en-GB" dirty="0"/>
              <a:t>C</a:t>
            </a:r>
            <a:r>
              <a:rPr lang="cs-CZ" dirty="0"/>
              <a:t>: </a:t>
            </a:r>
            <a:r>
              <a:rPr lang="en-GB" dirty="0"/>
              <a:t>A</a:t>
            </a:r>
            <a:r>
              <a:rPr lang="sk-SK" dirty="0" err="1"/>
              <a:t>kademická</a:t>
            </a:r>
            <a:r>
              <a:rPr lang="sk-SK" dirty="0"/>
              <a:t> integrita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62249"/>
            <a:ext cx="6858000" cy="939767"/>
          </a:xfrm>
        </p:spPr>
        <p:txBody>
          <a:bodyPr/>
          <a:lstStyle/>
          <a:p>
            <a:r>
              <a:rPr lang="en-US" dirty="0"/>
              <a:t>Workshop </a:t>
            </a:r>
            <a:r>
              <a:rPr lang="sk-SK" dirty="0"/>
              <a:t>pre stredoškolákov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97645"/>
            <a:ext cx="6181725" cy="835537"/>
          </a:xfrm>
        </p:spPr>
        <p:txBody>
          <a:bodyPr>
            <a:normAutofit fontScale="90000"/>
          </a:bodyPr>
          <a:lstStyle/>
          <a:p>
            <a:r>
              <a:rPr lang="sk-SK" dirty="0"/>
              <a:t>Porušenia akademickej </a:t>
            </a:r>
            <a:r>
              <a:rPr lang="sk-SK" dirty="0" err="1"/>
              <a:t>interity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75" y="1114425"/>
            <a:ext cx="8239125" cy="3419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Niekoľko príkladov</a:t>
            </a:r>
            <a:r>
              <a:rPr lang="en-GB" dirty="0"/>
              <a:t>:</a:t>
            </a:r>
          </a:p>
          <a:p>
            <a:r>
              <a:rPr lang="en-GB" dirty="0" err="1"/>
              <a:t>Plagi</a:t>
            </a:r>
            <a:r>
              <a:rPr lang="sk-SK" dirty="0" err="1"/>
              <a:t>átorstvo</a:t>
            </a:r>
            <a:r>
              <a:rPr lang="en-GB" dirty="0"/>
              <a:t> – </a:t>
            </a:r>
            <a:r>
              <a:rPr lang="sk-SK" dirty="0"/>
              <a:t>písanie pre niekoho iného – ten iný sa uvedie ako autor</a:t>
            </a:r>
            <a:r>
              <a:rPr lang="en-GB" dirty="0"/>
              <a:t> </a:t>
            </a:r>
            <a:r>
              <a:rPr lang="sk-SK" dirty="0"/>
              <a:t>(</a:t>
            </a:r>
            <a:r>
              <a:rPr lang="en-GB" dirty="0"/>
              <a:t>essay mills</a:t>
            </a:r>
            <a:r>
              <a:rPr lang="sk-SK" dirty="0"/>
              <a:t>,</a:t>
            </a:r>
            <a:r>
              <a:rPr lang="en-GB" dirty="0"/>
              <a:t> contract cheating</a:t>
            </a:r>
            <a:r>
              <a:rPr lang="sk-SK" dirty="0"/>
              <a:t>), pomoc od priateľov, rodiny, ...</a:t>
            </a:r>
            <a:endParaRPr lang="en-GB" dirty="0"/>
          </a:p>
          <a:p>
            <a:r>
              <a:rPr lang="en-GB" dirty="0" err="1"/>
              <a:t>Použitie</a:t>
            </a:r>
            <a:r>
              <a:rPr lang="en-GB" dirty="0"/>
              <a:t> </a:t>
            </a:r>
            <a:r>
              <a:rPr lang="en-GB" dirty="0" err="1"/>
              <a:t>technológie</a:t>
            </a:r>
            <a:r>
              <a:rPr lang="en-GB" dirty="0"/>
              <a:t> </a:t>
            </a:r>
            <a:r>
              <a:rPr lang="sk-SK" dirty="0"/>
              <a:t>na </a:t>
            </a:r>
            <a:r>
              <a:rPr lang="en-GB" dirty="0" err="1"/>
              <a:t>podvádza</a:t>
            </a:r>
            <a:r>
              <a:rPr lang="sk-SK" dirty="0"/>
              <a:t>nie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skúškach</a:t>
            </a:r>
            <a:endParaRPr lang="en-GB" dirty="0"/>
          </a:p>
          <a:p>
            <a:r>
              <a:rPr lang="en-GB" dirty="0" err="1"/>
              <a:t>Študenti</a:t>
            </a:r>
            <a:r>
              <a:rPr lang="en-GB" dirty="0"/>
              <a:t> </a:t>
            </a:r>
            <a:r>
              <a:rPr lang="en-GB" dirty="0" err="1"/>
              <a:t>kopírujúci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od </a:t>
            </a:r>
            <a:r>
              <a:rPr lang="en-GB" dirty="0" err="1"/>
              <a:t>druhého</a:t>
            </a:r>
            <a:r>
              <a:rPr lang="en-GB" dirty="0"/>
              <a:t> (</a:t>
            </a:r>
            <a:r>
              <a:rPr lang="sk-SK" dirty="0"/>
              <a:t>nekalá kooperácia</a:t>
            </a:r>
            <a:r>
              <a:rPr lang="en-GB" dirty="0"/>
              <a:t>)</a:t>
            </a:r>
          </a:p>
          <a:p>
            <a:r>
              <a:rPr lang="sk-SK" dirty="0"/>
              <a:t>Šírenie </a:t>
            </a:r>
            <a:r>
              <a:rPr lang="en-GB" dirty="0" err="1"/>
              <a:t>otázok</a:t>
            </a:r>
            <a:r>
              <a:rPr lang="en-GB" dirty="0"/>
              <a:t> / </a:t>
            </a:r>
            <a:r>
              <a:rPr lang="en-GB" dirty="0" err="1"/>
              <a:t>odpovedí</a:t>
            </a:r>
            <a:r>
              <a:rPr lang="en-GB" dirty="0"/>
              <a:t> online </a:t>
            </a:r>
            <a:r>
              <a:rPr lang="en-GB" dirty="0" err="1"/>
              <a:t>pred</a:t>
            </a:r>
            <a:r>
              <a:rPr lang="en-GB" dirty="0"/>
              <a:t> </a:t>
            </a:r>
            <a:r>
              <a:rPr lang="en-GB" dirty="0" err="1"/>
              <a:t>skúškami</a:t>
            </a:r>
            <a:endParaRPr lang="en-GB" dirty="0"/>
          </a:p>
          <a:p>
            <a:r>
              <a:rPr lang="pl-PL" dirty="0"/>
              <a:t>Falošné osobné údaje a referencie </a:t>
            </a:r>
          </a:p>
          <a:p>
            <a:r>
              <a:rPr lang="en-GB" dirty="0" err="1"/>
              <a:t>Učitelia</a:t>
            </a:r>
            <a:r>
              <a:rPr lang="sk-SK" dirty="0"/>
              <a:t> </a:t>
            </a:r>
            <a:r>
              <a:rPr lang="en-GB" dirty="0" err="1"/>
              <a:t>rozdávajú</a:t>
            </a:r>
            <a:r>
              <a:rPr lang="en-GB" dirty="0"/>
              <a:t> </a:t>
            </a:r>
            <a:r>
              <a:rPr lang="en-GB" dirty="0" err="1"/>
              <a:t>otázky</a:t>
            </a:r>
            <a:r>
              <a:rPr lang="en-GB" dirty="0"/>
              <a:t> / </a:t>
            </a:r>
            <a:r>
              <a:rPr lang="en-GB" dirty="0" err="1"/>
              <a:t>odpovede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skúšky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3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7520" cy="4926969"/>
          </a:xfrm>
        </p:spPr>
      </p:pic>
      <p:sp>
        <p:nvSpPr>
          <p:cNvPr id="4" name="Rectangle 3"/>
          <p:cNvSpPr/>
          <p:nvPr/>
        </p:nvSpPr>
        <p:spPr>
          <a:xfrm>
            <a:off x="4965677" y="4368284"/>
            <a:ext cx="417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https://awriter.org/edubirdie-com-review/</a:t>
            </a:r>
          </a:p>
        </p:txBody>
      </p:sp>
    </p:spTree>
    <p:extLst>
      <p:ext uri="{BB962C8B-B14F-4D97-AF65-F5344CB8AC3E}">
        <p14:creationId xmlns:p14="http://schemas.microsoft.com/office/powerpoint/2010/main" val="158423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6188" cy="4699516"/>
          </a:xfrm>
        </p:spPr>
      </p:pic>
      <p:sp>
        <p:nvSpPr>
          <p:cNvPr id="4" name="Rectangle 3"/>
          <p:cNvSpPr/>
          <p:nvPr/>
        </p:nvSpPr>
        <p:spPr>
          <a:xfrm>
            <a:off x="4965677" y="4330184"/>
            <a:ext cx="417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https://awriter.org/edubirdie-com-review/</a:t>
            </a:r>
          </a:p>
        </p:txBody>
      </p:sp>
    </p:spTree>
    <p:extLst>
      <p:ext uri="{BB962C8B-B14F-4D97-AF65-F5344CB8AC3E}">
        <p14:creationId xmlns:p14="http://schemas.microsoft.com/office/powerpoint/2010/main" val="48033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0"/>
            <a:ext cx="2619375" cy="4768645"/>
          </a:xfrm>
        </p:spPr>
      </p:pic>
      <p:sp>
        <p:nvSpPr>
          <p:cNvPr id="4" name="Rectangle 3"/>
          <p:cNvSpPr/>
          <p:nvPr/>
        </p:nvSpPr>
        <p:spPr>
          <a:xfrm>
            <a:off x="4368788" y="4177784"/>
            <a:ext cx="417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https://awriter.org/edubirdie-com-review/</a:t>
            </a:r>
          </a:p>
        </p:txBody>
      </p:sp>
    </p:spTree>
    <p:extLst>
      <p:ext uri="{BB962C8B-B14F-4D97-AF65-F5344CB8AC3E}">
        <p14:creationId xmlns:p14="http://schemas.microsoft.com/office/powerpoint/2010/main" val="293421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57650"/>
            <a:ext cx="7772400" cy="742950"/>
          </a:xfrm>
          <a:noFill/>
        </p:spPr>
        <p:txBody>
          <a:bodyPr/>
          <a:lstStyle/>
          <a:p>
            <a:pPr algn="l" eaLnBrk="1" hangingPunct="1"/>
            <a:r>
              <a:rPr lang="en-US" altLang="en-US" sz="3000">
                <a:solidFill>
                  <a:schemeClr val="bg1"/>
                </a:solidFill>
              </a:rPr>
              <a:t>Contract cheating</a:t>
            </a:r>
            <a:endParaRPr lang="en-GB" altLang="en-US" sz="3000">
              <a:solidFill>
                <a:schemeClr val="bg1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" y="1163242"/>
            <a:ext cx="4398962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29" y="1163242"/>
            <a:ext cx="4398955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9525"/>
            <a:ext cx="826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Študenti</a:t>
            </a:r>
            <a:r>
              <a:rPr lang="en-GB" dirty="0"/>
              <a:t> </a:t>
            </a:r>
            <a:r>
              <a:rPr lang="sk-SK" dirty="0"/>
              <a:t>bývajú</a:t>
            </a:r>
            <a:r>
              <a:rPr lang="en-GB" dirty="0"/>
              <a:t> </a:t>
            </a:r>
            <a:r>
              <a:rPr lang="en-GB" dirty="0" err="1"/>
              <a:t>pravidelne</a:t>
            </a:r>
            <a:r>
              <a:rPr lang="en-GB" dirty="0"/>
              <a:t> </a:t>
            </a:r>
            <a:r>
              <a:rPr lang="en-GB" dirty="0" err="1"/>
              <a:t>kontaktovaní</a:t>
            </a:r>
            <a:r>
              <a:rPr lang="en-GB" dirty="0"/>
              <a:t> </a:t>
            </a:r>
            <a:r>
              <a:rPr lang="en-GB" dirty="0" err="1"/>
              <a:t>prostredníctvom</a:t>
            </a:r>
            <a:r>
              <a:rPr lang="en-GB" dirty="0"/>
              <a:t> </a:t>
            </a:r>
            <a:r>
              <a:rPr lang="en-GB" dirty="0" err="1"/>
              <a:t>sociálnych</a:t>
            </a:r>
            <a:r>
              <a:rPr lang="en-GB" dirty="0"/>
              <a:t> </a:t>
            </a:r>
            <a:r>
              <a:rPr lang="en-GB" dirty="0" err="1"/>
              <a:t>médií</a:t>
            </a:r>
            <a:r>
              <a:rPr lang="en-GB" dirty="0"/>
              <a:t>, </a:t>
            </a:r>
            <a:r>
              <a:rPr lang="en-GB" dirty="0" err="1"/>
              <a:t>plagátov</a:t>
            </a:r>
            <a:r>
              <a:rPr lang="en-GB" dirty="0"/>
              <a:t>, </a:t>
            </a:r>
            <a:r>
              <a:rPr lang="en-GB" dirty="0" err="1"/>
              <a:t>letákov</a:t>
            </a:r>
            <a:r>
              <a:rPr lang="en-GB" dirty="0"/>
              <a:t> a </a:t>
            </a:r>
            <a:r>
              <a:rPr lang="sk-SK" dirty="0"/>
              <a:t>reklamných </a:t>
            </a:r>
            <a:r>
              <a:rPr lang="en-GB" dirty="0" err="1"/>
              <a:t>kariet</a:t>
            </a:r>
            <a:r>
              <a:rPr lang="en-GB" dirty="0"/>
              <a:t>, </a:t>
            </a:r>
            <a:r>
              <a:rPr lang="sk-SK" dirty="0"/>
              <a:t>aby si objednali napísanie práce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18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Prečo</a:t>
            </a:r>
            <a:r>
              <a:rPr lang="en-GB" dirty="0"/>
              <a:t> je </a:t>
            </a:r>
            <a:r>
              <a:rPr lang="en-GB" dirty="0" err="1"/>
              <a:t>podvádzanie</a:t>
            </a:r>
            <a:r>
              <a:rPr lang="en-GB" dirty="0"/>
              <a:t> </a:t>
            </a:r>
            <a:r>
              <a:rPr lang="en-GB" dirty="0" err="1"/>
              <a:t>neprijateľné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328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Diskutujte</a:t>
            </a:r>
            <a:r>
              <a:rPr lang="en-GB" dirty="0"/>
              <a:t> o </a:t>
            </a:r>
            <a:r>
              <a:rPr lang="en-GB" dirty="0" err="1"/>
              <a:t>týchto</a:t>
            </a:r>
            <a:r>
              <a:rPr lang="en-GB" dirty="0"/>
              <a:t> </a:t>
            </a:r>
            <a:r>
              <a:rPr lang="en-GB" dirty="0" err="1"/>
              <a:t>témach</a:t>
            </a:r>
            <a:r>
              <a:rPr lang="en-GB" dirty="0"/>
              <a:t> </a:t>
            </a:r>
            <a:r>
              <a:rPr lang="en-GB" dirty="0" err="1"/>
              <a:t>vo</a:t>
            </a:r>
            <a:r>
              <a:rPr lang="en-GB" dirty="0"/>
              <a:t> </a:t>
            </a:r>
            <a:r>
              <a:rPr lang="en-GB" dirty="0" err="1"/>
              <a:t>svojich</a:t>
            </a:r>
            <a:r>
              <a:rPr lang="en-GB" dirty="0"/>
              <a:t> </a:t>
            </a:r>
            <a:r>
              <a:rPr lang="en-GB" dirty="0" err="1"/>
              <a:t>skupinách</a:t>
            </a:r>
            <a:endParaRPr lang="en-GB" dirty="0"/>
          </a:p>
          <a:p>
            <a:r>
              <a:rPr lang="pl-PL" dirty="0"/>
              <a:t>Kto stráca, keď študent podvádza?</a:t>
            </a:r>
            <a:endParaRPr lang="en-GB" dirty="0"/>
          </a:p>
          <a:p>
            <a:r>
              <a:rPr lang="pl-PL" dirty="0"/>
              <a:t>Čo sa stane, ak vás niekto prichytí pri podvádzaní?</a:t>
            </a:r>
            <a:endParaRPr lang="en-GB" dirty="0"/>
          </a:p>
          <a:p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môžeme</a:t>
            </a:r>
            <a:r>
              <a:rPr lang="en-GB" dirty="0"/>
              <a:t> </a:t>
            </a:r>
            <a:r>
              <a:rPr lang="en-GB" dirty="0" err="1"/>
              <a:t>študentov</a:t>
            </a:r>
            <a:r>
              <a:rPr lang="en-GB" dirty="0"/>
              <a:t> </a:t>
            </a:r>
            <a:r>
              <a:rPr lang="en-GB" dirty="0" err="1"/>
              <a:t>presvedčiť</a:t>
            </a:r>
            <a:r>
              <a:rPr lang="en-GB" dirty="0"/>
              <a:t>, aby </a:t>
            </a:r>
            <a:r>
              <a:rPr lang="en-GB" dirty="0" err="1"/>
              <a:t>boli</a:t>
            </a:r>
            <a:r>
              <a:rPr lang="en-GB" dirty="0"/>
              <a:t> </a:t>
            </a:r>
            <a:r>
              <a:rPr lang="sk-SK" dirty="0"/>
              <a:t>čestní</a:t>
            </a:r>
            <a:r>
              <a:rPr lang="en-GB" dirty="0"/>
              <a:t>?</a:t>
            </a:r>
          </a:p>
          <a:p>
            <a:r>
              <a:rPr lang="en-GB" dirty="0" err="1"/>
              <a:t>Aký</a:t>
            </a:r>
            <a:r>
              <a:rPr lang="en-GB" dirty="0"/>
              <a:t> to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pre </a:t>
            </a:r>
            <a:r>
              <a:rPr lang="en-GB" dirty="0" err="1"/>
              <a:t>pracovný</a:t>
            </a:r>
            <a:r>
              <a:rPr lang="en-GB" dirty="0"/>
              <a:t> </a:t>
            </a:r>
            <a:r>
              <a:rPr lang="en-GB" dirty="0" err="1"/>
              <a:t>život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109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Prečo</a:t>
            </a:r>
            <a:r>
              <a:rPr lang="en-GB" dirty="0"/>
              <a:t> je </a:t>
            </a:r>
            <a:r>
              <a:rPr lang="en-GB" dirty="0" err="1"/>
              <a:t>podvádzanie</a:t>
            </a:r>
            <a:r>
              <a:rPr lang="en-GB" dirty="0"/>
              <a:t> </a:t>
            </a:r>
            <a:r>
              <a:rPr lang="en-GB" dirty="0" err="1"/>
              <a:t>neprijateľné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328017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Kto stráca, keď študent podvádza? </a:t>
            </a:r>
            <a:r>
              <a:rPr lang="pl-PL" sz="2400" dirty="0"/>
              <a:t>Každý - podvádzajúci študent sa nenaučí; úsilie ostatných je devalvované, ak podvádzač unikne bez trestu</a:t>
            </a:r>
            <a:endParaRPr lang="en-GB" sz="2400" dirty="0">
              <a:solidFill>
                <a:srgbClr val="FF0066"/>
              </a:solidFill>
            </a:endParaRPr>
          </a:p>
          <a:p>
            <a:r>
              <a:rPr lang="en-GB" dirty="0" err="1"/>
              <a:t>Čo</a:t>
            </a:r>
            <a:r>
              <a:rPr lang="en-GB" dirty="0"/>
              <a:t> sa </a:t>
            </a:r>
            <a:r>
              <a:rPr lang="en-GB" dirty="0" err="1"/>
              <a:t>stane</a:t>
            </a:r>
            <a:r>
              <a:rPr lang="en-GB" dirty="0"/>
              <a:t>, </a:t>
            </a:r>
            <a:r>
              <a:rPr lang="en-GB" dirty="0" err="1"/>
              <a:t>ak</a:t>
            </a:r>
            <a:r>
              <a:rPr lang="en-GB" dirty="0"/>
              <a:t> </a:t>
            </a:r>
            <a:r>
              <a:rPr lang="en-GB" dirty="0" err="1"/>
              <a:t>vás</a:t>
            </a:r>
            <a:r>
              <a:rPr lang="en-GB" dirty="0"/>
              <a:t> </a:t>
            </a:r>
            <a:r>
              <a:rPr lang="en-GB" dirty="0" err="1"/>
              <a:t>niekto</a:t>
            </a:r>
            <a:r>
              <a:rPr lang="en-GB" dirty="0"/>
              <a:t> </a:t>
            </a:r>
            <a:r>
              <a:rPr lang="en-GB" dirty="0" err="1"/>
              <a:t>podvádza</a:t>
            </a:r>
            <a:r>
              <a:rPr lang="en-GB" dirty="0"/>
              <a:t>? </a:t>
            </a:r>
            <a:r>
              <a:rPr lang="en-GB" sz="2400" dirty="0"/>
              <a:t>Od </a:t>
            </a:r>
            <a:r>
              <a:rPr lang="sk-SK" sz="2400" dirty="0"/>
              <a:t>najhoršej známky až po </a:t>
            </a:r>
            <a:r>
              <a:rPr lang="sk-SK" sz="2400" dirty="0" smtClean="0"/>
              <a:t>vylúčenie </a:t>
            </a:r>
            <a:r>
              <a:rPr lang="sk-SK" sz="2400" dirty="0"/>
              <a:t>zo školy v závislosti na závažnosti</a:t>
            </a:r>
            <a:endParaRPr lang="en-GB" sz="2400" dirty="0"/>
          </a:p>
          <a:p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môžeme</a:t>
            </a:r>
            <a:r>
              <a:rPr lang="en-GB" dirty="0"/>
              <a:t> </a:t>
            </a:r>
            <a:r>
              <a:rPr lang="en-GB" dirty="0" err="1"/>
              <a:t>študentov</a:t>
            </a:r>
            <a:r>
              <a:rPr lang="en-GB" dirty="0"/>
              <a:t> </a:t>
            </a:r>
            <a:r>
              <a:rPr lang="en-GB" dirty="0" err="1"/>
              <a:t>presvedčiť</a:t>
            </a:r>
            <a:r>
              <a:rPr lang="en-GB" dirty="0"/>
              <a:t>, aby </a:t>
            </a:r>
            <a:r>
              <a:rPr lang="en-GB" dirty="0" err="1"/>
              <a:t>boli</a:t>
            </a:r>
            <a:r>
              <a:rPr lang="en-GB" dirty="0"/>
              <a:t> </a:t>
            </a:r>
            <a:r>
              <a:rPr lang="sk-SK" dirty="0"/>
              <a:t>čestní</a:t>
            </a:r>
            <a:r>
              <a:rPr lang="en-GB" dirty="0"/>
              <a:t>? </a:t>
            </a:r>
            <a:r>
              <a:rPr lang="sk-SK" sz="2400" dirty="0"/>
              <a:t>Pracujeme na tom!</a:t>
            </a:r>
            <a:endParaRPr lang="en-GB" sz="2400" dirty="0"/>
          </a:p>
          <a:p>
            <a:r>
              <a:rPr lang="cs-CZ" dirty="0" err="1"/>
              <a:t>Aký</a:t>
            </a:r>
            <a:r>
              <a:rPr lang="cs-CZ" dirty="0"/>
              <a:t> to má význam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pracovný</a:t>
            </a:r>
            <a:r>
              <a:rPr lang="cs-CZ" dirty="0"/>
              <a:t> </a:t>
            </a:r>
            <a:r>
              <a:rPr lang="cs-CZ" dirty="0" smtClean="0"/>
              <a:t>život</a:t>
            </a:r>
            <a:r>
              <a:rPr lang="en-GB" dirty="0" smtClean="0"/>
              <a:t>? </a:t>
            </a:r>
            <a:r>
              <a:rPr lang="en-GB" sz="2400" dirty="0" err="1"/>
              <a:t>Veľ</a:t>
            </a:r>
            <a:r>
              <a:rPr lang="sk-SK" sz="2400" dirty="0"/>
              <a:t>ký</a:t>
            </a:r>
            <a:r>
              <a:rPr lang="en-GB" sz="2400" dirty="0"/>
              <a:t>! </a:t>
            </a:r>
            <a:r>
              <a:rPr lang="en-GB" sz="2400" dirty="0" err="1"/>
              <a:t>Ak</a:t>
            </a:r>
            <a:r>
              <a:rPr lang="en-GB" sz="2400" dirty="0"/>
              <a:t> </a:t>
            </a:r>
            <a:r>
              <a:rPr lang="en-GB" sz="2400" dirty="0" err="1"/>
              <a:t>podvádzate</a:t>
            </a:r>
            <a:r>
              <a:rPr lang="en-GB" sz="2400" dirty="0"/>
              <a:t> </a:t>
            </a:r>
            <a:r>
              <a:rPr lang="en-GB" sz="2400" dirty="0" err="1"/>
              <a:t>počas</a:t>
            </a:r>
            <a:r>
              <a:rPr lang="en-GB" sz="2400" dirty="0"/>
              <a:t> </a:t>
            </a:r>
            <a:r>
              <a:rPr lang="sk-SK" sz="2400" dirty="0"/>
              <a:t>štúdia</a:t>
            </a:r>
            <a:r>
              <a:rPr lang="en-GB" sz="2400" dirty="0"/>
              <a:t>, </a:t>
            </a:r>
            <a:r>
              <a:rPr lang="en-GB" sz="2400" dirty="0" err="1"/>
              <a:t>pravdepodobne</a:t>
            </a:r>
            <a:r>
              <a:rPr lang="en-GB" sz="2400" dirty="0"/>
              <a:t> </a:t>
            </a:r>
            <a:r>
              <a:rPr lang="en-GB" sz="2400" dirty="0" err="1"/>
              <a:t>budete</a:t>
            </a:r>
            <a:r>
              <a:rPr lang="en-GB" sz="2400" dirty="0"/>
              <a:t> </a:t>
            </a:r>
            <a:r>
              <a:rPr lang="en-GB" sz="2400" dirty="0" err="1"/>
              <a:t>podvádzať</a:t>
            </a:r>
            <a:r>
              <a:rPr lang="sk-SK" sz="2400" dirty="0">
                <a:solidFill>
                  <a:srgbClr val="FF0066"/>
                </a:solidFill>
              </a:rPr>
              <a:t> </a:t>
            </a:r>
            <a:r>
              <a:rPr lang="en-GB" sz="2400" dirty="0" err="1"/>
              <a:t>aj</a:t>
            </a:r>
            <a:r>
              <a:rPr lang="en-GB" sz="2400" dirty="0"/>
              <a:t> </a:t>
            </a:r>
            <a:r>
              <a:rPr lang="en-GB" sz="2400" smtClean="0"/>
              <a:t>naďalej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823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83370"/>
            <a:ext cx="3333750" cy="835537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1"/>
                </a:solidFill>
              </a:rPr>
              <a:t>Zhrnutie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200150"/>
            <a:ext cx="7981950" cy="3432573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/>
              <a:t>Iba</a:t>
            </a:r>
            <a:r>
              <a:rPr lang="en-GB" dirty="0"/>
              <a:t> </a:t>
            </a:r>
            <a:r>
              <a:rPr lang="en-GB" dirty="0" err="1"/>
              <a:t>malá</a:t>
            </a:r>
            <a:r>
              <a:rPr lang="en-GB" dirty="0"/>
              <a:t> </a:t>
            </a:r>
            <a:r>
              <a:rPr lang="en-GB" dirty="0" err="1"/>
              <a:t>menšina</a:t>
            </a:r>
            <a:r>
              <a:rPr lang="en-GB" dirty="0"/>
              <a:t> </a:t>
            </a:r>
            <a:r>
              <a:rPr lang="en-GB" dirty="0" err="1"/>
              <a:t>študentov</a:t>
            </a:r>
            <a:r>
              <a:rPr lang="en-GB" dirty="0"/>
              <a:t> </a:t>
            </a:r>
            <a:r>
              <a:rPr lang="en-GB" dirty="0" err="1"/>
              <a:t>podvádza</a:t>
            </a:r>
            <a:r>
              <a:rPr lang="en-GB" dirty="0"/>
              <a:t> </a:t>
            </a:r>
            <a:r>
              <a:rPr lang="en-GB" dirty="0" err="1"/>
              <a:t>zámerne</a:t>
            </a:r>
            <a:endParaRPr lang="en-GB" dirty="0"/>
          </a:p>
          <a:p>
            <a:r>
              <a:rPr lang="en-GB" dirty="0" err="1"/>
              <a:t>Ak</a:t>
            </a:r>
            <a:r>
              <a:rPr lang="en-GB" dirty="0"/>
              <a:t> </a:t>
            </a:r>
            <a:r>
              <a:rPr lang="en-GB" dirty="0" err="1"/>
              <a:t>nepoznáte</a:t>
            </a:r>
            <a:r>
              <a:rPr lang="en-GB" dirty="0"/>
              <a:t> </a:t>
            </a:r>
            <a:r>
              <a:rPr lang="en-GB" dirty="0" err="1"/>
              <a:t>pravidlá</a:t>
            </a:r>
            <a:r>
              <a:rPr lang="en-GB" dirty="0"/>
              <a:t>, </a:t>
            </a:r>
            <a:r>
              <a:rPr lang="en-GB" dirty="0" err="1"/>
              <a:t>môžete</a:t>
            </a:r>
            <a:r>
              <a:rPr lang="en-GB" dirty="0"/>
              <a:t> </a:t>
            </a:r>
            <a:r>
              <a:rPr lang="sk-SK" dirty="0"/>
              <a:t>sa </a:t>
            </a:r>
            <a:r>
              <a:rPr lang="en-GB" dirty="0" err="1"/>
              <a:t>náhodne</a:t>
            </a:r>
            <a:r>
              <a:rPr lang="en-GB" dirty="0"/>
              <a:t> </a:t>
            </a:r>
            <a:r>
              <a:rPr lang="sk-SK" dirty="0"/>
              <a:t>dopustiť </a:t>
            </a:r>
            <a:r>
              <a:rPr lang="en-GB" dirty="0" err="1"/>
              <a:t>plagiátor</a:t>
            </a:r>
            <a:r>
              <a:rPr lang="sk-SK" dirty="0" err="1"/>
              <a:t>stva</a:t>
            </a:r>
            <a:endParaRPr lang="en-GB" dirty="0"/>
          </a:p>
          <a:p>
            <a:r>
              <a:rPr lang="sk-SK" dirty="0"/>
              <a:t>Zručnosti písania akademických textov, odkazovanie a citovanie, parafrázovanie, atď.</a:t>
            </a:r>
            <a:endParaRPr lang="en-GB" dirty="0"/>
          </a:p>
          <a:p>
            <a:r>
              <a:rPr lang="en-GB" dirty="0" err="1"/>
              <a:t>Spolupracujeme</a:t>
            </a:r>
            <a:r>
              <a:rPr lang="en-GB" dirty="0"/>
              <a:t> so </a:t>
            </a:r>
            <a:r>
              <a:rPr lang="en-GB" dirty="0" err="1"/>
              <a:t>študentmi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partnermi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propagácii</a:t>
            </a:r>
            <a:r>
              <a:rPr lang="en-GB" dirty="0"/>
              <a:t> </a:t>
            </a:r>
            <a:r>
              <a:rPr lang="en-GB" dirty="0" err="1"/>
              <a:t>akademickej</a:t>
            </a:r>
            <a:r>
              <a:rPr lang="en-GB" dirty="0"/>
              <a:t> integrity</a:t>
            </a:r>
          </a:p>
          <a:p>
            <a:r>
              <a:rPr lang="fr-FR" dirty="0"/>
              <a:t>Učenie je </a:t>
            </a:r>
            <a:r>
              <a:rPr lang="sk-SK" dirty="0"/>
              <a:t>hodnotné </a:t>
            </a:r>
            <a:r>
              <a:rPr lang="fr-FR" dirty="0"/>
              <a:t>a dôležité </a:t>
            </a:r>
            <a:r>
              <a:rPr lang="sk-SK" dirty="0"/>
              <a:t>kvôli nemu samotnému</a:t>
            </a:r>
            <a:endParaRPr lang="en-GB" dirty="0"/>
          </a:p>
          <a:p>
            <a:r>
              <a:rPr lang="en-GB" dirty="0" err="1"/>
              <a:t>Pochopenie</a:t>
            </a:r>
            <a:r>
              <a:rPr lang="en-GB" dirty="0"/>
              <a:t> </a:t>
            </a:r>
            <a:r>
              <a:rPr lang="en-GB" dirty="0" err="1"/>
              <a:t>práv</a:t>
            </a:r>
            <a:r>
              <a:rPr lang="en-GB" dirty="0"/>
              <a:t> </a:t>
            </a:r>
            <a:r>
              <a:rPr lang="en-GB" dirty="0" err="1"/>
              <a:t>duševného</a:t>
            </a:r>
            <a:r>
              <a:rPr lang="en-GB" dirty="0"/>
              <a:t> </a:t>
            </a:r>
            <a:r>
              <a:rPr lang="en-GB" dirty="0" err="1"/>
              <a:t>vlastníctva</a:t>
            </a:r>
            <a:r>
              <a:rPr lang="en-GB" dirty="0"/>
              <a:t> a </a:t>
            </a:r>
            <a:r>
              <a:rPr lang="en-GB" dirty="0" err="1"/>
              <a:t>autorských</a:t>
            </a:r>
            <a:r>
              <a:rPr lang="en-GB" dirty="0"/>
              <a:t> </a:t>
            </a:r>
            <a:r>
              <a:rPr lang="en-GB" dirty="0" err="1"/>
              <a:t>práv</a:t>
            </a:r>
            <a:endParaRPr lang="en-GB" dirty="0"/>
          </a:p>
          <a:p>
            <a:r>
              <a:rPr lang="en-GB" dirty="0" err="1"/>
              <a:t>Posúdenie</a:t>
            </a:r>
            <a:r>
              <a:rPr lang="en-GB" dirty="0"/>
              <a:t> </a:t>
            </a:r>
            <a:r>
              <a:rPr lang="en-GB" dirty="0" err="1"/>
              <a:t>kvality</a:t>
            </a:r>
            <a:r>
              <a:rPr lang="en-GB" dirty="0"/>
              <a:t> </a:t>
            </a:r>
            <a:r>
              <a:rPr lang="en-GB" dirty="0" err="1"/>
              <a:t>zdrojov</a:t>
            </a:r>
            <a:r>
              <a:rPr lang="en-GB" dirty="0"/>
              <a:t> a </a:t>
            </a:r>
            <a:r>
              <a:rPr lang="en-GB" dirty="0" err="1"/>
              <a:t>znalosť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použitia</a:t>
            </a:r>
            <a:r>
              <a:rPr lang="en-GB" dirty="0"/>
              <a:t>, </a:t>
            </a:r>
            <a:r>
              <a:rPr lang="en-GB" dirty="0" err="1"/>
              <a:t>vrátane</a:t>
            </a:r>
            <a:r>
              <a:rPr lang="en-GB" dirty="0"/>
              <a:t> „</a:t>
            </a:r>
            <a:r>
              <a:rPr lang="en-GB" dirty="0" err="1"/>
              <a:t>vypožičaného</a:t>
            </a:r>
            <a:r>
              <a:rPr lang="en-GB" dirty="0"/>
              <a:t>“ </a:t>
            </a:r>
            <a:r>
              <a:rPr lang="en-GB" dirty="0" err="1"/>
              <a:t>programového</a:t>
            </a:r>
            <a:r>
              <a:rPr lang="en-GB" dirty="0"/>
              <a:t> </a:t>
            </a:r>
            <a:r>
              <a:rPr lang="en-GB" dirty="0" err="1"/>
              <a:t>kódu</a:t>
            </a:r>
            <a:endParaRPr lang="en-GB" dirty="0"/>
          </a:p>
          <a:p>
            <a:r>
              <a:rPr lang="pl-PL" dirty="0"/>
              <a:t>Využívanie technológie na odrádzanie a na identifikáciu podvádzania</a:t>
            </a:r>
            <a:endParaRPr lang="en-GB" dirty="0"/>
          </a:p>
          <a:p>
            <a:r>
              <a:rPr lang="en-GB" dirty="0" err="1"/>
              <a:t>Vykonávanie</a:t>
            </a:r>
            <a:r>
              <a:rPr lang="en-GB" dirty="0"/>
              <a:t> </a:t>
            </a:r>
            <a:r>
              <a:rPr lang="en-GB" dirty="0" err="1"/>
              <a:t>výskumu</a:t>
            </a:r>
            <a:r>
              <a:rPr lang="en-GB" dirty="0"/>
              <a:t>, </a:t>
            </a:r>
            <a:r>
              <a:rPr lang="en-GB" dirty="0" err="1"/>
              <a:t>zvyšovanie</a:t>
            </a:r>
            <a:r>
              <a:rPr lang="en-GB" dirty="0"/>
              <a:t> </a:t>
            </a:r>
            <a:r>
              <a:rPr lang="en-GB" dirty="0" err="1"/>
              <a:t>povedomia</a:t>
            </a:r>
            <a:r>
              <a:rPr lang="en-GB" dirty="0"/>
              <a:t> o </a:t>
            </a:r>
            <a:r>
              <a:rPr lang="en-GB" dirty="0" err="1"/>
              <a:t>akademickej</a:t>
            </a:r>
            <a:r>
              <a:rPr lang="en-GB" dirty="0"/>
              <a:t> </a:t>
            </a:r>
            <a:r>
              <a:rPr lang="en-GB" dirty="0" err="1"/>
              <a:t>integrite</a:t>
            </a:r>
            <a:endParaRPr lang="en-GB" dirty="0"/>
          </a:p>
          <a:p>
            <a:r>
              <a:rPr lang="en-GB" dirty="0" err="1"/>
              <a:t>Právne</a:t>
            </a:r>
            <a:r>
              <a:rPr lang="en-GB" dirty="0"/>
              <a:t> </a:t>
            </a:r>
            <a:r>
              <a:rPr lang="en-GB" dirty="0" err="1"/>
              <a:t>predpisy</a:t>
            </a:r>
            <a:r>
              <a:rPr lang="en-GB" dirty="0"/>
              <a:t> a </a:t>
            </a:r>
            <a:r>
              <a:rPr lang="en-GB" dirty="0" err="1"/>
              <a:t>právne</a:t>
            </a:r>
            <a:r>
              <a:rPr lang="en-GB" dirty="0"/>
              <a:t> </a:t>
            </a:r>
            <a:r>
              <a:rPr lang="en-GB" dirty="0" err="1"/>
              <a:t>kroky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posledná</a:t>
            </a:r>
            <a:r>
              <a:rPr lang="en-GB" dirty="0"/>
              <a:t> </a:t>
            </a:r>
            <a:r>
              <a:rPr lang="en-GB" dirty="0" err="1"/>
              <a:t>možnosť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53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doplnenie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Ak</a:t>
            </a:r>
            <a:r>
              <a:rPr lang="en-GB" dirty="0"/>
              <a:t> </a:t>
            </a:r>
            <a:r>
              <a:rPr lang="en-GB" dirty="0" err="1"/>
              <a:t>máte</a:t>
            </a:r>
            <a:r>
              <a:rPr lang="en-GB" dirty="0"/>
              <a:t> </a:t>
            </a:r>
            <a:r>
              <a:rPr lang="en-GB" dirty="0" err="1"/>
              <a:t>podrobnejš</a:t>
            </a:r>
            <a:r>
              <a:rPr lang="sk-SK" dirty="0"/>
              <a:t>í záujem o</a:t>
            </a:r>
            <a:r>
              <a:rPr lang="en-GB" dirty="0"/>
              <a:t> </a:t>
            </a:r>
            <a:r>
              <a:rPr lang="en-GB" dirty="0" err="1"/>
              <a:t>túto</a:t>
            </a:r>
            <a:r>
              <a:rPr lang="en-GB" dirty="0"/>
              <a:t> </a:t>
            </a:r>
            <a:r>
              <a:rPr lang="en-GB" dirty="0" err="1"/>
              <a:t>tému</a:t>
            </a:r>
            <a:r>
              <a:rPr lang="en-GB" dirty="0"/>
              <a:t>,</a:t>
            </a:r>
            <a:r>
              <a:rPr lang="sk-SK" dirty="0"/>
              <a:t> </a:t>
            </a:r>
            <a:r>
              <a:rPr lang="en-GB" dirty="0" err="1"/>
              <a:t>kontaktujte</a:t>
            </a:r>
            <a:r>
              <a:rPr lang="sk-SK" dirty="0"/>
              <a:t>: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ireneg@coventry.ac.uk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Dr Irene Glendinning</a:t>
            </a:r>
          </a:p>
          <a:p>
            <a:pPr marL="0" indent="0">
              <a:buNone/>
            </a:pPr>
            <a:r>
              <a:rPr lang="en-GB" sz="2000" dirty="0"/>
              <a:t>Academic Manager for Student Experience</a:t>
            </a:r>
          </a:p>
          <a:p>
            <a:pPr marL="0" indent="0">
              <a:buNone/>
            </a:pPr>
            <a:r>
              <a:rPr lang="en-GB" sz="2000" dirty="0"/>
              <a:t>Office of Teaching and Learning</a:t>
            </a:r>
          </a:p>
          <a:p>
            <a:pPr marL="0" indent="0">
              <a:buNone/>
            </a:pPr>
            <a:r>
              <a:rPr lang="en-GB" sz="2000" dirty="0"/>
              <a:t>Coventry University</a:t>
            </a:r>
          </a:p>
        </p:txBody>
      </p:sp>
    </p:spTree>
    <p:extLst>
      <p:ext uri="{BB962C8B-B14F-4D97-AF65-F5344CB8AC3E}">
        <p14:creationId xmlns:p14="http://schemas.microsoft.com/office/powerpoint/2010/main" val="2318538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Didaktické / </a:t>
            </a:r>
            <a:r>
              <a:rPr lang="cs-CZ" dirty="0" err="1">
                <a:solidFill>
                  <a:schemeClr val="accent1"/>
                </a:solidFill>
              </a:rPr>
              <a:t>učiteľské</a:t>
            </a:r>
            <a:r>
              <a:rPr lang="cs-CZ" dirty="0">
                <a:solidFill>
                  <a:schemeClr val="accent1"/>
                </a:solidFill>
              </a:rPr>
              <a:t> poznámky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Podporte diskusiu a účasť na celom lekcii</a:t>
            </a:r>
            <a:endParaRPr lang="cs-CZ" dirty="0"/>
          </a:p>
          <a:p>
            <a:r>
              <a:rPr lang="en-GB" dirty="0" err="1"/>
              <a:t>Diskutujte</a:t>
            </a:r>
            <a:r>
              <a:rPr lang="en-GB" dirty="0"/>
              <a:t> o tom, </a:t>
            </a:r>
            <a:r>
              <a:rPr lang="en-GB" dirty="0" err="1"/>
              <a:t>čo</a:t>
            </a:r>
            <a:r>
              <a:rPr lang="en-GB" dirty="0"/>
              <a:t> sa v </a:t>
            </a:r>
            <a:r>
              <a:rPr lang="en-GB" dirty="0" err="1"/>
              <a:t>rôznych</a:t>
            </a:r>
            <a:r>
              <a:rPr lang="en-GB" dirty="0"/>
              <a:t> </a:t>
            </a:r>
            <a:r>
              <a:rPr lang="en-GB" dirty="0" err="1"/>
              <a:t>predmetoch</a:t>
            </a:r>
            <a:r>
              <a:rPr lang="en-GB" dirty="0"/>
              <a:t> </a:t>
            </a:r>
            <a:r>
              <a:rPr lang="en-GB" dirty="0" err="1"/>
              <a:t>považuje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bežné</a:t>
            </a:r>
            <a:r>
              <a:rPr lang="en-GB" dirty="0"/>
              <a:t> </a:t>
            </a:r>
            <a:r>
              <a:rPr lang="en-GB" dirty="0" err="1"/>
              <a:t>znalosti</a:t>
            </a:r>
            <a:r>
              <a:rPr lang="sk-SK" dirty="0"/>
              <a:t> </a:t>
            </a:r>
            <a:endParaRPr lang="en-GB" dirty="0"/>
          </a:p>
          <a:p>
            <a:r>
              <a:rPr lang="en-GB" dirty="0" err="1"/>
              <a:t>Navrhnite</a:t>
            </a:r>
            <a:r>
              <a:rPr lang="en-GB" dirty="0"/>
              <a:t>, aby o tom </a:t>
            </a:r>
            <a:r>
              <a:rPr lang="en-GB" dirty="0" err="1"/>
              <a:t>začali</a:t>
            </a:r>
            <a:r>
              <a:rPr lang="en-GB" dirty="0"/>
              <a:t> </a:t>
            </a:r>
            <a:r>
              <a:rPr lang="en-GB" dirty="0" err="1"/>
              <a:t>konverzáciu</a:t>
            </a:r>
            <a:r>
              <a:rPr lang="en-GB" dirty="0"/>
              <a:t> so </a:t>
            </a:r>
            <a:r>
              <a:rPr lang="en-GB" dirty="0" err="1"/>
              <a:t>svojimi</a:t>
            </a:r>
            <a:r>
              <a:rPr lang="en-GB" dirty="0"/>
              <a:t> </a:t>
            </a:r>
            <a:r>
              <a:rPr lang="en-GB" dirty="0" err="1"/>
              <a:t>rodičmi</a:t>
            </a:r>
            <a:r>
              <a:rPr lang="en-GB" dirty="0"/>
              <a:t>, </a:t>
            </a:r>
            <a:r>
              <a:rPr lang="en-GB" dirty="0" err="1"/>
              <a:t>učiteľmi</a:t>
            </a:r>
            <a:r>
              <a:rPr lang="en-GB" dirty="0"/>
              <a:t> a </a:t>
            </a:r>
            <a:r>
              <a:rPr lang="en-GB" dirty="0" err="1"/>
              <a:t>priateľmi</a:t>
            </a:r>
            <a:r>
              <a:rPr lang="en-GB" dirty="0"/>
              <a:t> z </a:t>
            </a:r>
            <a:r>
              <a:rPr lang="en-GB" dirty="0" err="1"/>
              <a:t>iných</a:t>
            </a:r>
            <a:r>
              <a:rPr lang="en-GB" dirty="0"/>
              <a:t> </a:t>
            </a:r>
            <a:r>
              <a:rPr lang="en-GB" dirty="0" err="1"/>
              <a:t>škôl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17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Základná informácia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Cieľová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: </a:t>
            </a:r>
            <a:r>
              <a:rPr lang="sk-SK" dirty="0" err="1"/>
              <a:t>š</a:t>
            </a:r>
            <a:r>
              <a:rPr lang="en-US" dirty="0" err="1"/>
              <a:t>tudenti</a:t>
            </a:r>
            <a:r>
              <a:rPr lang="en-US" dirty="0"/>
              <a:t> </a:t>
            </a:r>
            <a:r>
              <a:rPr lang="en-US" dirty="0" err="1"/>
              <a:t>stredných</a:t>
            </a:r>
            <a:r>
              <a:rPr lang="en-US" dirty="0"/>
              <a:t> </a:t>
            </a:r>
            <a:r>
              <a:rPr lang="en-US" dirty="0" err="1"/>
              <a:t>škôl</a:t>
            </a:r>
            <a:r>
              <a:rPr lang="sk-SK" dirty="0"/>
              <a:t>, absolventi stredných škôl</a:t>
            </a:r>
            <a:endParaRPr lang="en-GB" dirty="0"/>
          </a:p>
          <a:p>
            <a:r>
              <a:rPr lang="en-US" dirty="0" err="1"/>
              <a:t>Zhrnutie</a:t>
            </a:r>
            <a:r>
              <a:rPr lang="en-US" dirty="0"/>
              <a:t>: </a:t>
            </a:r>
            <a:r>
              <a:rPr lang="en-US" dirty="0" err="1"/>
              <a:t>pomôcť</a:t>
            </a:r>
            <a:r>
              <a:rPr lang="en-US" dirty="0"/>
              <a:t> </a:t>
            </a:r>
            <a:r>
              <a:rPr lang="en-US" dirty="0" err="1"/>
              <a:t>pripraviť</a:t>
            </a:r>
            <a:r>
              <a:rPr lang="en-US" dirty="0"/>
              <a:t> </a:t>
            </a:r>
            <a:r>
              <a:rPr lang="en-US" dirty="0" err="1"/>
              <a:t>študentov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univerzit</a:t>
            </a:r>
            <a:r>
              <a:rPr lang="sk-SK" dirty="0" err="1"/>
              <a:t>ný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pracovný</a:t>
            </a:r>
            <a:r>
              <a:rPr lang="en-US" dirty="0"/>
              <a:t> </a:t>
            </a:r>
            <a:r>
              <a:rPr lang="en-US" dirty="0" err="1"/>
              <a:t>život</a:t>
            </a:r>
            <a:endParaRPr lang="en-US" dirty="0"/>
          </a:p>
          <a:p>
            <a:r>
              <a:rPr lang="en-US" dirty="0" err="1"/>
              <a:t>Ciele</a:t>
            </a:r>
            <a:r>
              <a:rPr lang="en-US" dirty="0"/>
              <a:t>: </a:t>
            </a:r>
            <a:r>
              <a:rPr lang="sk-SK" dirty="0"/>
              <a:t>(</a:t>
            </a:r>
            <a:r>
              <a:rPr lang="en-US" dirty="0"/>
              <a:t>1</a:t>
            </a:r>
            <a:r>
              <a:rPr lang="sk-SK" dirty="0"/>
              <a:t>)</a:t>
            </a:r>
            <a:r>
              <a:rPr lang="en-US" dirty="0"/>
              <a:t> </a:t>
            </a:r>
            <a:r>
              <a:rPr lang="en-US" dirty="0" err="1"/>
              <a:t>zvýšiť</a:t>
            </a:r>
            <a:r>
              <a:rPr lang="en-US" dirty="0"/>
              <a:t> </a:t>
            </a:r>
            <a:r>
              <a:rPr lang="en-US" dirty="0" err="1"/>
              <a:t>informovanosť</a:t>
            </a:r>
            <a:r>
              <a:rPr lang="en-US" dirty="0"/>
              <a:t> o </a:t>
            </a:r>
            <a:r>
              <a:rPr lang="en-US" dirty="0" err="1"/>
              <a:t>akademickej</a:t>
            </a:r>
            <a:r>
              <a:rPr lang="en-US" dirty="0"/>
              <a:t> </a:t>
            </a:r>
            <a:r>
              <a:rPr lang="en-US" dirty="0" err="1"/>
              <a:t>integrite</a:t>
            </a:r>
            <a:r>
              <a:rPr lang="en-US" dirty="0"/>
              <a:t>; (2) </a:t>
            </a:r>
            <a:r>
              <a:rPr lang="en-US" dirty="0" err="1"/>
              <a:t>skúmať</a:t>
            </a:r>
            <a:r>
              <a:rPr lang="en-US" dirty="0"/>
              <a:t> </a:t>
            </a:r>
            <a:r>
              <a:rPr lang="en-US" dirty="0" err="1"/>
              <a:t>využívanie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en-US" dirty="0"/>
              <a:t> </a:t>
            </a:r>
            <a:r>
              <a:rPr lang="en-US" dirty="0" err="1"/>
              <a:t>informácií</a:t>
            </a:r>
            <a:r>
              <a:rPr lang="en-US" dirty="0"/>
              <a:t>; (3) </a:t>
            </a:r>
            <a:r>
              <a:rPr lang="en-US" dirty="0" err="1"/>
              <a:t>skúmať</a:t>
            </a:r>
            <a:r>
              <a:rPr lang="en-US" dirty="0"/>
              <a:t> </a:t>
            </a:r>
            <a:r>
              <a:rPr lang="en-US" dirty="0" err="1"/>
              <a:t>vnímanie</a:t>
            </a:r>
            <a:r>
              <a:rPr lang="en-US" dirty="0"/>
              <a:t> </a:t>
            </a:r>
            <a:r>
              <a:rPr lang="en-US" dirty="0" err="1"/>
              <a:t>prijateľných</a:t>
            </a:r>
            <a:r>
              <a:rPr lang="en-US" dirty="0"/>
              <a:t> </a:t>
            </a:r>
            <a:r>
              <a:rPr lang="en-US" dirty="0" err="1"/>
              <a:t>postupov</a:t>
            </a:r>
            <a:r>
              <a:rPr lang="en-US" dirty="0"/>
              <a:t>; (4) </a:t>
            </a:r>
            <a:r>
              <a:rPr lang="en-US" dirty="0" err="1"/>
              <a:t>zlepšiť</a:t>
            </a:r>
            <a:r>
              <a:rPr lang="en-US" dirty="0"/>
              <a:t> </a:t>
            </a:r>
            <a:r>
              <a:rPr lang="en-US" dirty="0" err="1"/>
              <a:t>porozumenie</a:t>
            </a:r>
            <a:r>
              <a:rPr lang="en-US" dirty="0"/>
              <a:t> </a:t>
            </a:r>
            <a:r>
              <a:rPr lang="en-US" dirty="0" err="1"/>
              <a:t>študentov</a:t>
            </a:r>
            <a:r>
              <a:rPr lang="en-US" dirty="0"/>
              <a:t> </a:t>
            </a:r>
            <a:r>
              <a:rPr lang="sk-SK" dirty="0"/>
              <a:t>ohľadne písania </a:t>
            </a:r>
            <a:r>
              <a:rPr lang="en-US" dirty="0" err="1"/>
              <a:t>akademick</a:t>
            </a:r>
            <a:r>
              <a:rPr lang="sk-SK" dirty="0" err="1"/>
              <a:t>ých</a:t>
            </a:r>
            <a:r>
              <a:rPr lang="sk-SK" dirty="0"/>
              <a:t> textov</a:t>
            </a:r>
            <a:endParaRPr lang="en-US" dirty="0"/>
          </a:p>
          <a:p>
            <a:r>
              <a:rPr lang="en-US" dirty="0" err="1"/>
              <a:t>Dĺžka</a:t>
            </a:r>
            <a:r>
              <a:rPr lang="en-US" dirty="0"/>
              <a:t>: 90 </a:t>
            </a:r>
            <a:r>
              <a:rPr lang="en-US" dirty="0" err="1"/>
              <a:t>minút</a:t>
            </a:r>
            <a:r>
              <a:rPr lang="en-US" dirty="0"/>
              <a:t>, </a:t>
            </a:r>
            <a:r>
              <a:rPr lang="en-US" dirty="0" err="1"/>
              <a:t>pokiaľ</a:t>
            </a:r>
            <a:r>
              <a:rPr lang="en-US" dirty="0"/>
              <a:t> </a:t>
            </a:r>
            <a:r>
              <a:rPr lang="en-US" dirty="0" err="1"/>
              <a:t>možno</a:t>
            </a:r>
            <a:r>
              <a:rPr lang="en-US" dirty="0"/>
              <a:t> s</a:t>
            </a:r>
            <a:r>
              <a:rPr lang="sk-SK" dirty="0"/>
              <a:t> prestávkou v strede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6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Ďalšie informácie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International Center for Academic Integrity (ICAI): </a:t>
            </a:r>
            <a:r>
              <a:rPr lang="en-GB" dirty="0">
                <a:hlinkClick r:id="rId2"/>
              </a:rPr>
              <a:t>https://academicintegrity.org/fundamental-values/</a:t>
            </a:r>
            <a:endParaRPr lang="en-GB" dirty="0"/>
          </a:p>
          <a:p>
            <a:r>
              <a:rPr lang="en-GB" dirty="0"/>
              <a:t>European Network for Academic Integrity (ENAI): </a:t>
            </a:r>
            <a:r>
              <a:rPr lang="en-GB" dirty="0">
                <a:hlinkClick r:id="rId3"/>
              </a:rPr>
              <a:t>https://www.academicintegrity.eu/wp/</a:t>
            </a:r>
            <a:r>
              <a:rPr lang="en-GB" dirty="0"/>
              <a:t> </a:t>
            </a:r>
          </a:p>
          <a:p>
            <a:r>
              <a:rPr lang="en-GB" dirty="0"/>
              <a:t>All URLs were working on 24</a:t>
            </a:r>
            <a:r>
              <a:rPr lang="en-GB" baseline="30000" dirty="0"/>
              <a:t>th</a:t>
            </a:r>
            <a:r>
              <a:rPr lang="en-GB" dirty="0"/>
              <a:t> July 2019.</a:t>
            </a:r>
          </a:p>
        </p:txBody>
      </p:sp>
    </p:spTree>
    <p:extLst>
      <p:ext uri="{BB962C8B-B14F-4D97-AF65-F5344CB8AC3E}">
        <p14:creationId xmlns:p14="http://schemas.microsoft.com/office/powerpoint/2010/main" val="1634244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License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Title of the work: Akademická integrita [</a:t>
            </a:r>
            <a:r>
              <a:rPr lang="en-GB" sz="2400" dirty="0"/>
              <a:t>Avoiding Plagiarism]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Attribute work to name: </a:t>
            </a:r>
            <a:r>
              <a:rPr lang="en-GB" sz="2400" dirty="0"/>
              <a:t>Irene Glendinning, translated by Julius </a:t>
            </a:r>
            <a:r>
              <a:rPr lang="en-GB" sz="2400" dirty="0" err="1"/>
              <a:t>Kravjar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Licensed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creativecommons.org/</a:t>
            </a:r>
            <a:r>
              <a:rPr lang="cs-CZ" sz="2400" dirty="0" err="1">
                <a:hlinkClick r:id="rId3"/>
              </a:rPr>
              <a:t>licenses</a:t>
            </a:r>
            <a:r>
              <a:rPr lang="cs-CZ" sz="2400" dirty="0">
                <a:hlinkClick r:id="rId3"/>
              </a:rPr>
              <a:t>/by/4.0</a:t>
            </a: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following</a:t>
            </a:r>
            <a:r>
              <a:rPr lang="cs-CZ" sz="2400" dirty="0"/>
              <a:t> text:</a:t>
            </a:r>
          </a:p>
          <a:p>
            <a:pPr marL="0" indent="0" algn="ctr">
              <a:buNone/>
            </a:pPr>
            <a:r>
              <a:rPr lang="cs-CZ" sz="2400" i="1" dirty="0"/>
              <a:t>Akademická integrita [</a:t>
            </a:r>
            <a:r>
              <a:rPr lang="en-GB" sz="2400" i="1" dirty="0"/>
              <a:t>Avoiding Plagiarism]</a:t>
            </a:r>
            <a:r>
              <a:rPr lang="cs-CZ" sz="2400" i="1" dirty="0"/>
              <a:t> </a:t>
            </a:r>
            <a:r>
              <a:rPr lang="en-US" sz="2400" dirty="0"/>
              <a:t>by </a:t>
            </a:r>
            <a:r>
              <a:rPr lang="en-GB" sz="2400" i="1" dirty="0"/>
              <a:t>Irene Glendinning</a:t>
            </a:r>
            <a:r>
              <a:rPr lang="en-US" sz="2400" i="1" dirty="0"/>
              <a:t> (translated by Julius </a:t>
            </a:r>
            <a:r>
              <a:rPr lang="en-US" sz="2400" i="1" dirty="0" err="1"/>
              <a:t>Kravjar</a:t>
            </a:r>
            <a:r>
              <a:rPr lang="en-US" sz="2400" i="1"/>
              <a:t>) </a:t>
            </a:r>
            <a:r>
              <a:rPr lang="en-US" sz="2400"/>
              <a:t>is </a:t>
            </a:r>
            <a:r>
              <a:rPr lang="en-US" sz="2400" dirty="0"/>
              <a:t>licensed under a </a:t>
            </a:r>
            <a:r>
              <a:rPr lang="en-US" sz="2400" dirty="0">
                <a:hlinkClick r:id="rId4"/>
              </a:rPr>
              <a:t>Creative Commons Attribution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720" y="1314208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97645"/>
            <a:ext cx="2867025" cy="835537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75" y="1114425"/>
            <a:ext cx="8239125" cy="3419475"/>
          </a:xfrm>
        </p:spPr>
        <p:txBody>
          <a:bodyPr>
            <a:normAutofit/>
          </a:bodyPr>
          <a:lstStyle/>
          <a:p>
            <a:r>
              <a:rPr lang="en-GB" dirty="0" err="1"/>
              <a:t>Čo</a:t>
            </a:r>
            <a:r>
              <a:rPr lang="en-GB" dirty="0"/>
              <a:t> je </a:t>
            </a:r>
            <a:r>
              <a:rPr lang="en-GB" dirty="0" err="1"/>
              <a:t>akademická</a:t>
            </a:r>
            <a:r>
              <a:rPr lang="en-GB" dirty="0"/>
              <a:t> </a:t>
            </a:r>
            <a:r>
              <a:rPr lang="en-GB" dirty="0" err="1"/>
              <a:t>integrita</a:t>
            </a:r>
            <a:r>
              <a:rPr lang="en-GB" dirty="0"/>
              <a:t>?</a:t>
            </a:r>
          </a:p>
          <a:p>
            <a:r>
              <a:rPr lang="en-GB" dirty="0" err="1"/>
              <a:t>Používanie</a:t>
            </a:r>
            <a:r>
              <a:rPr lang="en-GB" dirty="0"/>
              <a:t> </a:t>
            </a:r>
            <a:r>
              <a:rPr lang="en-GB" dirty="0" err="1"/>
              <a:t>zdrojov</a:t>
            </a:r>
            <a:r>
              <a:rPr lang="en-GB" dirty="0"/>
              <a:t> </a:t>
            </a:r>
            <a:r>
              <a:rPr lang="en-GB" dirty="0" err="1"/>
              <a:t>informácií</a:t>
            </a:r>
            <a:endParaRPr lang="en-GB" dirty="0"/>
          </a:p>
          <a:p>
            <a:r>
              <a:rPr lang="en-GB" dirty="0" err="1"/>
              <a:t>Porušeni</a:t>
            </a:r>
            <a:r>
              <a:rPr lang="sk-SK" dirty="0"/>
              <a:t>a</a:t>
            </a:r>
            <a:r>
              <a:rPr lang="en-GB" dirty="0"/>
              <a:t> </a:t>
            </a:r>
            <a:r>
              <a:rPr lang="en-GB" dirty="0" err="1"/>
              <a:t>akademickej</a:t>
            </a:r>
            <a:r>
              <a:rPr lang="en-GB" dirty="0"/>
              <a:t> integrity</a:t>
            </a:r>
          </a:p>
          <a:p>
            <a:r>
              <a:rPr lang="sk-SK" dirty="0"/>
              <a:t>Zodpovednosť</a:t>
            </a:r>
            <a:endParaRPr lang="en-GB" dirty="0"/>
          </a:p>
          <a:p>
            <a:r>
              <a:rPr lang="en-GB" dirty="0"/>
              <a:t>Dis</a:t>
            </a:r>
            <a:r>
              <a:rPr lang="sk-SK" dirty="0" err="1"/>
              <a:t>kusia</a:t>
            </a:r>
            <a:r>
              <a:rPr lang="en-GB" dirty="0"/>
              <a:t>: </a:t>
            </a:r>
            <a:r>
              <a:rPr lang="sk-SK" dirty="0"/>
              <a:t>Čo by </a:t>
            </a:r>
            <a:r>
              <a:rPr lang="pl-PL" dirty="0"/>
              <a:t>sme s tým mali urobiť?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sk-SK" dirty="0"/>
              <a:t>k</a:t>
            </a:r>
            <a:r>
              <a:rPr lang="en-GB" dirty="0" err="1"/>
              <a:t>ademic</a:t>
            </a:r>
            <a:r>
              <a:rPr lang="sk-SK" dirty="0"/>
              <a:t>ká</a:t>
            </a:r>
            <a:r>
              <a:rPr lang="en-GB" dirty="0"/>
              <a:t> </a:t>
            </a:r>
            <a:r>
              <a:rPr lang="sk-SK" dirty="0"/>
              <a:t>i</a:t>
            </a:r>
            <a:r>
              <a:rPr lang="en-GB" dirty="0" err="1"/>
              <a:t>ntegrit</a:t>
            </a:r>
            <a:r>
              <a:rPr lang="sk-SK" dirty="0"/>
              <a:t>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chápete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pojem</a:t>
            </a:r>
            <a:r>
              <a:rPr lang="en-GB" dirty="0"/>
              <a:t>?</a:t>
            </a:r>
          </a:p>
          <a:p>
            <a:r>
              <a:rPr lang="en-GB" dirty="0" err="1"/>
              <a:t>Čestnosť</a:t>
            </a:r>
            <a:r>
              <a:rPr lang="en-GB" dirty="0"/>
              <a:t>, </a:t>
            </a:r>
            <a:r>
              <a:rPr lang="en-GB" dirty="0" err="1"/>
              <a:t>dôvera</a:t>
            </a:r>
            <a:r>
              <a:rPr lang="en-GB" dirty="0"/>
              <a:t>, </a:t>
            </a:r>
            <a:r>
              <a:rPr lang="en-GB" dirty="0" err="1"/>
              <a:t>čestnosť</a:t>
            </a:r>
            <a:r>
              <a:rPr lang="en-GB" dirty="0"/>
              <a:t>, </a:t>
            </a:r>
            <a:r>
              <a:rPr lang="en-GB" dirty="0" err="1"/>
              <a:t>úcta</a:t>
            </a:r>
            <a:r>
              <a:rPr lang="en-GB" dirty="0"/>
              <a:t>, </a:t>
            </a:r>
            <a:r>
              <a:rPr lang="en-GB" dirty="0" err="1"/>
              <a:t>zodpovednosť</a:t>
            </a:r>
            <a:r>
              <a:rPr lang="en-GB" dirty="0"/>
              <a:t>, </a:t>
            </a:r>
            <a:r>
              <a:rPr lang="en-GB" dirty="0" err="1"/>
              <a:t>odvaha</a:t>
            </a:r>
            <a:r>
              <a:rPr lang="en-GB" dirty="0"/>
              <a:t> (</a:t>
            </a:r>
            <a:r>
              <a:rPr lang="en-GB" dirty="0" err="1"/>
              <a:t>základné</a:t>
            </a:r>
            <a:r>
              <a:rPr lang="en-GB" dirty="0"/>
              <a:t> </a:t>
            </a:r>
            <a:r>
              <a:rPr lang="en-GB" dirty="0" err="1"/>
              <a:t>hodnoty</a:t>
            </a:r>
            <a:r>
              <a:rPr lang="en-GB" dirty="0"/>
              <a:t> ICAI)</a:t>
            </a:r>
          </a:p>
          <a:p>
            <a:r>
              <a:rPr lang="en-GB" dirty="0" err="1"/>
              <a:t>Nedostatok</a:t>
            </a:r>
            <a:r>
              <a:rPr lang="en-GB" dirty="0"/>
              <a:t> integrity &gt;&gt; </a:t>
            </a:r>
            <a:r>
              <a:rPr lang="en-GB" dirty="0" err="1"/>
              <a:t>kvalita</a:t>
            </a:r>
            <a:r>
              <a:rPr lang="en-GB" dirty="0"/>
              <a:t> a </a:t>
            </a:r>
            <a:r>
              <a:rPr lang="sk-SK" dirty="0"/>
              <a:t>štandardy</a:t>
            </a:r>
            <a:endParaRPr lang="en-GB" dirty="0"/>
          </a:p>
          <a:p>
            <a:r>
              <a:rPr lang="en-GB" dirty="0" err="1"/>
              <a:t>Inštitucionálne</a:t>
            </a:r>
            <a:r>
              <a:rPr lang="en-GB" dirty="0"/>
              <a:t> </a:t>
            </a:r>
            <a:r>
              <a:rPr lang="sk-SK" dirty="0"/>
              <a:t>vedenie</a:t>
            </a:r>
            <a:r>
              <a:rPr lang="en-GB" dirty="0"/>
              <a:t>, </a:t>
            </a:r>
            <a:r>
              <a:rPr lang="en-GB" dirty="0" err="1"/>
              <a:t>kultúra</a:t>
            </a:r>
            <a:r>
              <a:rPr lang="en-GB" dirty="0"/>
              <a:t>, </a:t>
            </a:r>
            <a:r>
              <a:rPr lang="en-GB" dirty="0" err="1"/>
              <a:t>normy</a:t>
            </a:r>
            <a:r>
              <a:rPr lang="en-GB" dirty="0"/>
              <a:t>, </a:t>
            </a:r>
            <a:r>
              <a:rPr lang="en-GB" dirty="0" err="1"/>
              <a:t>hodnoty</a:t>
            </a:r>
            <a:endParaRPr lang="en-GB" dirty="0"/>
          </a:p>
          <a:p>
            <a:r>
              <a:rPr lang="en-GB" dirty="0" err="1"/>
              <a:t>Ap</a:t>
            </a:r>
            <a:r>
              <a:rPr lang="sk-SK" dirty="0" err="1"/>
              <a:t>likovateľné</a:t>
            </a:r>
            <a:r>
              <a:rPr lang="sk-SK" dirty="0"/>
              <a:t> na vedúcich, učiteľov, rodičov, žiakov</a:t>
            </a:r>
            <a:endParaRPr lang="en-GB" dirty="0"/>
          </a:p>
          <a:p>
            <a:r>
              <a:rPr lang="en-GB" dirty="0" err="1"/>
              <a:t>Dohľad</a:t>
            </a:r>
            <a:r>
              <a:rPr lang="en-GB" dirty="0"/>
              <a:t>, </a:t>
            </a:r>
            <a:r>
              <a:rPr lang="sk-SK" dirty="0"/>
              <a:t>vytrvalosť</a:t>
            </a:r>
            <a:r>
              <a:rPr lang="en-GB" dirty="0"/>
              <a:t>, </a:t>
            </a:r>
            <a:r>
              <a:rPr lang="en-GB" dirty="0" err="1"/>
              <a:t>starostlivosť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51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Používanie</a:t>
            </a:r>
            <a:r>
              <a:rPr lang="en-GB" dirty="0"/>
              <a:t> </a:t>
            </a:r>
            <a:r>
              <a:rPr lang="en-GB" dirty="0" err="1"/>
              <a:t>zdrojov</a:t>
            </a:r>
            <a:r>
              <a:rPr lang="en-GB" dirty="0"/>
              <a:t> </a:t>
            </a:r>
            <a:r>
              <a:rPr lang="en-GB" dirty="0" err="1"/>
              <a:t>informácií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Práca</a:t>
            </a:r>
            <a:r>
              <a:rPr lang="en-GB" dirty="0"/>
              <a:t> v </a:t>
            </a:r>
            <a:r>
              <a:rPr lang="en-GB" dirty="0" err="1"/>
              <a:t>malých</a:t>
            </a:r>
            <a:r>
              <a:rPr lang="en-GB" dirty="0"/>
              <a:t> </a:t>
            </a:r>
            <a:r>
              <a:rPr lang="en-GB" dirty="0" err="1"/>
              <a:t>skupinách</a:t>
            </a:r>
            <a:r>
              <a:rPr lang="en-GB" dirty="0"/>
              <a:t>, </a:t>
            </a:r>
            <a:r>
              <a:rPr lang="en-GB" dirty="0" err="1"/>
              <a:t>diskusia</a:t>
            </a:r>
            <a:r>
              <a:rPr lang="en-GB" dirty="0"/>
              <a:t>: </a:t>
            </a:r>
            <a:r>
              <a:rPr lang="sk-SK" dirty="0"/>
              <a:t>o</a:t>
            </a:r>
            <a:r>
              <a:rPr lang="en-GB" dirty="0"/>
              <a:t> </a:t>
            </a:r>
            <a:r>
              <a:rPr lang="en-GB" dirty="0" err="1"/>
              <a:t>písaní</a:t>
            </a:r>
            <a:r>
              <a:rPr lang="en-GB" dirty="0"/>
              <a:t> </a:t>
            </a:r>
            <a:r>
              <a:rPr lang="en-GB" dirty="0" err="1"/>
              <a:t>eseje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hľadania</a:t>
            </a:r>
            <a:r>
              <a:rPr lang="en-GB" dirty="0"/>
              <a:t> </a:t>
            </a:r>
            <a:r>
              <a:rPr lang="en-GB" dirty="0" err="1"/>
              <a:t>materiálu</a:t>
            </a:r>
            <a:r>
              <a:rPr lang="en-GB" dirty="0"/>
              <a:t> pre </a:t>
            </a:r>
            <a:r>
              <a:rPr lang="en-GB" dirty="0" err="1"/>
              <a:t>projekt</a:t>
            </a:r>
            <a:endParaRPr lang="en-GB" dirty="0"/>
          </a:p>
          <a:p>
            <a:r>
              <a:rPr lang="sk-SK" dirty="0"/>
              <a:t>Kde hľadáte zdroje informácií</a:t>
            </a:r>
            <a:r>
              <a:rPr lang="en-GB" dirty="0"/>
              <a:t>?</a:t>
            </a:r>
          </a:p>
          <a:p>
            <a:r>
              <a:rPr lang="en-GB" dirty="0" err="1"/>
              <a:t>Ako</a:t>
            </a:r>
            <a:r>
              <a:rPr lang="en-GB" dirty="0"/>
              <a:t> </a:t>
            </a:r>
            <a:r>
              <a:rPr lang="sk-SK" dirty="0"/>
              <a:t>poznáte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</a:t>
            </a:r>
            <a:r>
              <a:rPr lang="en-GB" dirty="0" err="1"/>
              <a:t>sú</a:t>
            </a:r>
            <a:r>
              <a:rPr lang="en-GB" dirty="0"/>
              <a:t> </a:t>
            </a:r>
            <a:r>
              <a:rPr lang="en-GB" dirty="0" err="1"/>
              <a:t>spoľahlivé</a:t>
            </a:r>
            <a:r>
              <a:rPr lang="en-GB" dirty="0"/>
              <a:t>?</a:t>
            </a:r>
          </a:p>
          <a:p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používate</a:t>
            </a:r>
            <a:r>
              <a:rPr lang="en-GB" dirty="0"/>
              <a:t> </a:t>
            </a:r>
            <a:r>
              <a:rPr lang="en-GB" dirty="0" err="1"/>
              <a:t>materiál</a:t>
            </a:r>
            <a:r>
              <a:rPr lang="sk-SK" dirty="0"/>
              <a:t>y</a:t>
            </a:r>
            <a:r>
              <a:rPr lang="en-GB" dirty="0"/>
              <a:t>, </a:t>
            </a:r>
            <a:r>
              <a:rPr lang="en-GB" dirty="0" err="1"/>
              <a:t>ktor</a:t>
            </a:r>
            <a:r>
              <a:rPr lang="sk-SK" dirty="0"/>
              <a:t>é</a:t>
            </a:r>
            <a:r>
              <a:rPr lang="en-GB" dirty="0"/>
              <a:t> </a:t>
            </a:r>
            <a:r>
              <a:rPr lang="en-GB" dirty="0" err="1"/>
              <a:t>nájdete</a:t>
            </a:r>
            <a:r>
              <a:rPr lang="en-GB" dirty="0"/>
              <a:t>?</a:t>
            </a:r>
          </a:p>
          <a:p>
            <a:r>
              <a:rPr lang="sk-SK" dirty="0"/>
              <a:t>Ako sa odvolávate na vaše zdroje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55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Používanie</a:t>
            </a:r>
            <a:r>
              <a:rPr lang="en-GB" dirty="0"/>
              <a:t> </a:t>
            </a:r>
            <a:r>
              <a:rPr lang="en-GB" dirty="0" err="1"/>
              <a:t>zdrojov</a:t>
            </a:r>
            <a:r>
              <a:rPr lang="en-GB" dirty="0"/>
              <a:t> - </a:t>
            </a:r>
            <a:r>
              <a:rPr lang="en-GB" dirty="0" err="1"/>
              <a:t>spätná</a:t>
            </a:r>
            <a:r>
              <a:rPr lang="en-GB" dirty="0"/>
              <a:t> </a:t>
            </a:r>
            <a:r>
              <a:rPr lang="en-GB" dirty="0" err="1"/>
              <a:t>väzba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Kde</a:t>
            </a:r>
            <a:r>
              <a:rPr lang="en-GB" dirty="0"/>
              <a:t> </a:t>
            </a:r>
            <a:r>
              <a:rPr lang="sk-SK" dirty="0"/>
              <a:t>hľadáte zdroje</a:t>
            </a:r>
            <a:r>
              <a:rPr lang="en-GB" dirty="0"/>
              <a:t>? Internet, </a:t>
            </a:r>
            <a:r>
              <a:rPr lang="en-GB" dirty="0" err="1"/>
              <a:t>časopisy</a:t>
            </a:r>
            <a:r>
              <a:rPr lang="en-GB" dirty="0"/>
              <a:t>, </a:t>
            </a:r>
            <a:r>
              <a:rPr lang="en-GB" dirty="0" err="1"/>
              <a:t>noviny</a:t>
            </a:r>
            <a:r>
              <a:rPr lang="en-GB" dirty="0"/>
              <a:t>, </a:t>
            </a:r>
            <a:r>
              <a:rPr lang="en-GB" dirty="0" err="1"/>
              <a:t>učebnice</a:t>
            </a:r>
            <a:r>
              <a:rPr lang="en-GB" dirty="0"/>
              <a:t>, </a:t>
            </a:r>
            <a:r>
              <a:rPr lang="en-GB" dirty="0" err="1"/>
              <a:t>akademické</a:t>
            </a:r>
            <a:r>
              <a:rPr lang="en-GB" dirty="0"/>
              <a:t> </a:t>
            </a:r>
            <a:r>
              <a:rPr lang="en-GB" dirty="0" err="1"/>
              <a:t>časopisy</a:t>
            </a:r>
            <a:r>
              <a:rPr lang="en-GB" dirty="0"/>
              <a:t>, </a:t>
            </a:r>
            <a:r>
              <a:rPr lang="sk-SK" dirty="0"/>
              <a:t>...</a:t>
            </a:r>
          </a:p>
          <a:p>
            <a:r>
              <a:rPr lang="sk-SK" dirty="0"/>
              <a:t>Ako viete, že zdroje sú spoľahlivé</a:t>
            </a:r>
            <a:r>
              <a:rPr lang="en-GB" dirty="0"/>
              <a:t>?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Bez </a:t>
            </a:r>
            <a:r>
              <a:rPr lang="en-GB" dirty="0" err="1">
                <a:solidFill>
                  <a:srgbClr val="FF0000"/>
                </a:solidFill>
              </a:rPr>
              <a:t>ohľadu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zdroje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ktoré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odkazujete</a:t>
            </a:r>
            <a:r>
              <a:rPr lang="en-GB" dirty="0">
                <a:solidFill>
                  <a:srgbClr val="FF0000"/>
                </a:solidFill>
              </a:rPr>
              <a:t>, sa </a:t>
            </a:r>
            <a:r>
              <a:rPr lang="en-GB" dirty="0" err="1">
                <a:solidFill>
                  <a:srgbClr val="FF0000"/>
                </a:solidFill>
              </a:rPr>
              <a:t>musíte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pýtať</a:t>
            </a:r>
            <a:r>
              <a:rPr lang="en-GB" dirty="0">
                <a:solidFill>
                  <a:srgbClr val="FF0000"/>
                </a:solidFill>
              </a:rPr>
              <a:t> / </a:t>
            </a:r>
            <a:r>
              <a:rPr lang="en-GB" dirty="0" err="1">
                <a:solidFill>
                  <a:srgbClr val="FF0000"/>
                </a:solidFill>
              </a:rPr>
              <a:t>kontrolovať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aké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presné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spoľahlivé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sú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informácie</a:t>
            </a:r>
            <a:r>
              <a:rPr lang="en-GB" dirty="0">
                <a:solidFill>
                  <a:srgbClr val="FF0000"/>
                </a:solidFill>
              </a:rPr>
              <a:t>. Je to </a:t>
            </a:r>
            <a:r>
              <a:rPr lang="en-GB" dirty="0" err="1">
                <a:solidFill>
                  <a:srgbClr val="FF0000"/>
                </a:solidFill>
              </a:rPr>
              <a:t>názor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alebo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je to fakt</a:t>
            </a:r>
            <a:r>
              <a:rPr lang="en-GB" dirty="0">
                <a:solidFill>
                  <a:srgbClr val="FF0000"/>
                </a:solidFill>
              </a:rPr>
              <a:t>?</a:t>
            </a:r>
            <a:r>
              <a:rPr lang="en-GB" dirty="0"/>
              <a:t> 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Zdroje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z </a:t>
            </a:r>
            <a:r>
              <a:rPr lang="en-GB" dirty="0" err="1">
                <a:solidFill>
                  <a:srgbClr val="FF0000"/>
                </a:solidFill>
              </a:rPr>
              <a:t>internetu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ako</a:t>
            </a:r>
            <a:r>
              <a:rPr lang="en-GB" dirty="0">
                <a:solidFill>
                  <a:srgbClr val="FF0000"/>
                </a:solidFill>
              </a:rPr>
              <a:t> je Wikipedia, </a:t>
            </a:r>
            <a:r>
              <a:rPr lang="en-GB" dirty="0" err="1">
                <a:solidFill>
                  <a:srgbClr val="FF0000"/>
                </a:solidFill>
              </a:rPr>
              <a:t>nemusia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byť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spoľahlivé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musíte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byť opatrní a nespoliehať sa na takéto zdroje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42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Používanie</a:t>
            </a:r>
            <a:r>
              <a:rPr lang="en-GB" dirty="0"/>
              <a:t> </a:t>
            </a:r>
            <a:r>
              <a:rPr lang="en-GB" dirty="0" err="1"/>
              <a:t>zdrojov</a:t>
            </a:r>
            <a:r>
              <a:rPr lang="en-GB" dirty="0"/>
              <a:t> - </a:t>
            </a:r>
            <a:r>
              <a:rPr lang="en-GB" dirty="0" err="1"/>
              <a:t>spätná</a:t>
            </a:r>
            <a:r>
              <a:rPr lang="en-GB" dirty="0"/>
              <a:t> </a:t>
            </a:r>
            <a:r>
              <a:rPr lang="en-GB" dirty="0" err="1"/>
              <a:t>väzba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používate</a:t>
            </a:r>
            <a:r>
              <a:rPr lang="en-GB" dirty="0"/>
              <a:t> </a:t>
            </a:r>
            <a:r>
              <a:rPr lang="en-GB" dirty="0" err="1"/>
              <a:t>materiál</a:t>
            </a:r>
            <a:r>
              <a:rPr lang="sk-SK" dirty="0"/>
              <a:t>y</a:t>
            </a:r>
            <a:r>
              <a:rPr lang="en-GB" dirty="0"/>
              <a:t>, </a:t>
            </a:r>
            <a:r>
              <a:rPr lang="en-GB" dirty="0" err="1"/>
              <a:t>ktor</a:t>
            </a:r>
            <a:r>
              <a:rPr lang="sk-SK" dirty="0"/>
              <a:t>é</a:t>
            </a:r>
            <a:r>
              <a:rPr lang="en-GB" dirty="0"/>
              <a:t> </a:t>
            </a:r>
            <a:r>
              <a:rPr lang="en-GB" dirty="0" err="1"/>
              <a:t>nájdete</a:t>
            </a:r>
            <a:r>
              <a:rPr lang="en-GB" dirty="0"/>
              <a:t>?</a:t>
            </a:r>
          </a:p>
          <a:p>
            <a:pPr lvl="1"/>
            <a:r>
              <a:rPr lang="en-GB" sz="2000" dirty="0" err="1">
                <a:solidFill>
                  <a:srgbClr val="FF0000"/>
                </a:solidFill>
              </a:rPr>
              <a:t>Písomná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práca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GB" sz="2000" dirty="0" err="1">
                <a:solidFill>
                  <a:srgbClr val="FF0000"/>
                </a:solidFill>
              </a:rPr>
              <a:t>Ak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doslovne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kopírujete</a:t>
            </a:r>
            <a:r>
              <a:rPr lang="en-GB" sz="2000" dirty="0">
                <a:solidFill>
                  <a:srgbClr val="FF0000"/>
                </a:solidFill>
              </a:rPr>
              <a:t> text do </a:t>
            </a:r>
            <a:r>
              <a:rPr lang="en-GB" sz="2000" dirty="0" err="1">
                <a:solidFill>
                  <a:srgbClr val="FF0000"/>
                </a:solidFill>
              </a:rPr>
              <a:t>svojej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vlastnej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práce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musíte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okolo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textu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vložiť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úvodzovky</a:t>
            </a:r>
            <a:r>
              <a:rPr lang="en-GB" sz="2000" dirty="0">
                <a:solidFill>
                  <a:srgbClr val="FF0000"/>
                </a:solidFill>
              </a:rPr>
              <a:t>, aby </a:t>
            </a:r>
            <a:r>
              <a:rPr lang="en-GB" sz="2000" dirty="0" err="1">
                <a:solidFill>
                  <a:srgbClr val="FF0000"/>
                </a:solidFill>
              </a:rPr>
              <a:t>ste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ukázali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že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nejde</a:t>
            </a:r>
            <a:r>
              <a:rPr lang="en-GB" sz="2000" dirty="0">
                <a:solidFill>
                  <a:srgbClr val="FF0000"/>
                </a:solidFill>
              </a:rPr>
              <a:t> o </a:t>
            </a:r>
            <a:r>
              <a:rPr lang="en-GB" sz="2000" dirty="0" err="1">
                <a:solidFill>
                  <a:srgbClr val="FF0000"/>
                </a:solidFill>
              </a:rPr>
              <a:t>vaše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vlastné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slová</a:t>
            </a:r>
            <a:endParaRPr lang="en-GB" sz="2000" dirty="0">
              <a:solidFill>
                <a:srgbClr val="FF0000"/>
              </a:solidFill>
            </a:endParaRPr>
          </a:p>
          <a:p>
            <a:pPr lvl="2"/>
            <a:r>
              <a:rPr lang="en-GB" sz="2000" dirty="0" err="1">
                <a:solidFill>
                  <a:srgbClr val="FF0000"/>
                </a:solidFill>
              </a:rPr>
              <a:t>Aj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keď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parafrázujete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stále</a:t>
            </a:r>
            <a:r>
              <a:rPr lang="en-GB" sz="2000" dirty="0">
                <a:solidFill>
                  <a:srgbClr val="FF0000"/>
                </a:solidFill>
              </a:rPr>
              <a:t> to </a:t>
            </a:r>
            <a:r>
              <a:rPr lang="en-GB" sz="2000" dirty="0" err="1">
                <a:solidFill>
                  <a:srgbClr val="FF0000"/>
                </a:solidFill>
              </a:rPr>
              <a:t>nie</a:t>
            </a:r>
            <a:r>
              <a:rPr lang="en-GB" sz="2000" dirty="0">
                <a:solidFill>
                  <a:srgbClr val="FF0000"/>
                </a:solidFill>
              </a:rPr>
              <a:t> je </a:t>
            </a:r>
            <a:r>
              <a:rPr lang="en-GB" sz="2000" dirty="0" err="1">
                <a:solidFill>
                  <a:srgbClr val="FF0000"/>
                </a:solidFill>
              </a:rPr>
              <a:t>vaše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vlastné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dielo</a:t>
            </a:r>
            <a:endParaRPr lang="en-GB" sz="2000" dirty="0">
              <a:solidFill>
                <a:srgbClr val="FF0000"/>
              </a:solidFill>
            </a:endParaRPr>
          </a:p>
          <a:p>
            <a:pPr lvl="1"/>
            <a:r>
              <a:rPr lang="en-GB" sz="2000" dirty="0" err="1">
                <a:solidFill>
                  <a:srgbClr val="FF0000"/>
                </a:solidFill>
              </a:rPr>
              <a:t>Grafický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obsah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zvuk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alebo</a:t>
            </a:r>
            <a:r>
              <a:rPr lang="en-GB" sz="2000" dirty="0">
                <a:solidFill>
                  <a:srgbClr val="FF0000"/>
                </a:solidFill>
              </a:rPr>
              <a:t> video</a:t>
            </a:r>
          </a:p>
          <a:p>
            <a:pPr lvl="2"/>
            <a:r>
              <a:rPr lang="en-GB" sz="2000" dirty="0" err="1">
                <a:solidFill>
                  <a:srgbClr val="FF0000"/>
                </a:solidFill>
              </a:rPr>
              <a:t>Možno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budete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potrebovať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povolenie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reprodukciu</a:t>
            </a:r>
            <a:r>
              <a:rPr lang="en-GB" sz="2000" dirty="0">
                <a:solidFill>
                  <a:srgbClr val="FF0000"/>
                </a:solidFill>
              </a:rPr>
              <a:t> - </a:t>
            </a:r>
            <a:r>
              <a:rPr lang="en-GB" sz="2000" dirty="0" err="1">
                <a:solidFill>
                  <a:srgbClr val="FF0000"/>
                </a:solidFill>
              </a:rPr>
              <a:t>skontrolujte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autorské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práva</a:t>
            </a:r>
            <a:endParaRPr lang="en-GB" sz="2000" dirty="0">
              <a:solidFill>
                <a:srgbClr val="FF0000"/>
              </a:solidFill>
            </a:endParaRPr>
          </a:p>
          <a:p>
            <a:pPr lvl="1"/>
            <a:r>
              <a:rPr lang="en-GB" sz="2000" dirty="0" err="1">
                <a:solidFill>
                  <a:srgbClr val="FF0000"/>
                </a:solidFill>
              </a:rPr>
              <a:t>Softvér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programovací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kód</a:t>
            </a:r>
            <a:endParaRPr lang="en-GB" sz="2000" dirty="0">
              <a:solidFill>
                <a:srgbClr val="FF0000"/>
              </a:solidFill>
            </a:endParaRPr>
          </a:p>
          <a:p>
            <a:pPr lvl="2"/>
            <a:r>
              <a:rPr lang="sk-SK" sz="2000" dirty="0">
                <a:solidFill>
                  <a:srgbClr val="FF0000"/>
                </a:solidFill>
              </a:rPr>
              <a:t>P</a:t>
            </a:r>
            <a:r>
              <a:rPr lang="en-GB" sz="2000" dirty="0" err="1">
                <a:solidFill>
                  <a:srgbClr val="FF0000"/>
                </a:solidFill>
              </a:rPr>
              <a:t>oužitie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kódu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napísaného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niekým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iným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nie</a:t>
            </a:r>
            <a:r>
              <a:rPr lang="en-GB" sz="2000" dirty="0">
                <a:solidFill>
                  <a:srgbClr val="FF0000"/>
                </a:solidFill>
              </a:rPr>
              <a:t> je </a:t>
            </a:r>
            <a:r>
              <a:rPr lang="en-GB" sz="2000" dirty="0" err="1">
                <a:solidFill>
                  <a:srgbClr val="FF0000"/>
                </a:solidFill>
              </a:rPr>
              <a:t>bežne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vhodné</a:t>
            </a:r>
            <a:r>
              <a:rPr lang="sk-SK" sz="2000" dirty="0">
                <a:solidFill>
                  <a:srgbClr val="FF0000"/>
                </a:solidFill>
              </a:rPr>
              <a:t>, to nezdokonalí v</a:t>
            </a:r>
            <a:r>
              <a:rPr lang="en-GB" sz="2000" dirty="0" err="1">
                <a:solidFill>
                  <a:srgbClr val="FF0000"/>
                </a:solidFill>
              </a:rPr>
              <a:t>aše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programovacie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zručnosti</a:t>
            </a:r>
            <a:endParaRPr lang="sk-SK" sz="2000" dirty="0">
              <a:solidFill>
                <a:srgbClr val="FF0000"/>
              </a:solidFill>
            </a:endParaRPr>
          </a:p>
          <a:p>
            <a:pPr lvl="2"/>
            <a:r>
              <a:rPr lang="en-GB" sz="2000" dirty="0" err="1">
                <a:solidFill>
                  <a:srgbClr val="FF0000"/>
                </a:solidFill>
              </a:rPr>
              <a:t>Ak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vám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váš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učiteľ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dovolil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opakované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použitie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kódu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musíte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uviesť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zdroj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napr</a:t>
            </a:r>
            <a:r>
              <a:rPr lang="en-GB" sz="2000" dirty="0">
                <a:solidFill>
                  <a:srgbClr val="FF0000"/>
                </a:solidFill>
              </a:rPr>
              <a:t>. </a:t>
            </a:r>
            <a:r>
              <a:rPr lang="sk-SK" sz="2000" dirty="0">
                <a:solidFill>
                  <a:srgbClr val="FF0000"/>
                </a:solidFill>
              </a:rPr>
              <a:t>v komentároch alebo poznámkach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05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Používanie</a:t>
            </a:r>
            <a:r>
              <a:rPr lang="en-GB" dirty="0"/>
              <a:t> </a:t>
            </a:r>
            <a:r>
              <a:rPr lang="en-GB" dirty="0" err="1"/>
              <a:t>zdrojov</a:t>
            </a:r>
            <a:r>
              <a:rPr lang="en-GB" dirty="0"/>
              <a:t> - </a:t>
            </a:r>
            <a:r>
              <a:rPr lang="en-GB" dirty="0" err="1"/>
              <a:t>spätná</a:t>
            </a:r>
            <a:r>
              <a:rPr lang="en-GB" dirty="0"/>
              <a:t> </a:t>
            </a:r>
            <a:r>
              <a:rPr lang="en-GB" dirty="0" err="1"/>
              <a:t>väzba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9724"/>
            <a:ext cx="7886700" cy="3374651"/>
          </a:xfrm>
        </p:spPr>
        <p:txBody>
          <a:bodyPr>
            <a:normAutofit/>
          </a:bodyPr>
          <a:lstStyle/>
          <a:p>
            <a:r>
              <a:rPr lang="sk-SK" dirty="0"/>
              <a:t>Ako používate odkazy na svoje zdroje?</a:t>
            </a:r>
            <a:endParaRPr lang="en-GB" dirty="0"/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Bez </a:t>
            </a:r>
            <a:r>
              <a:rPr lang="en-GB" sz="2400" dirty="0" err="1">
                <a:solidFill>
                  <a:srgbClr val="FF0000"/>
                </a:solidFill>
              </a:rPr>
              <a:t>ohľadu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na</a:t>
            </a:r>
            <a:r>
              <a:rPr lang="en-GB" sz="2400" dirty="0">
                <a:solidFill>
                  <a:srgbClr val="FF0000"/>
                </a:solidFill>
              </a:rPr>
              <a:t> to, </a:t>
            </a:r>
            <a:r>
              <a:rPr lang="en-GB" sz="2400" dirty="0" err="1">
                <a:solidFill>
                  <a:srgbClr val="FF0000"/>
                </a:solidFill>
              </a:rPr>
              <a:t>aké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zdroje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používate</a:t>
            </a:r>
            <a:r>
              <a:rPr lang="en-GB" sz="2400" dirty="0">
                <a:solidFill>
                  <a:srgbClr val="FF0000"/>
                </a:solidFill>
              </a:rPr>
              <a:t>,</a:t>
            </a:r>
            <a:r>
              <a:rPr lang="sk-SK" sz="2400" dirty="0">
                <a:solidFill>
                  <a:srgbClr val="FF0000"/>
                </a:solidFill>
              </a:rPr>
              <a:t> či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parafrázujete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alebo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akýmkoľvek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spôsobom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text prispôsobujete</a:t>
            </a:r>
            <a:r>
              <a:rPr lang="en-GB" sz="2400" dirty="0">
                <a:solidFill>
                  <a:srgbClr val="FF0000"/>
                </a:solidFill>
              </a:rPr>
              <a:t>, </a:t>
            </a:r>
            <a:r>
              <a:rPr lang="en-GB" sz="2400" dirty="0" err="1">
                <a:solidFill>
                  <a:srgbClr val="FF0000"/>
                </a:solidFill>
              </a:rPr>
              <a:t>musíte</a:t>
            </a:r>
            <a:r>
              <a:rPr lang="en-GB" sz="2400" dirty="0">
                <a:solidFill>
                  <a:srgbClr val="FF0000"/>
                </a:solidFill>
              </a:rPr>
              <a:t> to </a:t>
            </a:r>
            <a:r>
              <a:rPr lang="en-GB" sz="2400" dirty="0" err="1">
                <a:solidFill>
                  <a:srgbClr val="FF0000"/>
                </a:solidFill>
              </a:rPr>
              <a:t>potvrdiť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pomocou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vhodného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odkazu</a:t>
            </a:r>
            <a:endParaRPr lang="en-GB" sz="2400" dirty="0">
              <a:solidFill>
                <a:srgbClr val="FF0000"/>
              </a:solidFill>
            </a:endParaRPr>
          </a:p>
          <a:p>
            <a:pPr lvl="1"/>
            <a:r>
              <a:rPr lang="en-GB" sz="2400" dirty="0" err="1">
                <a:solidFill>
                  <a:srgbClr val="FF0000"/>
                </a:solidFill>
              </a:rPr>
              <a:t>Ak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citujete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priamo</a:t>
            </a:r>
            <a:r>
              <a:rPr lang="en-GB" sz="2400" dirty="0">
                <a:solidFill>
                  <a:srgbClr val="FF0000"/>
                </a:solidFill>
              </a:rPr>
              <a:t>, </a:t>
            </a:r>
            <a:r>
              <a:rPr lang="en-GB" sz="2400" dirty="0" err="1">
                <a:solidFill>
                  <a:srgbClr val="FF0000"/>
                </a:solidFill>
              </a:rPr>
              <a:t>mali</a:t>
            </a:r>
            <a:r>
              <a:rPr lang="en-GB" sz="2400" dirty="0">
                <a:solidFill>
                  <a:srgbClr val="FF0000"/>
                </a:solidFill>
              </a:rPr>
              <a:t> by </a:t>
            </a:r>
            <a:r>
              <a:rPr lang="en-GB" sz="2400" dirty="0" err="1">
                <a:solidFill>
                  <a:srgbClr val="FF0000"/>
                </a:solidFill>
              </a:rPr>
              <a:t>ste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uviesť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aj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číslo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strany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sk-SK" dirty="0"/>
              <a:t>Je potrebné odkazovať na internetové zdroje</a:t>
            </a:r>
            <a:r>
              <a:rPr lang="en-GB" dirty="0"/>
              <a:t>?</a:t>
            </a:r>
          </a:p>
          <a:p>
            <a:pPr lvl="1"/>
            <a:r>
              <a:rPr lang="en-GB" sz="2400" dirty="0" err="1">
                <a:solidFill>
                  <a:srgbClr val="FF0000"/>
                </a:solidFill>
              </a:rPr>
              <a:t>Áno</a:t>
            </a:r>
            <a:r>
              <a:rPr lang="en-GB" sz="2400" dirty="0">
                <a:solidFill>
                  <a:srgbClr val="FF0000"/>
                </a:solidFill>
              </a:rPr>
              <a:t>! </a:t>
            </a:r>
            <a:r>
              <a:rPr lang="sk-SK" sz="2400" dirty="0">
                <a:solidFill>
                  <a:srgbClr val="FF0000"/>
                </a:solidFill>
              </a:rPr>
              <a:t>Odkazy na v</a:t>
            </a:r>
            <a:r>
              <a:rPr lang="en-GB" sz="2400" dirty="0" err="1">
                <a:solidFill>
                  <a:srgbClr val="FF0000"/>
                </a:solidFill>
              </a:rPr>
              <a:t>šetky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zdroje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musia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byť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uvedené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sk-SK" sz="2400" dirty="0">
                <a:solidFill>
                  <a:srgbClr val="00B050"/>
                </a:solidFill>
              </a:rPr>
              <a:t>Prestávka: päť minút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8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5262"/>
            <a:ext cx="7200900" cy="2052638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Certainly in a higher education context there are many factors that prevent rapid changes.  </a:t>
            </a:r>
            <a:r>
              <a:rPr lang="en-GB" altLang="en-US" sz="2400" dirty="0" err="1"/>
              <a:t>Kolmos</a:t>
            </a:r>
            <a:r>
              <a:rPr lang="en-GB" altLang="en-US" sz="2400" dirty="0"/>
              <a:t> and de </a:t>
            </a:r>
            <a:r>
              <a:rPr lang="en-GB" altLang="en-US" sz="2400" dirty="0" err="1"/>
              <a:t>Graaff</a:t>
            </a:r>
            <a:r>
              <a:rPr lang="en-GB" altLang="en-US" sz="2400" dirty="0"/>
              <a:t> compare the management of a university faculty to “the navigation of a super tanker….The inertia of mass precludes any abrupt change of course” (</a:t>
            </a:r>
            <a:r>
              <a:rPr lang="en-GB" altLang="en-US" sz="2400" dirty="0" err="1"/>
              <a:t>Kolmos</a:t>
            </a:r>
            <a:r>
              <a:rPr lang="en-GB" altLang="en-US" sz="2400" dirty="0"/>
              <a:t> &amp; de </a:t>
            </a:r>
            <a:r>
              <a:rPr lang="en-GB" altLang="en-US" sz="2400" dirty="0" err="1"/>
              <a:t>Graaff</a:t>
            </a:r>
            <a:r>
              <a:rPr lang="en-GB" altLang="en-US" sz="2400" dirty="0"/>
              <a:t> 2007: 35).  This analogy clearly reflects the experience of the SEE team.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55650" y="2881580"/>
            <a:ext cx="8208963" cy="132343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dirty="0" err="1">
                <a:latin typeface="+mn-lt"/>
              </a:rPr>
              <a:t>Kolmos</a:t>
            </a:r>
            <a:r>
              <a:rPr lang="en-GB" altLang="en-US" sz="2000" dirty="0">
                <a:latin typeface="+mn-lt"/>
              </a:rPr>
              <a:t>, A., De </a:t>
            </a:r>
            <a:r>
              <a:rPr lang="en-GB" altLang="en-US" sz="2000" dirty="0" err="1">
                <a:latin typeface="+mn-lt"/>
              </a:rPr>
              <a:t>Graaff</a:t>
            </a:r>
            <a:r>
              <a:rPr lang="en-GB" altLang="en-US" sz="2000" dirty="0">
                <a:latin typeface="+mn-lt"/>
              </a:rPr>
              <a:t>, E. (2007). </a:t>
            </a:r>
            <a:r>
              <a:rPr lang="en-GB" altLang="en-US" sz="2000" i="1" dirty="0">
                <a:latin typeface="+mn-lt"/>
              </a:rPr>
              <a:t>Process of changing to PBL </a:t>
            </a:r>
            <a:r>
              <a:rPr lang="en-GB" altLang="en-US" sz="2000" dirty="0">
                <a:latin typeface="+mn-lt"/>
              </a:rPr>
              <a:t>in De </a:t>
            </a:r>
            <a:r>
              <a:rPr lang="en-GB" altLang="en-US" sz="2000" dirty="0" err="1">
                <a:latin typeface="+mn-lt"/>
              </a:rPr>
              <a:t>Graaff</a:t>
            </a:r>
            <a:r>
              <a:rPr lang="en-GB" altLang="en-US" sz="2000" dirty="0">
                <a:latin typeface="+mn-lt"/>
              </a:rPr>
              <a:t>, E. and </a:t>
            </a:r>
            <a:r>
              <a:rPr lang="en-GB" altLang="en-US" sz="2000" dirty="0" err="1">
                <a:latin typeface="+mn-lt"/>
              </a:rPr>
              <a:t>Kolmos</a:t>
            </a:r>
            <a:r>
              <a:rPr lang="en-GB" altLang="en-US" sz="2000" dirty="0">
                <a:latin typeface="+mn-lt"/>
              </a:rPr>
              <a:t>, A. (eds.) </a:t>
            </a:r>
            <a:r>
              <a:rPr lang="en-GB" altLang="en-US" sz="2000" i="1" dirty="0">
                <a:latin typeface="+mn-lt"/>
              </a:rPr>
              <a:t>Management of Change Implementation of Problem-Based and Project-Based Learning in Engineering</a:t>
            </a:r>
            <a:r>
              <a:rPr lang="en-GB" altLang="en-US" sz="2000" dirty="0">
                <a:latin typeface="+mn-lt"/>
              </a:rPr>
              <a:t>, Rotterdam / Taipei: Sense Publishers.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53712" y="2309813"/>
            <a:ext cx="428548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en-US" sz="2400" dirty="0"/>
              <a:t>Odkaz v texte (</a:t>
            </a:r>
            <a:r>
              <a:rPr lang="en-GB" altLang="en-US" sz="2400" dirty="0"/>
              <a:t>In-text citation</a:t>
            </a:r>
            <a:r>
              <a:rPr lang="sk-SK" altLang="en-US" sz="2400" dirty="0"/>
              <a:t>)</a:t>
            </a:r>
            <a:endParaRPr lang="en-GB" altLang="en-US" sz="24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362450" y="4004965"/>
            <a:ext cx="3766566" cy="46166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en-US" sz="2400" dirty="0"/>
              <a:t>Referencia / </a:t>
            </a:r>
            <a:r>
              <a:rPr lang="en-GB" altLang="en-US" sz="2400" dirty="0"/>
              <a:t>Reference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 flipV="1">
            <a:off x="5401468" y="1776264"/>
            <a:ext cx="1223963" cy="76438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79338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1898</TotalTime>
  <Words>1393</Words>
  <Application>Microsoft Office PowerPoint</Application>
  <PresentationFormat>Předvádění na obrazovce (16:9)</PresentationFormat>
  <Paragraphs>144</Paragraphs>
  <Slides>21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MS PGothic</vt:lpstr>
      <vt:lpstr>Arial</vt:lpstr>
      <vt:lpstr>Calibri</vt:lpstr>
      <vt:lpstr>enai</vt:lpstr>
      <vt:lpstr>O2C: Akademická integrita</vt:lpstr>
      <vt:lpstr>Základná informácia</vt:lpstr>
      <vt:lpstr>Agenda</vt:lpstr>
      <vt:lpstr>Akademická integrita</vt:lpstr>
      <vt:lpstr>Používanie zdrojov informácií</vt:lpstr>
      <vt:lpstr>Používanie zdrojov - spätná väzba</vt:lpstr>
      <vt:lpstr>Používanie zdrojov - spätná väzba</vt:lpstr>
      <vt:lpstr>Používanie zdrojov - spätná väzba</vt:lpstr>
      <vt:lpstr>Prezentace aplikace PowerPoint</vt:lpstr>
      <vt:lpstr>Porušenia akademickej interity</vt:lpstr>
      <vt:lpstr>Prezentace aplikace PowerPoint</vt:lpstr>
      <vt:lpstr>Prezentace aplikace PowerPoint</vt:lpstr>
      <vt:lpstr>Prezentace aplikace PowerPoint</vt:lpstr>
      <vt:lpstr>Contract cheating</vt:lpstr>
      <vt:lpstr>Prečo je podvádzanie neprijateľné?</vt:lpstr>
      <vt:lpstr>Prečo je podvádzanie neprijateľné?</vt:lpstr>
      <vt:lpstr>Zhrnutie</vt:lpstr>
      <vt:lpstr>Na doplnenie</vt:lpstr>
      <vt:lpstr>Didaktické / učiteľské poznámky </vt:lpstr>
      <vt:lpstr>Ďalšie informácie</vt:lpstr>
      <vt:lpstr>License Information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147</cp:revision>
  <dcterms:created xsi:type="dcterms:W3CDTF">2016-09-26T15:05:02Z</dcterms:created>
  <dcterms:modified xsi:type="dcterms:W3CDTF">2019-09-03T07:47:30Z</dcterms:modified>
</cp:coreProperties>
</file>