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5"/>
  </p:notesMasterIdLst>
  <p:sldIdLst>
    <p:sldId id="309" r:id="rId2"/>
    <p:sldId id="356" r:id="rId3"/>
    <p:sldId id="337" r:id="rId4"/>
    <p:sldId id="349" r:id="rId5"/>
    <p:sldId id="350" r:id="rId6"/>
    <p:sldId id="351" r:id="rId7"/>
    <p:sldId id="352" r:id="rId8"/>
    <p:sldId id="318" r:id="rId9"/>
    <p:sldId id="321" r:id="rId10"/>
    <p:sldId id="319" r:id="rId11"/>
    <p:sldId id="336" r:id="rId12"/>
    <p:sldId id="320" r:id="rId13"/>
    <p:sldId id="357" r:id="rId14"/>
    <p:sldId id="358" r:id="rId15"/>
    <p:sldId id="359" r:id="rId16"/>
    <p:sldId id="360" r:id="rId17"/>
    <p:sldId id="361" r:id="rId18"/>
    <p:sldId id="362" r:id="rId19"/>
    <p:sldId id="346" r:id="rId20"/>
    <p:sldId id="363" r:id="rId21"/>
    <p:sldId id="340" r:id="rId22"/>
    <p:sldId id="338" r:id="rId23"/>
    <p:sldId id="348" r:id="rId24"/>
    <p:sldId id="322" r:id="rId25"/>
    <p:sldId id="344" r:id="rId26"/>
    <p:sldId id="341" r:id="rId27"/>
    <p:sldId id="355" r:id="rId28"/>
    <p:sldId id="345" r:id="rId29"/>
    <p:sldId id="324" r:id="rId30"/>
    <p:sldId id="325" r:id="rId31"/>
    <p:sldId id="327" r:id="rId32"/>
    <p:sldId id="364" r:id="rId33"/>
    <p:sldId id="329" r:id="rId3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EFAF8DB-A969-4135-B19A-87D8D207BB21}">
          <p14:sldIdLst>
            <p14:sldId id="309"/>
            <p14:sldId id="356"/>
            <p14:sldId id="337"/>
            <p14:sldId id="349"/>
            <p14:sldId id="350"/>
            <p14:sldId id="351"/>
            <p14:sldId id="352"/>
            <p14:sldId id="318"/>
            <p14:sldId id="321"/>
            <p14:sldId id="319"/>
            <p14:sldId id="336"/>
            <p14:sldId id="320"/>
            <p14:sldId id="357"/>
            <p14:sldId id="358"/>
            <p14:sldId id="359"/>
            <p14:sldId id="360"/>
            <p14:sldId id="361"/>
            <p14:sldId id="362"/>
            <p14:sldId id="346"/>
            <p14:sldId id="363"/>
            <p14:sldId id="340"/>
            <p14:sldId id="338"/>
            <p14:sldId id="348"/>
            <p14:sldId id="322"/>
            <p14:sldId id="344"/>
            <p14:sldId id="341"/>
            <p14:sldId id="355"/>
            <p14:sldId id="345"/>
            <p14:sldId id="324"/>
            <p14:sldId id="325"/>
            <p14:sldId id="327"/>
            <p14:sldId id="364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3" autoAdjust="0"/>
    <p:restoredTop sz="86463" autoAdjust="0"/>
  </p:normalViewPr>
  <p:slideViewPr>
    <p:cSldViewPr snapToGrid="0">
      <p:cViewPr varScale="1">
        <p:scale>
          <a:sx n="89" d="100"/>
          <a:sy n="89" d="100"/>
        </p:scale>
        <p:origin x="576" y="78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11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\Mendelu\Granty\2016%20CoE%20Balkan\Results\Cases-IPPHEAE-SEEPPA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\Mendelu\Granty\2016%20CoE%20Balkan\Results\Cases-IPPHEAE-SEEPPAI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 cleaned'!$J$1</c:f>
              <c:strCache>
                <c:ptCount val="1"/>
                <c:pt idx="0">
                  <c:v>Serious plagiarism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'A cleaned'!$I$2:$I$27</c:f>
              <c:strCache>
                <c:ptCount val="26"/>
                <c:pt idx="0">
                  <c:v>Malta</c:v>
                </c:pt>
                <c:pt idx="1">
                  <c:v>Ireland</c:v>
                </c:pt>
                <c:pt idx="2">
                  <c:v>Slovakia</c:v>
                </c:pt>
                <c:pt idx="3">
                  <c:v>Germany</c:v>
                </c:pt>
                <c:pt idx="4">
                  <c:v>Austria</c:v>
                </c:pt>
                <c:pt idx="5">
                  <c:v>Croatia</c:v>
                </c:pt>
                <c:pt idx="6">
                  <c:v>Czech Rep.</c:v>
                </c:pt>
                <c:pt idx="7">
                  <c:v>Bosnia and Herzegovina</c:v>
                </c:pt>
                <c:pt idx="8">
                  <c:v>United Kingdom</c:v>
                </c:pt>
                <c:pt idx="9">
                  <c:v>Montenegro</c:v>
                </c:pt>
                <c:pt idx="10">
                  <c:v>Poland</c:v>
                </c:pt>
                <c:pt idx="11">
                  <c:v>France</c:v>
                </c:pt>
                <c:pt idx="12">
                  <c:v>Portugal</c:v>
                </c:pt>
                <c:pt idx="13">
                  <c:v>Serbia</c:v>
                </c:pt>
                <c:pt idx="14">
                  <c:v>Finland</c:v>
                </c:pt>
                <c:pt idx="15">
                  <c:v>Slovenia</c:v>
                </c:pt>
                <c:pt idx="16">
                  <c:v>Romania</c:v>
                </c:pt>
                <c:pt idx="17">
                  <c:v>Greece</c:v>
                </c:pt>
                <c:pt idx="18">
                  <c:v>Cyprus</c:v>
                </c:pt>
                <c:pt idx="19">
                  <c:v>Spain</c:v>
                </c:pt>
                <c:pt idx="20">
                  <c:v>Albania</c:v>
                </c:pt>
                <c:pt idx="21">
                  <c:v>Latvia</c:v>
                </c:pt>
                <c:pt idx="22">
                  <c:v>Estonia</c:v>
                </c:pt>
                <c:pt idx="23">
                  <c:v>Lithuania</c:v>
                </c:pt>
                <c:pt idx="24">
                  <c:v>Macedonia</c:v>
                </c:pt>
                <c:pt idx="25">
                  <c:v>Bulgaria</c:v>
                </c:pt>
              </c:strCache>
            </c:strRef>
          </c:cat>
          <c:val>
            <c:numRef>
              <c:f>'A cleaned'!$J$2:$J$27</c:f>
              <c:numCache>
                <c:formatCode>0%</c:formatCode>
                <c:ptCount val="26"/>
                <c:pt idx="0">
                  <c:v>0.87323943661971826</c:v>
                </c:pt>
                <c:pt idx="1">
                  <c:v>0.85185185185185186</c:v>
                </c:pt>
                <c:pt idx="2">
                  <c:v>0.81538461538461537</c:v>
                </c:pt>
                <c:pt idx="3">
                  <c:v>0.82978723404255317</c:v>
                </c:pt>
                <c:pt idx="4">
                  <c:v>0.83612662942271876</c:v>
                </c:pt>
                <c:pt idx="5">
                  <c:v>0.75</c:v>
                </c:pt>
                <c:pt idx="6">
                  <c:v>0.72910662824207495</c:v>
                </c:pt>
                <c:pt idx="7">
                  <c:v>0.74193548387096775</c:v>
                </c:pt>
                <c:pt idx="8">
                  <c:v>0.72839506172839508</c:v>
                </c:pt>
                <c:pt idx="9">
                  <c:v>0.70588235294117652</c:v>
                </c:pt>
                <c:pt idx="10">
                  <c:v>0.66019417475728159</c:v>
                </c:pt>
                <c:pt idx="11">
                  <c:v>0.5546875</c:v>
                </c:pt>
                <c:pt idx="12">
                  <c:v>0.73770491803278693</c:v>
                </c:pt>
                <c:pt idx="13">
                  <c:v>0.90476190476190477</c:v>
                </c:pt>
                <c:pt idx="14">
                  <c:v>0.78658536585365857</c:v>
                </c:pt>
                <c:pt idx="15">
                  <c:v>0.66666666666666663</c:v>
                </c:pt>
                <c:pt idx="16">
                  <c:v>0.67612293144208035</c:v>
                </c:pt>
                <c:pt idx="17">
                  <c:v>0.5625</c:v>
                </c:pt>
                <c:pt idx="18">
                  <c:v>0.60191082802547768</c:v>
                </c:pt>
                <c:pt idx="19">
                  <c:v>0.71830985915492962</c:v>
                </c:pt>
                <c:pt idx="20">
                  <c:v>0.5714285714285714</c:v>
                </c:pt>
                <c:pt idx="21">
                  <c:v>0.5625</c:v>
                </c:pt>
                <c:pt idx="22">
                  <c:v>0.72340425531914898</c:v>
                </c:pt>
                <c:pt idx="23">
                  <c:v>0.41739130434782606</c:v>
                </c:pt>
                <c:pt idx="24">
                  <c:v>0.66666666666666663</c:v>
                </c:pt>
                <c:pt idx="25">
                  <c:v>0.60227272727272729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13-45A4-A328-F181136F2FF3}"/>
            </c:ext>
          </c:extLst>
        </c:ser>
        <c:ser>
          <c:idx val="1"/>
          <c:order val="1"/>
          <c:tx>
            <c:strRef>
              <c:f>'A cleaned'!$K$1</c:f>
              <c:strCache>
                <c:ptCount val="1"/>
                <c:pt idx="0">
                  <c:v>Plagiarism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'A cleaned'!$I$2:$I$27</c:f>
              <c:strCache>
                <c:ptCount val="26"/>
                <c:pt idx="0">
                  <c:v>Malta</c:v>
                </c:pt>
                <c:pt idx="1">
                  <c:v>Ireland</c:v>
                </c:pt>
                <c:pt idx="2">
                  <c:v>Slovakia</c:v>
                </c:pt>
                <c:pt idx="3">
                  <c:v>Germany</c:v>
                </c:pt>
                <c:pt idx="4">
                  <c:v>Austria</c:v>
                </c:pt>
                <c:pt idx="5">
                  <c:v>Croatia</c:v>
                </c:pt>
                <c:pt idx="6">
                  <c:v>Czech Rep.</c:v>
                </c:pt>
                <c:pt idx="7">
                  <c:v>Bosnia and Herzegovina</c:v>
                </c:pt>
                <c:pt idx="8">
                  <c:v>United Kingdom</c:v>
                </c:pt>
                <c:pt idx="9">
                  <c:v>Montenegro</c:v>
                </c:pt>
                <c:pt idx="10">
                  <c:v>Poland</c:v>
                </c:pt>
                <c:pt idx="11">
                  <c:v>France</c:v>
                </c:pt>
                <c:pt idx="12">
                  <c:v>Portugal</c:v>
                </c:pt>
                <c:pt idx="13">
                  <c:v>Serbia</c:v>
                </c:pt>
                <c:pt idx="14">
                  <c:v>Finland</c:v>
                </c:pt>
                <c:pt idx="15">
                  <c:v>Slovenia</c:v>
                </c:pt>
                <c:pt idx="16">
                  <c:v>Romania</c:v>
                </c:pt>
                <c:pt idx="17">
                  <c:v>Greece</c:v>
                </c:pt>
                <c:pt idx="18">
                  <c:v>Cyprus</c:v>
                </c:pt>
                <c:pt idx="19">
                  <c:v>Spain</c:v>
                </c:pt>
                <c:pt idx="20">
                  <c:v>Albania</c:v>
                </c:pt>
                <c:pt idx="21">
                  <c:v>Latvia</c:v>
                </c:pt>
                <c:pt idx="22">
                  <c:v>Estonia</c:v>
                </c:pt>
                <c:pt idx="23">
                  <c:v>Lithuania</c:v>
                </c:pt>
                <c:pt idx="24">
                  <c:v>Macedonia</c:v>
                </c:pt>
                <c:pt idx="25">
                  <c:v>Bulgaria</c:v>
                </c:pt>
              </c:strCache>
            </c:strRef>
          </c:cat>
          <c:val>
            <c:numRef>
              <c:f>'A cleaned'!$K$2:$K$27</c:f>
              <c:numCache>
                <c:formatCode>0%</c:formatCode>
                <c:ptCount val="26"/>
                <c:pt idx="0">
                  <c:v>0.12676056338028169</c:v>
                </c:pt>
                <c:pt idx="1">
                  <c:v>0.13580246913580246</c:v>
                </c:pt>
                <c:pt idx="2">
                  <c:v>0.16923076923076924</c:v>
                </c:pt>
                <c:pt idx="3">
                  <c:v>0.14893617021276595</c:v>
                </c:pt>
                <c:pt idx="4">
                  <c:v>0.13966480446927373</c:v>
                </c:pt>
                <c:pt idx="5">
                  <c:v>0.21428571428571427</c:v>
                </c:pt>
                <c:pt idx="6">
                  <c:v>0.2276657060518732</c:v>
                </c:pt>
                <c:pt idx="7">
                  <c:v>0.20967741935483872</c:v>
                </c:pt>
                <c:pt idx="8">
                  <c:v>0.21296296296296297</c:v>
                </c:pt>
                <c:pt idx="9">
                  <c:v>0.23529411764705882</c:v>
                </c:pt>
                <c:pt idx="10">
                  <c:v>0.27831715210355989</c:v>
                </c:pt>
                <c:pt idx="11">
                  <c:v>0.3828125</c:v>
                </c:pt>
                <c:pt idx="12">
                  <c:v>0.19672131147540983</c:v>
                </c:pt>
                <c:pt idx="13">
                  <c:v>2.8571428571428571E-2</c:v>
                </c:pt>
                <c:pt idx="14">
                  <c:v>0.1402439024390244</c:v>
                </c:pt>
                <c:pt idx="15">
                  <c:v>0.25</c:v>
                </c:pt>
                <c:pt idx="16">
                  <c:v>0.23877068557919623</c:v>
                </c:pt>
                <c:pt idx="17">
                  <c:v>0.34375</c:v>
                </c:pt>
                <c:pt idx="18">
                  <c:v>0.30254777070063693</c:v>
                </c:pt>
                <c:pt idx="19">
                  <c:v>0.18309859154929578</c:v>
                </c:pt>
                <c:pt idx="20">
                  <c:v>0.30612244897959184</c:v>
                </c:pt>
                <c:pt idx="21">
                  <c:v>0.3125</c:v>
                </c:pt>
                <c:pt idx="22">
                  <c:v>0.1276595744680851</c:v>
                </c:pt>
                <c:pt idx="23">
                  <c:v>0.38260869565217392</c:v>
                </c:pt>
                <c:pt idx="24">
                  <c:v>0.1111111111111111</c:v>
                </c:pt>
                <c:pt idx="25">
                  <c:v>0.14772727272727273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13-45A4-A328-F181136F2FF3}"/>
            </c:ext>
          </c:extLst>
        </c:ser>
        <c:ser>
          <c:idx val="2"/>
          <c:order val="2"/>
          <c:tx>
            <c:strRef>
              <c:f>'A cleaned'!$L$1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'A cleaned'!$I$2:$I$27</c:f>
              <c:strCache>
                <c:ptCount val="26"/>
                <c:pt idx="0">
                  <c:v>Malta</c:v>
                </c:pt>
                <c:pt idx="1">
                  <c:v>Ireland</c:v>
                </c:pt>
                <c:pt idx="2">
                  <c:v>Slovakia</c:v>
                </c:pt>
                <c:pt idx="3">
                  <c:v>Germany</c:v>
                </c:pt>
                <c:pt idx="4">
                  <c:v>Austria</c:v>
                </c:pt>
                <c:pt idx="5">
                  <c:v>Croatia</c:v>
                </c:pt>
                <c:pt idx="6">
                  <c:v>Czech Rep.</c:v>
                </c:pt>
                <c:pt idx="7">
                  <c:v>Bosnia and Herzegovina</c:v>
                </c:pt>
                <c:pt idx="8">
                  <c:v>United Kingdom</c:v>
                </c:pt>
                <c:pt idx="9">
                  <c:v>Montenegro</c:v>
                </c:pt>
                <c:pt idx="10">
                  <c:v>Poland</c:v>
                </c:pt>
                <c:pt idx="11">
                  <c:v>France</c:v>
                </c:pt>
                <c:pt idx="12">
                  <c:v>Portugal</c:v>
                </c:pt>
                <c:pt idx="13">
                  <c:v>Serbia</c:v>
                </c:pt>
                <c:pt idx="14">
                  <c:v>Finland</c:v>
                </c:pt>
                <c:pt idx="15">
                  <c:v>Slovenia</c:v>
                </c:pt>
                <c:pt idx="16">
                  <c:v>Romania</c:v>
                </c:pt>
                <c:pt idx="17">
                  <c:v>Greece</c:v>
                </c:pt>
                <c:pt idx="18">
                  <c:v>Cyprus</c:v>
                </c:pt>
                <c:pt idx="19">
                  <c:v>Spain</c:v>
                </c:pt>
                <c:pt idx="20">
                  <c:v>Albania</c:v>
                </c:pt>
                <c:pt idx="21">
                  <c:v>Latvia</c:v>
                </c:pt>
                <c:pt idx="22">
                  <c:v>Estonia</c:v>
                </c:pt>
                <c:pt idx="23">
                  <c:v>Lithuania</c:v>
                </c:pt>
                <c:pt idx="24">
                  <c:v>Macedonia</c:v>
                </c:pt>
                <c:pt idx="25">
                  <c:v>Bulgaria</c:v>
                </c:pt>
              </c:strCache>
            </c:strRef>
          </c:cat>
          <c:val>
            <c:numRef>
              <c:f>'A cleaned'!$L$2:$L$27</c:f>
              <c:numCache>
                <c:formatCode>0%</c:formatCode>
                <c:ptCount val="26"/>
                <c:pt idx="0">
                  <c:v>0</c:v>
                </c:pt>
                <c:pt idx="1">
                  <c:v>1.2345679012345678E-2</c:v>
                </c:pt>
                <c:pt idx="2">
                  <c:v>1.0256410256410256E-2</c:v>
                </c:pt>
                <c:pt idx="3">
                  <c:v>2.1276595744680851E-2</c:v>
                </c:pt>
                <c:pt idx="4">
                  <c:v>1.6759776536312849E-2</c:v>
                </c:pt>
                <c:pt idx="5">
                  <c:v>2.976190476190476E-2</c:v>
                </c:pt>
                <c:pt idx="6">
                  <c:v>3.1700288184438041E-2</c:v>
                </c:pt>
                <c:pt idx="7">
                  <c:v>4.8387096774193547E-2</c:v>
                </c:pt>
                <c:pt idx="8">
                  <c:v>3.0864197530864196E-2</c:v>
                </c:pt>
                <c:pt idx="9">
                  <c:v>5.8823529411764705E-2</c:v>
                </c:pt>
                <c:pt idx="10">
                  <c:v>4.8543689320388349E-2</c:v>
                </c:pt>
                <c:pt idx="11">
                  <c:v>4.6875E-2</c:v>
                </c:pt>
                <c:pt idx="12">
                  <c:v>6.0109289617486336E-2</c:v>
                </c:pt>
                <c:pt idx="13">
                  <c:v>5.7142857142857141E-2</c:v>
                </c:pt>
                <c:pt idx="14">
                  <c:v>6.7073170731707321E-2</c:v>
                </c:pt>
                <c:pt idx="15">
                  <c:v>8.3333333333333329E-2</c:v>
                </c:pt>
                <c:pt idx="16">
                  <c:v>7.8014184397163122E-2</c:v>
                </c:pt>
                <c:pt idx="17">
                  <c:v>6.25E-2</c:v>
                </c:pt>
                <c:pt idx="18">
                  <c:v>7.0063694267515922E-2</c:v>
                </c:pt>
                <c:pt idx="19">
                  <c:v>1.4084507042253521E-2</c:v>
                </c:pt>
                <c:pt idx="20">
                  <c:v>8.1632653061224483E-2</c:v>
                </c:pt>
                <c:pt idx="21">
                  <c:v>6.25E-2</c:v>
                </c:pt>
                <c:pt idx="22">
                  <c:v>0.1276595744680851</c:v>
                </c:pt>
                <c:pt idx="23">
                  <c:v>0.11304347826086956</c:v>
                </c:pt>
                <c:pt idx="24">
                  <c:v>0.1111111111111111</c:v>
                </c:pt>
                <c:pt idx="25">
                  <c:v>0.20454545454545456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13-45A4-A328-F181136F2FF3}"/>
            </c:ext>
          </c:extLst>
        </c:ser>
        <c:ser>
          <c:idx val="3"/>
          <c:order val="3"/>
          <c:tx>
            <c:strRef>
              <c:f>'A cleaned'!$M$1</c:f>
              <c:strCache>
                <c:ptCount val="1"/>
                <c:pt idx="0">
                  <c:v>Not plagiarism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 cleaned'!$I$2:$I$27</c:f>
              <c:strCache>
                <c:ptCount val="26"/>
                <c:pt idx="0">
                  <c:v>Malta</c:v>
                </c:pt>
                <c:pt idx="1">
                  <c:v>Ireland</c:v>
                </c:pt>
                <c:pt idx="2">
                  <c:v>Slovakia</c:v>
                </c:pt>
                <c:pt idx="3">
                  <c:v>Germany</c:v>
                </c:pt>
                <c:pt idx="4">
                  <c:v>Austria</c:v>
                </c:pt>
                <c:pt idx="5">
                  <c:v>Croatia</c:v>
                </c:pt>
                <c:pt idx="6">
                  <c:v>Czech Rep.</c:v>
                </c:pt>
                <c:pt idx="7">
                  <c:v>Bosnia and Herzegovina</c:v>
                </c:pt>
                <c:pt idx="8">
                  <c:v>United Kingdom</c:v>
                </c:pt>
                <c:pt idx="9">
                  <c:v>Montenegro</c:v>
                </c:pt>
                <c:pt idx="10">
                  <c:v>Poland</c:v>
                </c:pt>
                <c:pt idx="11">
                  <c:v>France</c:v>
                </c:pt>
                <c:pt idx="12">
                  <c:v>Portugal</c:v>
                </c:pt>
                <c:pt idx="13">
                  <c:v>Serbia</c:v>
                </c:pt>
                <c:pt idx="14">
                  <c:v>Finland</c:v>
                </c:pt>
                <c:pt idx="15">
                  <c:v>Slovenia</c:v>
                </c:pt>
                <c:pt idx="16">
                  <c:v>Romania</c:v>
                </c:pt>
                <c:pt idx="17">
                  <c:v>Greece</c:v>
                </c:pt>
                <c:pt idx="18">
                  <c:v>Cyprus</c:v>
                </c:pt>
                <c:pt idx="19">
                  <c:v>Spain</c:v>
                </c:pt>
                <c:pt idx="20">
                  <c:v>Albania</c:v>
                </c:pt>
                <c:pt idx="21">
                  <c:v>Latvia</c:v>
                </c:pt>
                <c:pt idx="22">
                  <c:v>Estonia</c:v>
                </c:pt>
                <c:pt idx="23">
                  <c:v>Lithuania</c:v>
                </c:pt>
                <c:pt idx="24">
                  <c:v>Macedonia</c:v>
                </c:pt>
                <c:pt idx="25">
                  <c:v>Bulgaria</c:v>
                </c:pt>
              </c:strCache>
            </c:strRef>
          </c:cat>
          <c:val>
            <c:numRef>
              <c:f>'A cleaned'!$M$2:$M$27</c:f>
              <c:numCache>
                <c:formatCode>0%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5.1282051282051282E-3</c:v>
                </c:pt>
                <c:pt idx="3">
                  <c:v>0</c:v>
                </c:pt>
                <c:pt idx="4">
                  <c:v>7.4487895716945996E-3</c:v>
                </c:pt>
                <c:pt idx="5">
                  <c:v>5.9523809523809521E-3</c:v>
                </c:pt>
                <c:pt idx="6">
                  <c:v>1.1527377521613832E-2</c:v>
                </c:pt>
                <c:pt idx="7">
                  <c:v>0</c:v>
                </c:pt>
                <c:pt idx="8">
                  <c:v>2.7777777777777776E-2</c:v>
                </c:pt>
                <c:pt idx="9">
                  <c:v>0</c:v>
                </c:pt>
                <c:pt idx="10">
                  <c:v>1.2944983818770227E-2</c:v>
                </c:pt>
                <c:pt idx="11">
                  <c:v>1.5625E-2</c:v>
                </c:pt>
                <c:pt idx="12">
                  <c:v>5.4644808743169399E-3</c:v>
                </c:pt>
                <c:pt idx="13">
                  <c:v>9.5238095238095247E-3</c:v>
                </c:pt>
                <c:pt idx="14">
                  <c:v>6.0975609756097563E-3</c:v>
                </c:pt>
                <c:pt idx="15">
                  <c:v>0</c:v>
                </c:pt>
                <c:pt idx="16">
                  <c:v>7.0921985815602835E-3</c:v>
                </c:pt>
                <c:pt idx="17">
                  <c:v>3.125E-2</c:v>
                </c:pt>
                <c:pt idx="18">
                  <c:v>2.5477707006369428E-2</c:v>
                </c:pt>
                <c:pt idx="19">
                  <c:v>8.4507042253521125E-2</c:v>
                </c:pt>
                <c:pt idx="20">
                  <c:v>4.0816326530612242E-2</c:v>
                </c:pt>
                <c:pt idx="21">
                  <c:v>6.25E-2</c:v>
                </c:pt>
                <c:pt idx="22">
                  <c:v>2.1276595744680851E-2</c:v>
                </c:pt>
                <c:pt idx="23">
                  <c:v>8.6956521739130432E-2</c:v>
                </c:pt>
                <c:pt idx="24">
                  <c:v>0.1111111111111111</c:v>
                </c:pt>
                <c:pt idx="25">
                  <c:v>4.5454545454545456E-2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13-45A4-A328-F181136F2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4856544"/>
        <c:axId val="1884857088"/>
      </c:barChart>
      <c:catAx>
        <c:axId val="188485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1884857088"/>
        <c:crosses val="autoZero"/>
        <c:auto val="1"/>
        <c:lblAlgn val="ctr"/>
        <c:lblOffset val="100"/>
        <c:noMultiLvlLbl val="0"/>
      </c:catAx>
      <c:valAx>
        <c:axId val="18848570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84856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 cleaned'!$J$1</c:f>
              <c:strCache>
                <c:ptCount val="1"/>
                <c:pt idx="0">
                  <c:v>Serious plagiarism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'D cleaned'!$I$2:$I$27</c:f>
              <c:strCache>
                <c:ptCount val="26"/>
                <c:pt idx="0">
                  <c:v>Slovakia</c:v>
                </c:pt>
                <c:pt idx="1">
                  <c:v>Czech Rep.</c:v>
                </c:pt>
                <c:pt idx="2">
                  <c:v>Ireland</c:v>
                </c:pt>
                <c:pt idx="3">
                  <c:v>Austria</c:v>
                </c:pt>
                <c:pt idx="4">
                  <c:v>Slovenia</c:v>
                </c:pt>
                <c:pt idx="5">
                  <c:v>Bosnia and Herzegovina</c:v>
                </c:pt>
                <c:pt idx="6">
                  <c:v>Cyprus</c:v>
                </c:pt>
                <c:pt idx="7">
                  <c:v>Malta</c:v>
                </c:pt>
                <c:pt idx="8">
                  <c:v>Macedonia</c:v>
                </c:pt>
                <c:pt idx="9">
                  <c:v>United Kingdom</c:v>
                </c:pt>
                <c:pt idx="10">
                  <c:v>Serbia</c:v>
                </c:pt>
                <c:pt idx="11">
                  <c:v>Croatia</c:v>
                </c:pt>
                <c:pt idx="12">
                  <c:v>Portugal</c:v>
                </c:pt>
                <c:pt idx="13">
                  <c:v>Greece</c:v>
                </c:pt>
                <c:pt idx="14">
                  <c:v>Finland</c:v>
                </c:pt>
                <c:pt idx="15">
                  <c:v>Albania</c:v>
                </c:pt>
                <c:pt idx="16">
                  <c:v>Germany</c:v>
                </c:pt>
                <c:pt idx="17">
                  <c:v>Spain</c:v>
                </c:pt>
                <c:pt idx="18">
                  <c:v>Estonia</c:v>
                </c:pt>
                <c:pt idx="19">
                  <c:v>Poland</c:v>
                </c:pt>
                <c:pt idx="20">
                  <c:v>France</c:v>
                </c:pt>
                <c:pt idx="21">
                  <c:v>Lithuania</c:v>
                </c:pt>
                <c:pt idx="22">
                  <c:v>Romania</c:v>
                </c:pt>
                <c:pt idx="23">
                  <c:v>Montenegro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'D cleaned'!$J$2:$J$27</c:f>
              <c:numCache>
                <c:formatCode>0%</c:formatCode>
                <c:ptCount val="26"/>
                <c:pt idx="0">
                  <c:v>0.33505154639175255</c:v>
                </c:pt>
                <c:pt idx="1">
                  <c:v>0.29941860465116277</c:v>
                </c:pt>
                <c:pt idx="2">
                  <c:v>0.34567901234567899</c:v>
                </c:pt>
                <c:pt idx="3">
                  <c:v>0.29300567107750475</c:v>
                </c:pt>
                <c:pt idx="4">
                  <c:v>0.25</c:v>
                </c:pt>
                <c:pt idx="5">
                  <c:v>0.16393442622950818</c:v>
                </c:pt>
                <c:pt idx="6">
                  <c:v>0.23151125401929259</c:v>
                </c:pt>
                <c:pt idx="7">
                  <c:v>0.25</c:v>
                </c:pt>
                <c:pt idx="8">
                  <c:v>0.22222222222222221</c:v>
                </c:pt>
                <c:pt idx="9">
                  <c:v>0.234375</c:v>
                </c:pt>
                <c:pt idx="10">
                  <c:v>0.25757575757575757</c:v>
                </c:pt>
                <c:pt idx="11">
                  <c:v>0.23170731707317074</c:v>
                </c:pt>
                <c:pt idx="12">
                  <c:v>0.13043478260869565</c:v>
                </c:pt>
                <c:pt idx="13">
                  <c:v>0.16129032258064516</c:v>
                </c:pt>
                <c:pt idx="14">
                  <c:v>0.19631901840490798</c:v>
                </c:pt>
                <c:pt idx="15">
                  <c:v>8.5106382978723402E-2</c:v>
                </c:pt>
                <c:pt idx="16">
                  <c:v>0.13043478260869565</c:v>
                </c:pt>
                <c:pt idx="17">
                  <c:v>0.10144927536231885</c:v>
                </c:pt>
                <c:pt idx="18">
                  <c:v>8.5106382978723402E-2</c:v>
                </c:pt>
                <c:pt idx="19">
                  <c:v>8.4828711256117462E-2</c:v>
                </c:pt>
                <c:pt idx="20">
                  <c:v>0.13385826771653545</c:v>
                </c:pt>
                <c:pt idx="21">
                  <c:v>0.15652173913043479</c:v>
                </c:pt>
                <c:pt idx="22">
                  <c:v>4.4009779951100246E-2</c:v>
                </c:pt>
                <c:pt idx="23">
                  <c:v>0.11764705882352941</c:v>
                </c:pt>
                <c:pt idx="24">
                  <c:v>0.14117647058823529</c:v>
                </c:pt>
                <c:pt idx="25">
                  <c:v>6.25E-2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CB-413F-B4FC-D9E2E63B87EB}"/>
            </c:ext>
          </c:extLst>
        </c:ser>
        <c:ser>
          <c:idx val="1"/>
          <c:order val="1"/>
          <c:tx>
            <c:strRef>
              <c:f>'D cleaned'!$K$1</c:f>
              <c:strCache>
                <c:ptCount val="1"/>
                <c:pt idx="0">
                  <c:v>Plagiarism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'D cleaned'!$I$2:$I$27</c:f>
              <c:strCache>
                <c:ptCount val="26"/>
                <c:pt idx="0">
                  <c:v>Slovakia</c:v>
                </c:pt>
                <c:pt idx="1">
                  <c:v>Czech Rep.</c:v>
                </c:pt>
                <c:pt idx="2">
                  <c:v>Ireland</c:v>
                </c:pt>
                <c:pt idx="3">
                  <c:v>Austria</c:v>
                </c:pt>
                <c:pt idx="4">
                  <c:v>Slovenia</c:v>
                </c:pt>
                <c:pt idx="5">
                  <c:v>Bosnia and Herzegovina</c:v>
                </c:pt>
                <c:pt idx="6">
                  <c:v>Cyprus</c:v>
                </c:pt>
                <c:pt idx="7">
                  <c:v>Malta</c:v>
                </c:pt>
                <c:pt idx="8">
                  <c:v>Macedonia</c:v>
                </c:pt>
                <c:pt idx="9">
                  <c:v>United Kingdom</c:v>
                </c:pt>
                <c:pt idx="10">
                  <c:v>Serbia</c:v>
                </c:pt>
                <c:pt idx="11">
                  <c:v>Croatia</c:v>
                </c:pt>
                <c:pt idx="12">
                  <c:v>Portugal</c:v>
                </c:pt>
                <c:pt idx="13">
                  <c:v>Greece</c:v>
                </c:pt>
                <c:pt idx="14">
                  <c:v>Finland</c:v>
                </c:pt>
                <c:pt idx="15">
                  <c:v>Albania</c:v>
                </c:pt>
                <c:pt idx="16">
                  <c:v>Germany</c:v>
                </c:pt>
                <c:pt idx="17">
                  <c:v>Spain</c:v>
                </c:pt>
                <c:pt idx="18">
                  <c:v>Estonia</c:v>
                </c:pt>
                <c:pt idx="19">
                  <c:v>Poland</c:v>
                </c:pt>
                <c:pt idx="20">
                  <c:v>France</c:v>
                </c:pt>
                <c:pt idx="21">
                  <c:v>Lithuania</c:v>
                </c:pt>
                <c:pt idx="22">
                  <c:v>Romania</c:v>
                </c:pt>
                <c:pt idx="23">
                  <c:v>Montenegro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'D cleaned'!$K$2:$K$27</c:f>
              <c:numCache>
                <c:formatCode>0%</c:formatCode>
                <c:ptCount val="26"/>
                <c:pt idx="0">
                  <c:v>0.47938144329896909</c:v>
                </c:pt>
                <c:pt idx="1">
                  <c:v>0.46511627906976744</c:v>
                </c:pt>
                <c:pt idx="2">
                  <c:v>0.40740740740740738</c:v>
                </c:pt>
                <c:pt idx="3">
                  <c:v>0.45179584120982985</c:v>
                </c:pt>
                <c:pt idx="4">
                  <c:v>0.47222222222222221</c:v>
                </c:pt>
                <c:pt idx="5">
                  <c:v>0.54098360655737709</c:v>
                </c:pt>
                <c:pt idx="6">
                  <c:v>0.45016077170418006</c:v>
                </c:pt>
                <c:pt idx="7">
                  <c:v>0.4264705882352941</c:v>
                </c:pt>
                <c:pt idx="8">
                  <c:v>0.44444444444444442</c:v>
                </c:pt>
                <c:pt idx="9">
                  <c:v>0.43125000000000002</c:v>
                </c:pt>
                <c:pt idx="10">
                  <c:v>0.40151515151515149</c:v>
                </c:pt>
                <c:pt idx="11">
                  <c:v>0.3902439024390244</c:v>
                </c:pt>
                <c:pt idx="12">
                  <c:v>0.4891304347826087</c:v>
                </c:pt>
                <c:pt idx="13">
                  <c:v>0.45161290322580644</c:v>
                </c:pt>
                <c:pt idx="14">
                  <c:v>0.39263803680981596</c:v>
                </c:pt>
                <c:pt idx="15">
                  <c:v>0.44680851063829785</c:v>
                </c:pt>
                <c:pt idx="16">
                  <c:v>0.39130434782608697</c:v>
                </c:pt>
                <c:pt idx="17">
                  <c:v>0.42028985507246375</c:v>
                </c:pt>
                <c:pt idx="18">
                  <c:v>0.40425531914893614</c:v>
                </c:pt>
                <c:pt idx="19">
                  <c:v>0.39967373572593801</c:v>
                </c:pt>
                <c:pt idx="20">
                  <c:v>0.31496062992125984</c:v>
                </c:pt>
                <c:pt idx="21">
                  <c:v>0.28695652173913044</c:v>
                </c:pt>
                <c:pt idx="22">
                  <c:v>0.32273838630806845</c:v>
                </c:pt>
                <c:pt idx="23">
                  <c:v>0.23529411764705882</c:v>
                </c:pt>
                <c:pt idx="24">
                  <c:v>0.11764705882352941</c:v>
                </c:pt>
                <c:pt idx="25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CB-413F-B4FC-D9E2E63B87EB}"/>
            </c:ext>
          </c:extLst>
        </c:ser>
        <c:ser>
          <c:idx val="2"/>
          <c:order val="2"/>
          <c:tx>
            <c:strRef>
              <c:f>'D cleaned'!$L$1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'D cleaned'!$I$2:$I$27</c:f>
              <c:strCache>
                <c:ptCount val="26"/>
                <c:pt idx="0">
                  <c:v>Slovakia</c:v>
                </c:pt>
                <c:pt idx="1">
                  <c:v>Czech Rep.</c:v>
                </c:pt>
                <c:pt idx="2">
                  <c:v>Ireland</c:v>
                </c:pt>
                <c:pt idx="3">
                  <c:v>Austria</c:v>
                </c:pt>
                <c:pt idx="4">
                  <c:v>Slovenia</c:v>
                </c:pt>
                <c:pt idx="5">
                  <c:v>Bosnia and Herzegovina</c:v>
                </c:pt>
                <c:pt idx="6">
                  <c:v>Cyprus</c:v>
                </c:pt>
                <c:pt idx="7">
                  <c:v>Malta</c:v>
                </c:pt>
                <c:pt idx="8">
                  <c:v>Macedonia</c:v>
                </c:pt>
                <c:pt idx="9">
                  <c:v>United Kingdom</c:v>
                </c:pt>
                <c:pt idx="10">
                  <c:v>Serbia</c:v>
                </c:pt>
                <c:pt idx="11">
                  <c:v>Croatia</c:v>
                </c:pt>
                <c:pt idx="12">
                  <c:v>Portugal</c:v>
                </c:pt>
                <c:pt idx="13">
                  <c:v>Greece</c:v>
                </c:pt>
                <c:pt idx="14">
                  <c:v>Finland</c:v>
                </c:pt>
                <c:pt idx="15">
                  <c:v>Albania</c:v>
                </c:pt>
                <c:pt idx="16">
                  <c:v>Germany</c:v>
                </c:pt>
                <c:pt idx="17">
                  <c:v>Spain</c:v>
                </c:pt>
                <c:pt idx="18">
                  <c:v>Estonia</c:v>
                </c:pt>
                <c:pt idx="19">
                  <c:v>Poland</c:v>
                </c:pt>
                <c:pt idx="20">
                  <c:v>France</c:v>
                </c:pt>
                <c:pt idx="21">
                  <c:v>Lithuania</c:v>
                </c:pt>
                <c:pt idx="22">
                  <c:v>Romania</c:v>
                </c:pt>
                <c:pt idx="23">
                  <c:v>Montenegro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'D cleaned'!$L$2:$L$27</c:f>
              <c:numCache>
                <c:formatCode>0%</c:formatCode>
                <c:ptCount val="26"/>
                <c:pt idx="0">
                  <c:v>0.12371134020618557</c:v>
                </c:pt>
                <c:pt idx="1">
                  <c:v>0.18023255813953487</c:v>
                </c:pt>
                <c:pt idx="2">
                  <c:v>0.16049382716049382</c:v>
                </c:pt>
                <c:pt idx="3">
                  <c:v>0.15879017013232513</c:v>
                </c:pt>
                <c:pt idx="4">
                  <c:v>0.22222222222222221</c:v>
                </c:pt>
                <c:pt idx="5">
                  <c:v>0.21311475409836064</c:v>
                </c:pt>
                <c:pt idx="6">
                  <c:v>0.24758842443729903</c:v>
                </c:pt>
                <c:pt idx="7">
                  <c:v>0.23529411764705882</c:v>
                </c:pt>
                <c:pt idx="8">
                  <c:v>0.22222222222222221</c:v>
                </c:pt>
                <c:pt idx="9">
                  <c:v>0.21562500000000001</c:v>
                </c:pt>
                <c:pt idx="10">
                  <c:v>0.26515151515151514</c:v>
                </c:pt>
                <c:pt idx="11">
                  <c:v>0.29268292682926828</c:v>
                </c:pt>
                <c:pt idx="12">
                  <c:v>0.32608695652173914</c:v>
                </c:pt>
                <c:pt idx="13">
                  <c:v>0.25806451612903225</c:v>
                </c:pt>
                <c:pt idx="14">
                  <c:v>0.31901840490797545</c:v>
                </c:pt>
                <c:pt idx="15">
                  <c:v>0.2978723404255319</c:v>
                </c:pt>
                <c:pt idx="16">
                  <c:v>0.2608695652173913</c:v>
                </c:pt>
                <c:pt idx="17">
                  <c:v>0.27536231884057971</c:v>
                </c:pt>
                <c:pt idx="18">
                  <c:v>0.40425531914893614</c:v>
                </c:pt>
                <c:pt idx="19">
                  <c:v>0.42088091353996737</c:v>
                </c:pt>
                <c:pt idx="20">
                  <c:v>0.38582677165354329</c:v>
                </c:pt>
                <c:pt idx="21">
                  <c:v>0.39130434782608697</c:v>
                </c:pt>
                <c:pt idx="22">
                  <c:v>0.47677261613691929</c:v>
                </c:pt>
                <c:pt idx="23">
                  <c:v>0.47058823529411764</c:v>
                </c:pt>
                <c:pt idx="24">
                  <c:v>0.47058823529411764</c:v>
                </c:pt>
                <c:pt idx="25">
                  <c:v>0.375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CB-413F-B4FC-D9E2E63B87EB}"/>
            </c:ext>
          </c:extLst>
        </c:ser>
        <c:ser>
          <c:idx val="3"/>
          <c:order val="3"/>
          <c:tx>
            <c:strRef>
              <c:f>'D cleaned'!$M$1</c:f>
              <c:strCache>
                <c:ptCount val="1"/>
                <c:pt idx="0">
                  <c:v>Not plagiarism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'D cleaned'!$I$2:$I$27</c:f>
              <c:strCache>
                <c:ptCount val="26"/>
                <c:pt idx="0">
                  <c:v>Slovakia</c:v>
                </c:pt>
                <c:pt idx="1">
                  <c:v>Czech Rep.</c:v>
                </c:pt>
                <c:pt idx="2">
                  <c:v>Ireland</c:v>
                </c:pt>
                <c:pt idx="3">
                  <c:v>Austria</c:v>
                </c:pt>
                <c:pt idx="4">
                  <c:v>Slovenia</c:v>
                </c:pt>
                <c:pt idx="5">
                  <c:v>Bosnia and Herzegovina</c:v>
                </c:pt>
                <c:pt idx="6">
                  <c:v>Cyprus</c:v>
                </c:pt>
                <c:pt idx="7">
                  <c:v>Malta</c:v>
                </c:pt>
                <c:pt idx="8">
                  <c:v>Macedonia</c:v>
                </c:pt>
                <c:pt idx="9">
                  <c:v>United Kingdom</c:v>
                </c:pt>
                <c:pt idx="10">
                  <c:v>Serbia</c:v>
                </c:pt>
                <c:pt idx="11">
                  <c:v>Croatia</c:v>
                </c:pt>
                <c:pt idx="12">
                  <c:v>Portugal</c:v>
                </c:pt>
                <c:pt idx="13">
                  <c:v>Greece</c:v>
                </c:pt>
                <c:pt idx="14">
                  <c:v>Finland</c:v>
                </c:pt>
                <c:pt idx="15">
                  <c:v>Albania</c:v>
                </c:pt>
                <c:pt idx="16">
                  <c:v>Germany</c:v>
                </c:pt>
                <c:pt idx="17">
                  <c:v>Spain</c:v>
                </c:pt>
                <c:pt idx="18">
                  <c:v>Estonia</c:v>
                </c:pt>
                <c:pt idx="19">
                  <c:v>Poland</c:v>
                </c:pt>
                <c:pt idx="20">
                  <c:v>France</c:v>
                </c:pt>
                <c:pt idx="21">
                  <c:v>Lithuania</c:v>
                </c:pt>
                <c:pt idx="22">
                  <c:v>Romania</c:v>
                </c:pt>
                <c:pt idx="23">
                  <c:v>Montenegro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'D cleaned'!$M$2:$M$27</c:f>
              <c:numCache>
                <c:formatCode>0%</c:formatCode>
                <c:ptCount val="26"/>
                <c:pt idx="0">
                  <c:v>6.1855670103092786E-2</c:v>
                </c:pt>
                <c:pt idx="1">
                  <c:v>5.5232558139534885E-2</c:v>
                </c:pt>
                <c:pt idx="2">
                  <c:v>8.6419753086419748E-2</c:v>
                </c:pt>
                <c:pt idx="3">
                  <c:v>9.6408317580340269E-2</c:v>
                </c:pt>
                <c:pt idx="4">
                  <c:v>5.5555555555555552E-2</c:v>
                </c:pt>
                <c:pt idx="5">
                  <c:v>8.1967213114754092E-2</c:v>
                </c:pt>
                <c:pt idx="6">
                  <c:v>7.0739549839228297E-2</c:v>
                </c:pt>
                <c:pt idx="7">
                  <c:v>8.8235294117647065E-2</c:v>
                </c:pt>
                <c:pt idx="8">
                  <c:v>0.1111111111111111</c:v>
                </c:pt>
                <c:pt idx="9">
                  <c:v>0.11874999999999999</c:v>
                </c:pt>
                <c:pt idx="10">
                  <c:v>7.575757575757576E-2</c:v>
                </c:pt>
                <c:pt idx="11">
                  <c:v>8.5365853658536592E-2</c:v>
                </c:pt>
                <c:pt idx="12">
                  <c:v>5.434782608695652E-2</c:v>
                </c:pt>
                <c:pt idx="13">
                  <c:v>0.12903225806451613</c:v>
                </c:pt>
                <c:pt idx="14">
                  <c:v>9.202453987730061E-2</c:v>
                </c:pt>
                <c:pt idx="15">
                  <c:v>0.1702127659574468</c:v>
                </c:pt>
                <c:pt idx="16">
                  <c:v>0.21739130434782608</c:v>
                </c:pt>
                <c:pt idx="17">
                  <c:v>0.20289855072463769</c:v>
                </c:pt>
                <c:pt idx="18">
                  <c:v>0.10638297872340426</c:v>
                </c:pt>
                <c:pt idx="19">
                  <c:v>9.461663947797716E-2</c:v>
                </c:pt>
                <c:pt idx="20">
                  <c:v>0.16535433070866143</c:v>
                </c:pt>
                <c:pt idx="21">
                  <c:v>0.16521739130434782</c:v>
                </c:pt>
                <c:pt idx="22">
                  <c:v>0.15647921760391198</c:v>
                </c:pt>
                <c:pt idx="23">
                  <c:v>0.17647058823529413</c:v>
                </c:pt>
                <c:pt idx="24">
                  <c:v>0.27058823529411763</c:v>
                </c:pt>
                <c:pt idx="25">
                  <c:v>0.4375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CB-413F-B4FC-D9E2E63B8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9794528"/>
        <c:axId val="1949792896"/>
      </c:barChart>
      <c:catAx>
        <c:axId val="194979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1949792896"/>
        <c:crosses val="autoZero"/>
        <c:auto val="1"/>
        <c:lblAlgn val="ctr"/>
        <c:lblOffset val="100"/>
        <c:noMultiLvlLbl val="0"/>
      </c:catAx>
      <c:valAx>
        <c:axId val="194979289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49794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23. 9. 2019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75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92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92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94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55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33B7B7-EB27-714A-9D75-E05DEDF7983F}" type="slidenum">
              <a:rPr lang="en-GB" sz="1200"/>
              <a:pPr eaLnBrk="1" hangingPunct="1"/>
              <a:t>33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08263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23. 9. 2019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23. 9. 2019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23. 9. 2019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23. 9. 2019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23. 9. 2019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23. 9. 2019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23. 9. 2019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23. 9. 2019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23. 9. 2019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23. 9. 2019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foltynek@academicintegrity.e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ta.dlabolova@academicintegrity.e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Dov’è</a:t>
            </a:r>
            <a:r>
              <a:rPr lang="en-GB" sz="4000" dirty="0"/>
              <a:t> </a:t>
            </a:r>
            <a:r>
              <a:rPr lang="en-GB" sz="4000" dirty="0" err="1"/>
              <a:t>il</a:t>
            </a:r>
            <a:r>
              <a:rPr lang="en-GB" sz="4000" dirty="0"/>
              <a:t> </a:t>
            </a:r>
            <a:r>
              <a:rPr lang="en-GB" sz="4000" dirty="0" err="1"/>
              <a:t>limite</a:t>
            </a:r>
            <a:r>
              <a:rPr lang="en-GB" sz="4000" dirty="0"/>
              <a:t> del </a:t>
            </a:r>
            <a:r>
              <a:rPr lang="en-GB" sz="4000" dirty="0" err="1"/>
              <a:t>plagio</a:t>
            </a:r>
            <a:r>
              <a:rPr lang="en-GB" sz="4000" noProof="0" dirty="0"/>
              <a:t>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err="1"/>
              <a:t>Plagio</a:t>
            </a:r>
            <a:r>
              <a:rPr lang="en-GB" noProof="0" dirty="0"/>
              <a:t> vs. </a:t>
            </a:r>
            <a:r>
              <a:rPr lang="en-GB" dirty="0"/>
              <a:t>B</a:t>
            </a:r>
            <a:r>
              <a:rPr lang="en-GB" noProof="0" dirty="0" err="1"/>
              <a:t>uone</a:t>
            </a:r>
            <a:r>
              <a:rPr lang="en-GB" noProof="0" dirty="0"/>
              <a:t> </a:t>
            </a:r>
            <a:r>
              <a:rPr lang="en-GB" noProof="0" dirty="0" err="1"/>
              <a:t>pratiche</a:t>
            </a:r>
            <a:r>
              <a:rPr lang="en-GB" noProof="0" dirty="0"/>
              <a:t> di </a:t>
            </a:r>
            <a:r>
              <a:rPr lang="en-GB" noProof="0" dirty="0" err="1"/>
              <a:t>citazione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454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Cosa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intende</a:t>
            </a:r>
            <a:r>
              <a:rPr lang="en-GB" dirty="0"/>
              <a:t> per </a:t>
            </a:r>
            <a:r>
              <a:rPr lang="en-GB" dirty="0" err="1"/>
              <a:t>disonestà</a:t>
            </a:r>
            <a:r>
              <a:rPr lang="en-GB" dirty="0"/>
              <a:t> </a:t>
            </a:r>
            <a:r>
              <a:rPr lang="en-GB" dirty="0" err="1"/>
              <a:t>accademica</a:t>
            </a:r>
            <a:r>
              <a:rPr lang="en-GB" noProof="0" dirty="0">
                <a:latin typeface="+mn-lt"/>
              </a:rPr>
              <a:t>?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27181" y="1599642"/>
            <a:ext cx="6915150" cy="2916324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Barare</a:t>
            </a:r>
            <a:r>
              <a:rPr lang="en-GB" dirty="0"/>
              <a:t> </a:t>
            </a:r>
            <a:r>
              <a:rPr lang="en-GB" dirty="0" err="1"/>
              <a:t>all’esame</a:t>
            </a:r>
            <a:endParaRPr lang="en-GB" noProof="0" dirty="0"/>
          </a:p>
          <a:p>
            <a:r>
              <a:rPr lang="en-GB" dirty="0"/>
              <a:t>Acquisto di </a:t>
            </a:r>
            <a:r>
              <a:rPr lang="en-GB" dirty="0" err="1" smtClean="0"/>
              <a:t>saggi</a:t>
            </a:r>
            <a:r>
              <a:rPr lang="en-GB" dirty="0" smtClean="0"/>
              <a:t>/</a:t>
            </a:r>
            <a:r>
              <a:rPr lang="en-GB" dirty="0" err="1" smtClean="0"/>
              <a:t>tesi</a:t>
            </a:r>
            <a:r>
              <a:rPr lang="en-GB" dirty="0" smtClean="0"/>
              <a:t>/etc. online</a:t>
            </a:r>
            <a:r>
              <a:rPr lang="en-GB" noProof="0" dirty="0" smtClean="0"/>
              <a:t> </a:t>
            </a:r>
            <a:r>
              <a:rPr lang="en-GB" noProof="0" dirty="0"/>
              <a:t>(</a:t>
            </a:r>
            <a:r>
              <a:rPr lang="en-GB" noProof="0" dirty="0" err="1"/>
              <a:t>truffa</a:t>
            </a:r>
            <a:r>
              <a:rPr lang="en-GB" noProof="0" dirty="0"/>
              <a:t> </a:t>
            </a:r>
            <a:r>
              <a:rPr lang="en-GB" noProof="0" dirty="0" err="1"/>
              <a:t>contrattuale</a:t>
            </a:r>
            <a:r>
              <a:rPr lang="en-GB" noProof="0" dirty="0"/>
              <a:t>)</a:t>
            </a:r>
          </a:p>
          <a:p>
            <a:r>
              <a:rPr lang="en-GB" dirty="0" err="1"/>
              <a:t>L’auto-plagio</a:t>
            </a:r>
            <a:endParaRPr lang="en-GB" noProof="0" dirty="0"/>
          </a:p>
          <a:p>
            <a:r>
              <a:rPr lang="en-GB" dirty="0" err="1"/>
              <a:t>Lavorare</a:t>
            </a:r>
            <a:r>
              <a:rPr lang="en-GB" dirty="0"/>
              <a:t> </a:t>
            </a:r>
            <a:r>
              <a:rPr lang="en-GB" dirty="0" err="1"/>
              <a:t>insieme</a:t>
            </a:r>
            <a:r>
              <a:rPr lang="en-GB" dirty="0"/>
              <a:t> e </a:t>
            </a:r>
            <a:r>
              <a:rPr lang="en-GB" noProof="0" dirty="0" err="1" smtClean="0"/>
              <a:t>collusione</a:t>
            </a:r>
            <a:r>
              <a:rPr lang="en-GB" noProof="0" dirty="0" smtClean="0"/>
              <a:t> </a:t>
            </a:r>
            <a:r>
              <a:rPr lang="en-GB" noProof="0" dirty="0" err="1"/>
              <a:t>inappropriata</a:t>
            </a:r>
            <a:endParaRPr lang="en-GB" noProof="0" dirty="0"/>
          </a:p>
          <a:p>
            <a:r>
              <a:rPr lang="en-GB" dirty="0" smtClean="0"/>
              <a:t>F</a:t>
            </a:r>
            <a:r>
              <a:rPr lang="en-GB" noProof="0" dirty="0" smtClean="0"/>
              <a:t>rode di </a:t>
            </a:r>
            <a:r>
              <a:rPr lang="en-GB" noProof="0" dirty="0" err="1" smtClean="0"/>
              <a:t>ricerca</a:t>
            </a:r>
            <a:endParaRPr lang="en-GB" noProof="0" dirty="0"/>
          </a:p>
          <a:p>
            <a:r>
              <a:rPr lang="en-GB" noProof="0" dirty="0"/>
              <a:t>…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5717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Perchè</a:t>
            </a:r>
            <a:r>
              <a:rPr lang="en-GB" dirty="0"/>
              <a:t> </a:t>
            </a:r>
            <a:r>
              <a:rPr lang="en-GB" dirty="0" err="1"/>
              <a:t>dovremmo</a:t>
            </a:r>
            <a:r>
              <a:rPr lang="en-GB" dirty="0"/>
              <a:t> </a:t>
            </a:r>
            <a:r>
              <a:rPr lang="en-GB" dirty="0" err="1"/>
              <a:t>occuparci</a:t>
            </a:r>
            <a:r>
              <a:rPr lang="en-GB" dirty="0"/>
              <a:t> di </a:t>
            </a:r>
            <a:r>
              <a:rPr lang="en-GB" dirty="0" err="1"/>
              <a:t>ciò</a:t>
            </a:r>
            <a:r>
              <a:rPr lang="en-GB" noProof="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i="1" noProof="0" dirty="0"/>
          </a:p>
          <a:p>
            <a:pPr marL="0" indent="0">
              <a:buNone/>
            </a:pPr>
            <a:endParaRPr lang="en-GB" b="1" i="1" noProof="0" dirty="0"/>
          </a:p>
          <a:p>
            <a:pPr marL="0" indent="0" algn="ctr">
              <a:buNone/>
            </a:pPr>
            <a:r>
              <a:rPr lang="en-GB" b="1" i="1" dirty="0" err="1"/>
              <a:t>Perchè</a:t>
            </a:r>
            <a:r>
              <a:rPr lang="en-GB" b="1" i="1" dirty="0"/>
              <a:t> le </a:t>
            </a:r>
            <a:r>
              <a:rPr lang="en-GB" b="1" i="1" dirty="0" err="1"/>
              <a:t>università</a:t>
            </a:r>
            <a:r>
              <a:rPr lang="en-GB" b="1" i="1" dirty="0"/>
              <a:t> </a:t>
            </a:r>
            <a:r>
              <a:rPr lang="en-GB" b="1" i="1" dirty="0" err="1"/>
              <a:t>dovrebbero</a:t>
            </a:r>
            <a:r>
              <a:rPr lang="en-GB" b="1" i="1" dirty="0"/>
              <a:t> </a:t>
            </a:r>
            <a:r>
              <a:rPr lang="en-GB" b="1" i="1" dirty="0" err="1"/>
              <a:t>essere</a:t>
            </a:r>
            <a:r>
              <a:rPr lang="en-GB" b="1" i="1" dirty="0"/>
              <a:t> </a:t>
            </a:r>
            <a:r>
              <a:rPr lang="en-GB" b="1" i="1" dirty="0" err="1"/>
              <a:t>interessate</a:t>
            </a:r>
            <a:r>
              <a:rPr lang="en-GB" b="1" i="1" dirty="0"/>
              <a:t> al </a:t>
            </a:r>
            <a:r>
              <a:rPr lang="en-GB" b="1" i="1" dirty="0" err="1"/>
              <a:t>plagio</a:t>
            </a:r>
            <a:r>
              <a:rPr lang="en-GB" b="1" i="1" dirty="0"/>
              <a:t> e </a:t>
            </a:r>
            <a:r>
              <a:rPr lang="en-GB" b="1" i="1" dirty="0" err="1"/>
              <a:t>all’integrità</a:t>
            </a:r>
            <a:r>
              <a:rPr lang="en-GB" b="1" i="1" dirty="0"/>
              <a:t> </a:t>
            </a:r>
            <a:r>
              <a:rPr lang="en-GB" b="1" i="1" dirty="0" err="1"/>
              <a:t>accademica</a:t>
            </a:r>
            <a:r>
              <a:rPr lang="en-GB" b="1" i="1" noProof="0" dirty="0"/>
              <a:t>?</a:t>
            </a:r>
          </a:p>
          <a:p>
            <a:endParaRPr lang="en-GB" b="1" i="1" noProof="0" dirty="0"/>
          </a:p>
        </p:txBody>
      </p:sp>
    </p:spTree>
    <p:extLst>
      <p:ext uri="{BB962C8B-B14F-4D97-AF65-F5344CB8AC3E}">
        <p14:creationId xmlns:p14="http://schemas.microsoft.com/office/powerpoint/2010/main" val="265695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Dov’è</a:t>
            </a:r>
            <a:r>
              <a:rPr lang="en-GB" dirty="0"/>
              <a:t> la </a:t>
            </a:r>
            <a:r>
              <a:rPr lang="en-GB" dirty="0" err="1"/>
              <a:t>linea</a:t>
            </a:r>
            <a:r>
              <a:rPr lang="en-GB" dirty="0"/>
              <a:t> di confine</a:t>
            </a:r>
            <a:r>
              <a:rPr lang="en-GB" noProof="0" dirty="0">
                <a:latin typeface="+mn-lt"/>
              </a:rPr>
              <a:t>?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Dov’è</a:t>
            </a:r>
            <a:r>
              <a:rPr lang="en-GB" dirty="0"/>
              <a:t> la </a:t>
            </a:r>
            <a:r>
              <a:rPr lang="en-GB" dirty="0" err="1"/>
              <a:t>linea</a:t>
            </a:r>
            <a:r>
              <a:rPr lang="en-GB" dirty="0"/>
              <a:t> di confine </a:t>
            </a:r>
            <a:r>
              <a:rPr lang="it-IT" dirty="0"/>
              <a:t>tra la cattiva pratica accademica e il plagio</a:t>
            </a:r>
            <a:r>
              <a:rPr lang="en-GB" noProof="0" dirty="0"/>
              <a:t>?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it-IT" dirty="0"/>
              <a:t>Leggi le domande fornite e spunta la casella corrispondente a seconda che si pensi o meno che queste descrivano </a:t>
            </a:r>
            <a:r>
              <a:rPr lang="it-IT" dirty="0" smtClean="0"/>
              <a:t>il </a:t>
            </a:r>
            <a:r>
              <a:rPr lang="it-IT" dirty="0"/>
              <a:t>plagio.</a:t>
            </a:r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927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08150A5-4647-1948-8A39-1B13FCBF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 </a:t>
            </a:r>
            <a:r>
              <a:rPr lang="en-GB" dirty="0" smtClean="0"/>
              <a:t>n. 1</a:t>
            </a:r>
            <a:r>
              <a:rPr lang="cs-CZ" dirty="0" smtClean="0"/>
              <a:t> + 2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2048968-9BAA-BC4A-90E4-BABE8B64B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="" xmlns:a16="http://schemas.microsoft.com/office/drawing/2014/main" id="{71BC881A-2717-6B49-9FD6-4D19D6028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8" y="965675"/>
            <a:ext cx="6191767" cy="416555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="" xmlns:a16="http://schemas.microsoft.com/office/drawing/2014/main" id="{A89BE08B-8222-9640-A60C-328FCBA8FFA9}"/>
              </a:ext>
            </a:extLst>
          </p:cNvPr>
          <p:cNvSpPr/>
          <p:nvPr/>
        </p:nvSpPr>
        <p:spPr bwMode="auto">
          <a:xfrm>
            <a:off x="5839688" y="977702"/>
            <a:ext cx="593406" cy="28154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40 %</a:t>
            </a:r>
          </a:p>
        </p:txBody>
      </p:sp>
    </p:spTree>
    <p:extLst>
      <p:ext uri="{BB962C8B-B14F-4D97-AF65-F5344CB8AC3E}">
        <p14:creationId xmlns:p14="http://schemas.microsoft.com/office/powerpoint/2010/main" val="396725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0F61C2-3842-FB46-ADC8-661886E0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 </a:t>
            </a:r>
            <a:r>
              <a:rPr lang="en-GB" dirty="0" smtClean="0"/>
              <a:t>n. </a:t>
            </a:r>
            <a:r>
              <a:rPr lang="en-GB" dirty="0"/>
              <a:t>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D458FCC-4081-6449-8A94-C9CCE2E38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="" xmlns:a16="http://schemas.microsoft.com/office/drawing/2014/main" id="{6F0D7F50-6D1A-7D47-917D-6D44D6B86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8" y="946754"/>
            <a:ext cx="6289043" cy="420467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="" xmlns:a16="http://schemas.microsoft.com/office/drawing/2014/main" id="{7F074601-3031-B94B-ACF4-759592CE8137}"/>
              </a:ext>
            </a:extLst>
          </p:cNvPr>
          <p:cNvSpPr/>
          <p:nvPr/>
        </p:nvSpPr>
        <p:spPr bwMode="auto">
          <a:xfrm>
            <a:off x="556138" y="3164716"/>
            <a:ext cx="596864" cy="208255"/>
          </a:xfrm>
          <a:prstGeom prst="ellipse">
            <a:avLst/>
          </a:prstGeom>
          <a:noFill/>
          <a:ln w="57150" cap="flat" cmpd="sng" algn="ctr">
            <a:solidFill>
              <a:srgbClr val="0066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="" xmlns:a16="http://schemas.microsoft.com/office/drawing/2014/main" id="{5C7965C9-3DD2-4A47-8BE6-CB43D4FBD40C}"/>
              </a:ext>
            </a:extLst>
          </p:cNvPr>
          <p:cNvSpPr/>
          <p:nvPr/>
        </p:nvSpPr>
        <p:spPr bwMode="auto">
          <a:xfrm>
            <a:off x="3796339" y="4735096"/>
            <a:ext cx="596864" cy="208255"/>
          </a:xfrm>
          <a:prstGeom prst="ellipse">
            <a:avLst/>
          </a:prstGeom>
          <a:noFill/>
          <a:ln w="57150" cap="flat" cmpd="sng" algn="ctr">
            <a:solidFill>
              <a:srgbClr val="0066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9013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DA5C2F7-0167-8445-8F24-0CF02ADA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 </a:t>
            </a:r>
            <a:r>
              <a:rPr lang="en-GB" dirty="0" smtClean="0"/>
              <a:t>n. </a:t>
            </a:r>
            <a:r>
              <a:rPr lang="en-GB" dirty="0"/>
              <a:t>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E1C2984-1D68-0942-80B7-4AC3C63AA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="" xmlns:a16="http://schemas.microsoft.com/office/drawing/2014/main" id="{738F5420-505B-0F4D-8FBB-34597D4C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64797"/>
            <a:ext cx="7968419" cy="3979223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="" xmlns:a16="http://schemas.microsoft.com/office/drawing/2014/main" id="{F3FEE8EB-B4F6-164C-A958-13DC2EE836DE}"/>
              </a:ext>
            </a:extLst>
          </p:cNvPr>
          <p:cNvSpPr/>
          <p:nvPr/>
        </p:nvSpPr>
        <p:spPr bwMode="auto">
          <a:xfrm>
            <a:off x="7406685" y="1308814"/>
            <a:ext cx="634604" cy="391516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40 %</a:t>
            </a:r>
          </a:p>
        </p:txBody>
      </p:sp>
    </p:spTree>
    <p:extLst>
      <p:ext uri="{BB962C8B-B14F-4D97-AF65-F5344CB8AC3E}">
        <p14:creationId xmlns:p14="http://schemas.microsoft.com/office/powerpoint/2010/main" val="397433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59E0706-36E0-B74B-821E-0889727D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 </a:t>
            </a:r>
            <a:r>
              <a:rPr lang="en-GB" dirty="0" smtClean="0"/>
              <a:t>n. </a:t>
            </a:r>
            <a:r>
              <a:rPr lang="en-GB" dirty="0"/>
              <a:t>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2C8AA86-269D-6B41-ABF6-FF509661E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="" xmlns:a16="http://schemas.microsoft.com/office/drawing/2014/main" id="{A3AA2388-D0D7-2848-81F6-17DEB9E8F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51852"/>
            <a:ext cx="6489998" cy="400511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="" xmlns:a16="http://schemas.microsoft.com/office/drawing/2014/main" id="{1169C6D6-F5CA-0F40-9AC3-618A170AB3A9}"/>
              </a:ext>
            </a:extLst>
          </p:cNvPr>
          <p:cNvSpPr/>
          <p:nvPr/>
        </p:nvSpPr>
        <p:spPr bwMode="auto">
          <a:xfrm>
            <a:off x="6100871" y="1215257"/>
            <a:ext cx="566425" cy="312491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40 %</a:t>
            </a:r>
          </a:p>
        </p:txBody>
      </p:sp>
    </p:spTree>
    <p:extLst>
      <p:ext uri="{BB962C8B-B14F-4D97-AF65-F5344CB8AC3E}">
        <p14:creationId xmlns:p14="http://schemas.microsoft.com/office/powerpoint/2010/main" val="127588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2E5D8C5-0911-F74F-A7E1-43A67CCE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Alcune</a:t>
            </a:r>
            <a:r>
              <a:rPr lang="en-GB" dirty="0"/>
              <a:t> parole </a:t>
            </a:r>
            <a:r>
              <a:rPr lang="en-GB" dirty="0" err="1"/>
              <a:t>cambiate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7E3A2966-AE5C-5248-98DB-F4243C4C8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367331"/>
            <a:ext cx="7886701" cy="267493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FD38F897-55B7-8443-9414-82710CBC5BCA}"/>
              </a:ext>
            </a:extLst>
          </p:cNvPr>
          <p:cNvSpPr txBox="1"/>
          <p:nvPr/>
        </p:nvSpPr>
        <p:spPr>
          <a:xfrm>
            <a:off x="628649" y="4417279"/>
            <a:ext cx="7886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Source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the</a:t>
            </a:r>
            <a:r>
              <a:rPr lang="cs-CZ" sz="800" dirty="0"/>
              <a:t> text: Park, C. (2003) </a:t>
            </a:r>
            <a:r>
              <a:rPr lang="en-US" sz="800" i="1" dirty="0"/>
              <a:t>In Other (People's) Words: Plagiarism by university students--literature and lessons</a:t>
            </a:r>
            <a:r>
              <a:rPr lang="cs-CZ" sz="800" i="1" dirty="0"/>
              <a:t>. </a:t>
            </a:r>
            <a:r>
              <a:rPr lang="cs-CZ" sz="800" dirty="0" err="1"/>
              <a:t>Assessment</a:t>
            </a:r>
            <a:r>
              <a:rPr lang="cs-CZ" sz="800" dirty="0"/>
              <a:t> </a:t>
            </a:r>
            <a:r>
              <a:rPr lang="en-US" sz="800" dirty="0"/>
              <a:t>&amp;</a:t>
            </a:r>
            <a:r>
              <a:rPr lang="cs-CZ" sz="800" dirty="0"/>
              <a:t> </a:t>
            </a:r>
            <a:r>
              <a:rPr lang="cs-CZ" sz="800" dirty="0" err="1"/>
              <a:t>Evaluation</a:t>
            </a:r>
            <a:r>
              <a:rPr lang="cs-CZ" sz="800" dirty="0"/>
              <a:t> in </a:t>
            </a:r>
            <a:r>
              <a:rPr lang="cs-CZ" sz="800" dirty="0" err="1"/>
              <a:t>Higher</a:t>
            </a:r>
            <a:r>
              <a:rPr lang="cs-CZ" sz="800" dirty="0"/>
              <a:t> </a:t>
            </a:r>
            <a:r>
              <a:rPr lang="cs-CZ" sz="800" dirty="0" err="1"/>
              <a:t>Education</a:t>
            </a:r>
            <a:r>
              <a:rPr lang="cs-CZ" sz="800" dirty="0"/>
              <a:t> 28(5), pp. 471-488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32972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B2B6597-50DA-C347-A9B0-D8573D06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Lavoro</a:t>
            </a:r>
            <a:r>
              <a:rPr lang="en-GB" dirty="0"/>
              <a:t> di </a:t>
            </a:r>
            <a:r>
              <a:rPr lang="en-GB" dirty="0" err="1"/>
              <a:t>gruppo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699387A-FE4E-994D-B56D-1AB43E53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Discutete</a:t>
            </a:r>
            <a:r>
              <a:rPr lang="en-GB" dirty="0"/>
              <a:t> la </a:t>
            </a:r>
            <a:r>
              <a:rPr lang="en-GB" dirty="0" err="1"/>
              <a:t>vostra</a:t>
            </a:r>
            <a:r>
              <a:rPr lang="en-GB" dirty="0"/>
              <a:t>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 smtClean="0"/>
              <a:t>sugli</a:t>
            </a:r>
            <a:r>
              <a:rPr lang="en-GB" dirty="0" smtClean="0"/>
              <a:t> </a:t>
            </a:r>
            <a:r>
              <a:rPr lang="en-GB" dirty="0" err="1"/>
              <a:t>scenari</a:t>
            </a:r>
            <a:endParaRPr lang="en-GB" dirty="0"/>
          </a:p>
          <a:p>
            <a:r>
              <a:rPr lang="it-IT" dirty="0"/>
              <a:t>Cercate di raggiungere un accordo all'interno del vostro gruppo</a:t>
            </a:r>
            <a:endParaRPr lang="en-GB" dirty="0"/>
          </a:p>
          <a:p>
            <a:r>
              <a:rPr lang="it-IT" dirty="0"/>
              <a:t>Quali sono le ragioni del plagio studentesco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Brainstorming di </a:t>
            </a:r>
            <a:r>
              <a:rPr lang="en-GB" dirty="0" err="1"/>
              <a:t>gruppo</a:t>
            </a:r>
            <a:r>
              <a:rPr lang="en-GB" dirty="0"/>
              <a:t> (</a:t>
            </a:r>
            <a:r>
              <a:rPr lang="en-GB" dirty="0" err="1" smtClean="0"/>
              <a:t>raccolta</a:t>
            </a:r>
            <a:r>
              <a:rPr lang="en-GB" dirty="0" smtClean="0"/>
              <a:t> di </a:t>
            </a:r>
            <a:r>
              <a:rPr lang="en-GB" dirty="0" err="1"/>
              <a:t>idee</a:t>
            </a:r>
            <a:r>
              <a:rPr lang="en-GB" dirty="0"/>
              <a:t>)</a:t>
            </a:r>
          </a:p>
          <a:p>
            <a:pPr lvl="1"/>
            <a:r>
              <a:rPr lang="it-IT" dirty="0"/>
              <a:t>Scrivere il maggior numero possibile di ragioni</a:t>
            </a:r>
            <a:endParaRPr lang="en-GB" dirty="0"/>
          </a:p>
          <a:p>
            <a:pPr lvl="1"/>
            <a:r>
              <a:rPr lang="en-GB" dirty="0" err="1"/>
              <a:t>Ordina</a:t>
            </a:r>
            <a:r>
              <a:rPr lang="en-GB" dirty="0"/>
              <a:t> per </a:t>
            </a:r>
            <a:r>
              <a:rPr lang="en-GB" dirty="0" err="1"/>
              <a:t>importanza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67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err="1"/>
              <a:t>Esempio</a:t>
            </a:r>
            <a:r>
              <a:rPr lang="en-GB" noProof="0" dirty="0"/>
              <a:t> dal blog del Sign. Apple: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it-IT" dirty="0"/>
              <a:t>Carota dice di Limone: Il limone è giallo. Lei aggiunge anche su di lui che è un agrume. Poi Carota ha detto che il limone è acido.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Ed è anche amaro. </a:t>
            </a:r>
            <a:r>
              <a:rPr lang="it-IT" dirty="0"/>
              <a:t>Carota ha anche rivelato un fatto molto sorprendente che il limone cresce sugli alberi!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0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6CF9C77-91EA-8D49-8F06-B2E170D5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Riconoscimento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autori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16E6E0C-5DC7-C84A-B3E9-EB6D26D4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9724"/>
            <a:ext cx="7886700" cy="3482999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Progetto</a:t>
            </a:r>
            <a:r>
              <a:rPr lang="en-GB" dirty="0"/>
              <a:t> </a:t>
            </a:r>
            <a:r>
              <a:rPr lang="en-GB" dirty="0" err="1"/>
              <a:t>finanziato</a:t>
            </a:r>
            <a:r>
              <a:rPr lang="en-GB" dirty="0"/>
              <a:t> </a:t>
            </a:r>
            <a:r>
              <a:rPr lang="en-GB" dirty="0" err="1"/>
              <a:t>dall’UE</a:t>
            </a:r>
            <a:r>
              <a:rPr lang="en-GB" dirty="0"/>
              <a:t> “</a:t>
            </a:r>
            <a:r>
              <a:rPr lang="en-GB" dirty="0" err="1"/>
              <a:t>Impatto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politiche</a:t>
            </a:r>
            <a:r>
              <a:rPr lang="en-GB" dirty="0"/>
              <a:t> per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plagio</a:t>
            </a:r>
            <a:r>
              <a:rPr lang="en-GB" dirty="0"/>
              <a:t> </a:t>
            </a:r>
            <a:r>
              <a:rPr lang="en-GB" dirty="0" err="1" smtClean="0"/>
              <a:t>nell’istruzione</a:t>
            </a:r>
            <a:r>
              <a:rPr lang="en-GB" dirty="0" smtClean="0"/>
              <a:t> </a:t>
            </a:r>
            <a:r>
              <a:rPr lang="en-GB" dirty="0" err="1"/>
              <a:t>superiore</a:t>
            </a:r>
            <a:r>
              <a:rPr lang="en-GB" dirty="0"/>
              <a:t> in Europa”</a:t>
            </a:r>
          </a:p>
          <a:p>
            <a:r>
              <a:rPr lang="en-GB" dirty="0"/>
              <a:t>Irene Glendinning, Coventry University, </a:t>
            </a:r>
            <a:r>
              <a:rPr lang="en-GB" dirty="0" err="1" smtClean="0"/>
              <a:t>Regno</a:t>
            </a:r>
            <a:r>
              <a:rPr lang="en-GB" dirty="0" smtClean="0"/>
              <a:t> </a:t>
            </a:r>
            <a:r>
              <a:rPr lang="en-GB" dirty="0" err="1" smtClean="0"/>
              <a:t>Unito</a:t>
            </a:r>
            <a:endParaRPr lang="en-GB" dirty="0"/>
          </a:p>
          <a:p>
            <a:r>
              <a:rPr lang="en-GB" dirty="0" err="1"/>
              <a:t>Tomáš</a:t>
            </a:r>
            <a:r>
              <a:rPr lang="en-GB" dirty="0"/>
              <a:t> </a:t>
            </a:r>
            <a:r>
              <a:rPr lang="en-GB" dirty="0" err="1"/>
              <a:t>Foltýnek</a:t>
            </a:r>
            <a:r>
              <a:rPr lang="en-GB" dirty="0"/>
              <a:t>, Mendel University in Brno, Repubblica Ceca</a:t>
            </a:r>
          </a:p>
          <a:p>
            <a:r>
              <a:rPr lang="en-GB" dirty="0" err="1"/>
              <a:t>Dita</a:t>
            </a:r>
            <a:r>
              <a:rPr lang="en-GB" dirty="0"/>
              <a:t> </a:t>
            </a:r>
            <a:r>
              <a:rPr lang="en-GB" dirty="0" err="1"/>
              <a:t>Dlabolová</a:t>
            </a:r>
            <a:r>
              <a:rPr lang="en-GB" dirty="0"/>
              <a:t>, Mendel University in Brno, </a:t>
            </a:r>
            <a:r>
              <a:rPr lang="en-GB" dirty="0" err="1" smtClean="0"/>
              <a:t>Repubblica</a:t>
            </a:r>
            <a:r>
              <a:rPr lang="en-GB" dirty="0" smtClean="0"/>
              <a:t> </a:t>
            </a:r>
            <a:r>
              <a:rPr lang="en-GB" dirty="0"/>
              <a:t>Ceca</a:t>
            </a:r>
          </a:p>
          <a:p>
            <a:r>
              <a:rPr lang="en-GB" dirty="0"/>
              <a:t>Ansgar Schäfer, University of Konstanz, Germania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237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err="1"/>
              <a:t>Esempio</a:t>
            </a:r>
            <a:r>
              <a:rPr lang="en-GB" noProof="0" dirty="0"/>
              <a:t> dal blog del Sign. Apple: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it-IT" dirty="0"/>
              <a:t>Carota dice di Limone: Il limone è giallo. Lei aggiunge anche su di lui che è un agrume. Poi Carota ha detto che il limone è acido. </a:t>
            </a:r>
            <a:r>
              <a:rPr lang="it-IT" dirty="0">
                <a:solidFill>
                  <a:srgbClr val="FF0000"/>
                </a:solidFill>
              </a:rPr>
              <a:t>Ed è anche amaro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it-IT" dirty="0"/>
              <a:t>Carota ha anche rivelato un fatto molto sorprendente che il limone cresce sugli alberi!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6017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Dov’è</a:t>
            </a:r>
            <a:r>
              <a:rPr lang="en-GB" noProof="0" dirty="0"/>
              <a:t> la </a:t>
            </a:r>
            <a:r>
              <a:rPr lang="en-GB" noProof="0" dirty="0" err="1"/>
              <a:t>linea</a:t>
            </a:r>
            <a:r>
              <a:rPr lang="en-GB" noProof="0" dirty="0"/>
              <a:t> di confine?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  <a:p>
            <a:r>
              <a:rPr lang="en-GB" noProof="0" dirty="0" err="1" smtClean="0"/>
              <a:t>Focalizzati</a:t>
            </a:r>
            <a:r>
              <a:rPr lang="en-GB" noProof="0" dirty="0" smtClean="0"/>
              <a:t> </a:t>
            </a:r>
            <a:r>
              <a:rPr lang="en-GB" dirty="0" err="1" smtClean="0"/>
              <a:t>sugli</a:t>
            </a:r>
            <a:r>
              <a:rPr lang="en-GB" noProof="0" dirty="0" smtClean="0"/>
              <a:t> </a:t>
            </a:r>
            <a:r>
              <a:rPr lang="en-GB" noProof="0" dirty="0" err="1"/>
              <a:t>scenari</a:t>
            </a:r>
            <a:r>
              <a:rPr lang="en-GB" noProof="0" dirty="0"/>
              <a:t> 1 </a:t>
            </a:r>
            <a:r>
              <a:rPr lang="en-GB" dirty="0"/>
              <a:t>e</a:t>
            </a:r>
            <a:r>
              <a:rPr lang="en-GB" noProof="0" dirty="0"/>
              <a:t> 6</a:t>
            </a:r>
          </a:p>
          <a:p>
            <a:endParaRPr lang="en-GB" noProof="0" dirty="0"/>
          </a:p>
          <a:p>
            <a:r>
              <a:rPr lang="en-GB" noProof="0" dirty="0"/>
              <a:t>Quale </a:t>
            </a:r>
            <a:r>
              <a:rPr lang="en-GB" noProof="0" dirty="0" err="1"/>
              <a:t>tra</a:t>
            </a:r>
            <a:r>
              <a:rPr lang="en-GB" noProof="0" dirty="0"/>
              <a:t> </a:t>
            </a:r>
            <a:r>
              <a:rPr lang="en-GB" noProof="0" dirty="0" err="1"/>
              <a:t>questi</a:t>
            </a:r>
            <a:r>
              <a:rPr lang="en-GB" noProof="0" dirty="0"/>
              <a:t> è </a:t>
            </a:r>
            <a:r>
              <a:rPr lang="en-GB" noProof="0" dirty="0" err="1"/>
              <a:t>peggiore</a:t>
            </a:r>
            <a:r>
              <a:rPr lang="en-GB" noProof="0" dirty="0"/>
              <a:t>?</a:t>
            </a:r>
          </a:p>
          <a:p>
            <a:endParaRPr lang="en-GB" noProof="0" dirty="0"/>
          </a:p>
          <a:p>
            <a:r>
              <a:rPr lang="it-IT" dirty="0"/>
              <a:t>Cosa pensano gli studenti europei di questi casi</a:t>
            </a:r>
            <a:r>
              <a:rPr lang="en-GB" noProof="0" dirty="0"/>
              <a:t>?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465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226855"/>
              </p:ext>
            </p:extLst>
          </p:nvPr>
        </p:nvGraphicFramePr>
        <p:xfrm>
          <a:off x="630249" y="1491630"/>
          <a:ext cx="8095007" cy="323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36" y="393700"/>
            <a:ext cx="7174664" cy="1097930"/>
          </a:xfrm>
        </p:spPr>
        <p:txBody>
          <a:bodyPr>
            <a:noAutofit/>
          </a:bodyPr>
          <a:lstStyle/>
          <a:p>
            <a:r>
              <a:rPr lang="it-IT" sz="2800" dirty="0"/>
              <a:t>Il 40% del lavoro dello studente </a:t>
            </a:r>
            <a:r>
              <a:rPr lang="it-IT" sz="2800" dirty="0" smtClean="0"/>
              <a:t>è stato </a:t>
            </a:r>
            <a:r>
              <a:rPr lang="it-IT" sz="2800" dirty="0"/>
              <a:t>copiato parola per parola senza citazioni, riferimenti o citazioni (1)</a:t>
            </a: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270170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08477"/>
              </p:ext>
            </p:extLst>
          </p:nvPr>
        </p:nvGraphicFramePr>
        <p:xfrm>
          <a:off x="628650" y="1491630"/>
          <a:ext cx="8079514" cy="326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36" y="383493"/>
            <a:ext cx="7430530" cy="1108137"/>
          </a:xfrm>
        </p:spPr>
        <p:txBody>
          <a:bodyPr>
            <a:noAutofit/>
          </a:bodyPr>
          <a:lstStyle/>
          <a:p>
            <a:r>
              <a:rPr lang="it-IT" sz="2800" dirty="0" smtClean="0"/>
              <a:t>Il 40</a:t>
            </a:r>
            <a:r>
              <a:rPr lang="it-IT" sz="2800" dirty="0"/>
              <a:t>% del lavoro dello studente </a:t>
            </a:r>
            <a:r>
              <a:rPr lang="it-IT" sz="2800" dirty="0" smtClean="0"/>
              <a:t>è stato copiato</a:t>
            </a:r>
            <a:r>
              <a:rPr lang="it-IT" sz="2800" dirty="0"/>
              <a:t>, alcune parole </a:t>
            </a:r>
            <a:r>
              <a:rPr lang="it-IT" sz="2800" dirty="0" smtClean="0"/>
              <a:t>sono state cambiate</a:t>
            </a:r>
            <a:r>
              <a:rPr lang="it-IT" sz="2800" dirty="0"/>
              <a:t>, </a:t>
            </a:r>
            <a:r>
              <a:rPr lang="it-IT" sz="2800" dirty="0" smtClean="0"/>
              <a:t>nessun riferimento </a:t>
            </a:r>
            <a:r>
              <a:rPr lang="it-IT" sz="2800" dirty="0"/>
              <a:t>o citazioni (6)</a:t>
            </a: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4181626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ricerca</a:t>
            </a:r>
            <a:r>
              <a:rPr lang="en-GB" dirty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/>
              <a:t>motivazioni</a:t>
            </a:r>
            <a:endParaRPr lang="en-GB" noProof="0" dirty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Perchè</a:t>
            </a:r>
            <a:r>
              <a:rPr lang="en-GB" noProof="0" dirty="0"/>
              <a:t> </a:t>
            </a:r>
            <a:r>
              <a:rPr lang="en-GB" noProof="0" dirty="0" err="1"/>
              <a:t>gli</a:t>
            </a:r>
            <a:r>
              <a:rPr lang="en-GB" noProof="0" dirty="0"/>
              <a:t> </a:t>
            </a:r>
            <a:r>
              <a:rPr lang="en-GB" noProof="0" dirty="0" err="1"/>
              <a:t>studenti</a:t>
            </a:r>
            <a:r>
              <a:rPr lang="en-GB" noProof="0" dirty="0"/>
              <a:t> </a:t>
            </a:r>
            <a:r>
              <a:rPr lang="en-GB" noProof="0" dirty="0" err="1"/>
              <a:t>plagiano</a:t>
            </a:r>
            <a:r>
              <a:rPr lang="en-GB" noProof="0" dirty="0"/>
              <a:t>?</a:t>
            </a:r>
            <a:endParaRPr lang="en-GB" dirty="0"/>
          </a:p>
          <a:p>
            <a:endParaRPr lang="en-GB" noProof="0" dirty="0"/>
          </a:p>
          <a:p>
            <a:r>
              <a:rPr lang="it-IT" dirty="0"/>
              <a:t>Scrivi da solo tutte le ragioni che ti vengono in mente in 2 minuti.</a:t>
            </a:r>
          </a:p>
          <a:p>
            <a:r>
              <a:rPr lang="en-GB" noProof="0" dirty="0"/>
              <a:t>Ora </a:t>
            </a:r>
            <a:r>
              <a:rPr lang="en-GB" noProof="0" dirty="0" err="1"/>
              <a:t>condividili</a:t>
            </a:r>
            <a:r>
              <a:rPr lang="en-GB" noProof="0" dirty="0"/>
              <a:t> con le </a:t>
            </a:r>
            <a:r>
              <a:rPr lang="en-GB" noProof="0" dirty="0" err="1"/>
              <a:t>persone</a:t>
            </a:r>
            <a:r>
              <a:rPr lang="en-GB" noProof="0" dirty="0"/>
              <a:t> </a:t>
            </a:r>
            <a:r>
              <a:rPr lang="en-GB" noProof="0" dirty="0" err="1"/>
              <a:t>accanto</a:t>
            </a:r>
            <a:r>
              <a:rPr lang="en-GB" noProof="0" dirty="0"/>
              <a:t> a </a:t>
            </a:r>
            <a:r>
              <a:rPr lang="en-GB" noProof="0" dirty="0" err="1"/>
              <a:t>te</a:t>
            </a:r>
            <a:endParaRPr lang="en-GB" noProof="0" dirty="0"/>
          </a:p>
          <a:p>
            <a:pPr>
              <a:buFontTx/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58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err="1"/>
              <a:t>Studenti</a:t>
            </a:r>
            <a:r>
              <a:rPr lang="en-GB" noProof="0" dirty="0"/>
              <a:t> vs. </a:t>
            </a:r>
            <a:r>
              <a:rPr lang="en-GB" noProof="0" dirty="0" err="1"/>
              <a:t>insegnanti</a:t>
            </a:r>
            <a:r>
              <a:rPr lang="en-GB" noProof="0" dirty="0"/>
              <a:t>: </a:t>
            </a:r>
            <a:br>
              <a:rPr lang="en-GB" noProof="0" dirty="0"/>
            </a:br>
            <a:r>
              <a:rPr lang="en-GB" dirty="0"/>
              <a:t>P</a:t>
            </a:r>
            <a:r>
              <a:rPr lang="en-GB" noProof="0" dirty="0" err="1"/>
              <a:t>erchè</a:t>
            </a:r>
            <a:r>
              <a:rPr lang="en-GB" noProof="0" dirty="0"/>
              <a:t> </a:t>
            </a:r>
            <a:r>
              <a:rPr lang="en-GB" noProof="0" dirty="0" err="1"/>
              <a:t>gli</a:t>
            </a:r>
            <a:r>
              <a:rPr lang="en-GB" noProof="0" dirty="0"/>
              <a:t> </a:t>
            </a:r>
            <a:r>
              <a:rPr lang="en-GB" noProof="0" dirty="0" err="1"/>
              <a:t>studenti</a:t>
            </a:r>
            <a:r>
              <a:rPr lang="en-GB" noProof="0" dirty="0"/>
              <a:t> </a:t>
            </a:r>
            <a:r>
              <a:rPr lang="en-GB" noProof="0" dirty="0" err="1"/>
              <a:t>plagiano</a:t>
            </a:r>
            <a:r>
              <a:rPr lang="en-GB" noProof="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noProof="0" dirty="0" err="1"/>
              <a:t>Insegnanti</a:t>
            </a:r>
            <a:r>
              <a:rPr lang="en-GB" b="1" noProof="0" dirty="0"/>
              <a:t> </a:t>
            </a:r>
          </a:p>
          <a:p>
            <a:pPr lvl="1"/>
            <a:r>
              <a:rPr lang="en-GB" noProof="0" dirty="0"/>
              <a:t>È facile </a:t>
            </a:r>
            <a:r>
              <a:rPr lang="en-GB" noProof="0" dirty="0" err="1"/>
              <a:t>copiare</a:t>
            </a:r>
            <a:r>
              <a:rPr lang="en-GB" noProof="0" dirty="0"/>
              <a:t> e </a:t>
            </a:r>
            <a:r>
              <a:rPr lang="en-GB" noProof="0" dirty="0" err="1"/>
              <a:t>incollare</a:t>
            </a:r>
            <a:endParaRPr lang="en-GB" noProof="0" dirty="0"/>
          </a:p>
          <a:p>
            <a:pPr lvl="1"/>
            <a:r>
              <a:rPr lang="en-GB" noProof="0" dirty="0"/>
              <a:t>Il </a:t>
            </a:r>
            <a:r>
              <a:rPr lang="en-GB" noProof="0" dirty="0" err="1"/>
              <a:t>plagio</a:t>
            </a:r>
            <a:r>
              <a:rPr lang="en-GB" noProof="0" dirty="0"/>
              <a:t> non è </a:t>
            </a:r>
            <a:r>
              <a:rPr lang="en-GB" noProof="0" dirty="0" err="1"/>
              <a:t>sbagliato</a:t>
            </a:r>
            <a:endParaRPr lang="en-GB" noProof="0" dirty="0"/>
          </a:p>
          <a:p>
            <a:pPr lvl="1"/>
            <a:r>
              <a:rPr lang="it-IT" dirty="0"/>
              <a:t>il docente non si preoccuperà</a:t>
            </a:r>
            <a:endParaRPr lang="en-GB" noProof="0" dirty="0"/>
          </a:p>
          <a:p>
            <a:r>
              <a:rPr lang="en-GB" b="1" noProof="0" dirty="0" err="1"/>
              <a:t>Studenti</a:t>
            </a:r>
            <a:endParaRPr lang="en-GB" b="1" noProof="0" dirty="0"/>
          </a:p>
          <a:p>
            <a:pPr lvl="1"/>
            <a:r>
              <a:rPr lang="en-GB" dirty="0" err="1"/>
              <a:t>esaurimento</a:t>
            </a:r>
            <a:r>
              <a:rPr lang="en-GB" dirty="0"/>
              <a:t> del tempo</a:t>
            </a:r>
          </a:p>
          <a:p>
            <a:pPr lvl="1"/>
            <a:r>
              <a:rPr lang="it-IT" dirty="0"/>
              <a:t>incapace di far fronte al carico di lavoro</a:t>
            </a:r>
          </a:p>
          <a:p>
            <a:pPr lvl="1"/>
            <a:r>
              <a:rPr lang="it-IT" dirty="0"/>
              <a:t>il loro lavoro non è abbastanza buono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8555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Studenti</a:t>
            </a:r>
            <a:r>
              <a:rPr lang="en-GB" noProof="0" dirty="0"/>
              <a:t> vs. </a:t>
            </a:r>
            <a:r>
              <a:rPr lang="en-GB" noProof="0" dirty="0" err="1"/>
              <a:t>insegnanti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/>
              <a:t>Come fanno gli studenti </a:t>
            </a:r>
            <a:r>
              <a:rPr lang="it-IT" i="1" dirty="0" smtClean="0"/>
              <a:t>a venire a conoscenza del </a:t>
            </a:r>
            <a:r>
              <a:rPr lang="it-IT" i="1" dirty="0"/>
              <a:t>plagio</a:t>
            </a:r>
            <a:r>
              <a:rPr lang="en-GB" i="1" noProof="0" dirty="0"/>
              <a:t>?</a:t>
            </a:r>
          </a:p>
          <a:p>
            <a:pPr lvl="1"/>
            <a:r>
              <a:rPr lang="en-GB" dirty="0" err="1"/>
              <a:t>Insegnanti</a:t>
            </a:r>
            <a:r>
              <a:rPr lang="en-GB" noProof="0" dirty="0"/>
              <a:t>: </a:t>
            </a:r>
            <a:r>
              <a:rPr lang="en-GB" dirty="0"/>
              <a:t>L</a:t>
            </a:r>
            <a:r>
              <a:rPr lang="en-GB" noProof="0" dirty="0" err="1"/>
              <a:t>ezione</a:t>
            </a:r>
            <a:r>
              <a:rPr lang="en-GB" dirty="0"/>
              <a:t>/</a:t>
            </a:r>
            <a:r>
              <a:rPr lang="en-GB" dirty="0" err="1"/>
              <a:t>laboratorio</a:t>
            </a:r>
            <a:endParaRPr lang="en-GB" noProof="0" dirty="0"/>
          </a:p>
          <a:p>
            <a:pPr lvl="1"/>
            <a:r>
              <a:rPr lang="en-GB" noProof="0" dirty="0" err="1"/>
              <a:t>Studenti</a:t>
            </a:r>
            <a:r>
              <a:rPr lang="en-GB" noProof="0" dirty="0"/>
              <a:t>: </a:t>
            </a:r>
            <a:r>
              <a:rPr lang="en-GB" noProof="0" dirty="0" err="1"/>
              <a:t>Pagine</a:t>
            </a:r>
            <a:r>
              <a:rPr lang="en-GB" noProof="0" dirty="0"/>
              <a:t> Web</a:t>
            </a:r>
          </a:p>
          <a:p>
            <a:r>
              <a:rPr lang="en-GB" i="1" dirty="0"/>
              <a:t>C</a:t>
            </a:r>
            <a:r>
              <a:rPr lang="it-IT" i="1" dirty="0"/>
              <a:t>osa c'è di difficile nella scrittura accademica</a:t>
            </a:r>
            <a:r>
              <a:rPr lang="en-GB" i="1" noProof="0" dirty="0"/>
              <a:t>?</a:t>
            </a:r>
          </a:p>
          <a:p>
            <a:pPr lvl="1"/>
            <a:r>
              <a:rPr lang="en-GB" noProof="0" dirty="0" err="1"/>
              <a:t>Insegnanti</a:t>
            </a:r>
            <a:r>
              <a:rPr lang="en-GB" noProof="0" dirty="0"/>
              <a:t>: </a:t>
            </a:r>
            <a:r>
              <a:rPr lang="it-IT" dirty="0" smtClean="0"/>
              <a:t>modalità e formato per fare una citazione  </a:t>
            </a:r>
            <a:endParaRPr lang="it-IT" dirty="0"/>
          </a:p>
          <a:p>
            <a:pPr lvl="1"/>
            <a:r>
              <a:rPr lang="en-GB" noProof="0" dirty="0" err="1"/>
              <a:t>Studenti</a:t>
            </a:r>
            <a:r>
              <a:rPr lang="en-GB" dirty="0"/>
              <a:t>: </a:t>
            </a:r>
            <a:r>
              <a:rPr lang="en-GB" dirty="0" err="1"/>
              <a:t>Trovare</a:t>
            </a:r>
            <a:r>
              <a:rPr lang="en-GB" dirty="0"/>
              <a:t> </a:t>
            </a:r>
            <a:r>
              <a:rPr lang="en-GB" dirty="0" err="1"/>
              <a:t>buone</a:t>
            </a:r>
            <a:r>
              <a:rPr lang="en-GB" dirty="0"/>
              <a:t> </a:t>
            </a:r>
            <a:r>
              <a:rPr lang="en-GB" dirty="0" err="1"/>
              <a:t>fonti</a:t>
            </a:r>
            <a:r>
              <a:rPr lang="en-GB" dirty="0"/>
              <a:t>, </a:t>
            </a:r>
            <a:r>
              <a:rPr lang="en-GB" dirty="0" err="1" smtClean="0"/>
              <a:t>parafrasare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16301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93" y="290775"/>
            <a:ext cx="6691201" cy="1200150"/>
          </a:xfrm>
        </p:spPr>
        <p:txBody>
          <a:bodyPr>
            <a:noAutofit/>
          </a:bodyPr>
          <a:lstStyle/>
          <a:p>
            <a:r>
              <a:rPr lang="it-IT" sz="3200" dirty="0"/>
              <a:t>Studenti vs. insegnanti, gli scenari 6, 7, 8: 40% copiati, alcune parole sono cambiate. E’ plagio</a:t>
            </a:r>
            <a:r>
              <a:rPr lang="en-GB" sz="3200" noProof="0" dirty="0"/>
              <a:t>?</a:t>
            </a:r>
          </a:p>
        </p:txBody>
      </p:sp>
      <p:pic>
        <p:nvPicPr>
          <p:cNvPr id="4" name="Content Placeholder 3" descr="17d_stud_teach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4" t="3290" r="1383" b="3873"/>
          <a:stretch/>
        </p:blipFill>
        <p:spPr>
          <a:xfrm>
            <a:off x="803305" y="1683521"/>
            <a:ext cx="6793906" cy="3042303"/>
          </a:xfrm>
        </p:spPr>
      </p:pic>
    </p:spTree>
    <p:extLst>
      <p:ext uri="{BB962C8B-B14F-4D97-AF65-F5344CB8AC3E}">
        <p14:creationId xmlns:p14="http://schemas.microsoft.com/office/powerpoint/2010/main" val="3211983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 può fare a riguardo</a:t>
            </a:r>
            <a:r>
              <a:rPr lang="en-GB" noProof="0" dirty="0">
                <a:latin typeface="+mn-lt"/>
              </a:rPr>
              <a:t>?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Scrivi da solo le tue idee</a:t>
            </a:r>
          </a:p>
          <a:p>
            <a:r>
              <a:rPr lang="en-GB" noProof="0" dirty="0" err="1" smtClean="0"/>
              <a:t>Lavora</a:t>
            </a:r>
            <a:r>
              <a:rPr lang="en-GB" noProof="0" dirty="0" smtClean="0"/>
              <a:t> </a:t>
            </a:r>
            <a:r>
              <a:rPr lang="en-GB" noProof="0" dirty="0"/>
              <a:t>in </a:t>
            </a:r>
            <a:r>
              <a:rPr lang="en-GB" noProof="0" dirty="0" err="1"/>
              <a:t>gruppo</a:t>
            </a:r>
            <a:endParaRPr lang="en-GB" noProof="0" dirty="0"/>
          </a:p>
          <a:p>
            <a:r>
              <a:rPr lang="en-GB" noProof="0" dirty="0" err="1" smtClean="0"/>
              <a:t>Commenta</a:t>
            </a:r>
            <a:r>
              <a:rPr lang="en-GB" noProof="0" dirty="0" smtClean="0"/>
              <a:t> la </a:t>
            </a:r>
            <a:r>
              <a:rPr lang="en-GB" noProof="0" dirty="0" err="1" smtClean="0"/>
              <a:t>idee</a:t>
            </a:r>
            <a:r>
              <a:rPr lang="en-GB" noProof="0" dirty="0" smtClean="0"/>
              <a:t> di </a:t>
            </a:r>
            <a:r>
              <a:rPr lang="en-GB" noProof="0" dirty="0" err="1" smtClean="0"/>
              <a:t>ogni</a:t>
            </a:r>
            <a:r>
              <a:rPr lang="en-GB" noProof="0" dirty="0" smtClean="0"/>
              <a:t> </a:t>
            </a:r>
            <a:r>
              <a:rPr lang="en-GB" noProof="0" dirty="0" err="1" smtClean="0"/>
              <a:t>studente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88858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noProof="0" dirty="0" err="1">
                <a:latin typeface="+mn-lt"/>
              </a:rPr>
              <a:t>Discussione</a:t>
            </a:r>
            <a:r>
              <a:rPr lang="en-GB" sz="3200" dirty="0"/>
              <a:t>: </a:t>
            </a:r>
            <a:r>
              <a:rPr lang="en-GB" sz="3200" dirty="0" err="1"/>
              <a:t>Comprendere</a:t>
            </a:r>
            <a:r>
              <a:rPr lang="en-GB" sz="3200" dirty="0"/>
              <a:t> </a:t>
            </a:r>
            <a:r>
              <a:rPr lang="en-GB" sz="3200" dirty="0" err="1"/>
              <a:t>il</a:t>
            </a:r>
            <a:r>
              <a:rPr lang="en-GB" sz="3200" dirty="0"/>
              <a:t> </a:t>
            </a:r>
            <a:r>
              <a:rPr lang="en-GB" sz="3200" dirty="0" err="1"/>
              <a:t>plagio</a:t>
            </a:r>
            <a:endParaRPr lang="en-GB" sz="3200" noProof="0" dirty="0">
              <a:latin typeface="+mn-lt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Quali categorie di studenti hanno maggiori probabilità di </a:t>
            </a:r>
            <a:r>
              <a:rPr lang="it-IT" dirty="0" smtClean="0"/>
              <a:t>plagiare?</a:t>
            </a:r>
            <a:endParaRPr lang="en-GB" noProof="0" dirty="0"/>
          </a:p>
          <a:p>
            <a:r>
              <a:rPr lang="it-IT" dirty="0"/>
              <a:t>Può dipendere dal background dello studente e dall'esperienza precedente? Come, perché?</a:t>
            </a:r>
          </a:p>
          <a:p>
            <a:r>
              <a:rPr lang="it-IT" dirty="0"/>
              <a:t>Dovremmo applicare sanzioni più severe per gli studenti </a:t>
            </a:r>
            <a:r>
              <a:rPr lang="it-IT" dirty="0" smtClean="0"/>
              <a:t>laureati </a:t>
            </a:r>
            <a:r>
              <a:rPr lang="it-IT" dirty="0"/>
              <a:t>e per gli studenti dell'ultimo anno di studio</a:t>
            </a:r>
            <a:r>
              <a:rPr lang="en-GB" noProof="0" dirty="0"/>
              <a:t>?</a:t>
            </a:r>
          </a:p>
          <a:p>
            <a:r>
              <a:rPr lang="it-IT" dirty="0"/>
              <a:t>Dovremmo essere più benevoli per i nuovi studenti? Tutti i nuovi studenti?  Per quanto tempo?</a:t>
            </a:r>
            <a:r>
              <a:rPr lang="en-GB" noProof="0" dirty="0"/>
              <a:t> </a:t>
            </a:r>
          </a:p>
          <a:p>
            <a:r>
              <a:rPr lang="it-IT" dirty="0"/>
              <a:t>Primo reato?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1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Struttura</a:t>
            </a:r>
            <a:r>
              <a:rPr lang="en-GB" noProof="0" dirty="0"/>
              <a:t> del </a:t>
            </a:r>
            <a:r>
              <a:rPr lang="en-GB" noProof="0" dirty="0" err="1"/>
              <a:t>seminario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Esempi</a:t>
            </a:r>
            <a:r>
              <a:rPr lang="en-GB" noProof="0" dirty="0"/>
              <a:t> di </a:t>
            </a:r>
            <a:r>
              <a:rPr lang="en-GB" noProof="0" dirty="0" err="1"/>
              <a:t>plagio</a:t>
            </a:r>
            <a:endParaRPr lang="en-GB" noProof="0" dirty="0"/>
          </a:p>
          <a:p>
            <a:r>
              <a:rPr lang="en-GB" noProof="0" dirty="0" err="1"/>
              <a:t>Definizioni</a:t>
            </a:r>
            <a:r>
              <a:rPr lang="en-GB" noProof="0" dirty="0"/>
              <a:t> di </a:t>
            </a:r>
            <a:r>
              <a:rPr lang="en-GB" noProof="0" dirty="0" err="1"/>
              <a:t>plagio</a:t>
            </a:r>
            <a:r>
              <a:rPr lang="en-GB" noProof="0" dirty="0"/>
              <a:t> e </a:t>
            </a:r>
            <a:r>
              <a:rPr lang="en-GB" noProof="0" dirty="0" err="1"/>
              <a:t>disonestà</a:t>
            </a:r>
            <a:r>
              <a:rPr lang="en-GB" noProof="0" dirty="0"/>
              <a:t> </a:t>
            </a:r>
            <a:r>
              <a:rPr lang="en-GB" noProof="0" dirty="0" err="1"/>
              <a:t>accademica</a:t>
            </a:r>
            <a:endParaRPr lang="en-GB" noProof="0" dirty="0"/>
          </a:p>
          <a:p>
            <a:r>
              <a:rPr lang="en-GB" dirty="0" err="1"/>
              <a:t>Giudizio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casi</a:t>
            </a:r>
            <a:endParaRPr lang="en-GB" noProof="0" dirty="0"/>
          </a:p>
          <a:p>
            <a:r>
              <a:rPr lang="en-GB" noProof="0" dirty="0" err="1"/>
              <a:t>Ragioni</a:t>
            </a:r>
            <a:r>
              <a:rPr lang="en-GB" noProof="0" dirty="0"/>
              <a:t> di </a:t>
            </a:r>
            <a:r>
              <a:rPr lang="en-GB" noProof="0" dirty="0" err="1"/>
              <a:t>plagio</a:t>
            </a:r>
            <a:endParaRPr lang="en-GB" noProof="0" dirty="0"/>
          </a:p>
          <a:p>
            <a:r>
              <a:rPr lang="en-GB" noProof="0" dirty="0" err="1"/>
              <a:t>Discussione</a:t>
            </a:r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8666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err="1">
                <a:latin typeface="+mn-lt"/>
              </a:rPr>
              <a:t>Discussione</a:t>
            </a:r>
            <a:r>
              <a:rPr lang="en-GB" noProof="0" dirty="0">
                <a:latin typeface="+mn-lt"/>
              </a:rPr>
              <a:t>: </a:t>
            </a:r>
            <a:r>
              <a:rPr lang="en-GB" noProof="0" dirty="0" err="1">
                <a:latin typeface="+mn-lt"/>
              </a:rPr>
              <a:t>Prevenire</a:t>
            </a:r>
            <a:r>
              <a:rPr lang="en-GB" noProof="0" dirty="0">
                <a:latin typeface="+mn-lt"/>
              </a:rPr>
              <a:t> </a:t>
            </a:r>
            <a:r>
              <a:rPr lang="en-GB" noProof="0" dirty="0" err="1">
                <a:latin typeface="+mn-lt"/>
              </a:rPr>
              <a:t>il</a:t>
            </a:r>
            <a:r>
              <a:rPr lang="en-GB" noProof="0" dirty="0">
                <a:latin typeface="+mn-lt"/>
              </a:rPr>
              <a:t> </a:t>
            </a:r>
            <a:r>
              <a:rPr lang="en-GB" noProof="0" dirty="0" err="1">
                <a:latin typeface="+mn-lt"/>
              </a:rPr>
              <a:t>plagio</a:t>
            </a:r>
            <a:r>
              <a:rPr lang="en-GB" noProof="0" dirty="0">
                <a:latin typeface="+mn-lt"/>
              </a:rPr>
              <a:t>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it-IT" dirty="0"/>
              <a:t>Gli studenti capiscono le vostre aspettative?</a:t>
            </a:r>
          </a:p>
          <a:p>
            <a:pPr>
              <a:defRPr/>
            </a:pPr>
            <a:r>
              <a:rPr lang="it-IT" dirty="0"/>
              <a:t>Formazione, orientamento e supporto per gli studenti.</a:t>
            </a:r>
          </a:p>
          <a:p>
            <a:pPr>
              <a:defRPr/>
            </a:pPr>
            <a:r>
              <a:rPr lang="it-IT" dirty="0"/>
              <a:t>Test per vedere se gli studenti capiscono</a:t>
            </a:r>
          </a:p>
          <a:p>
            <a:pPr>
              <a:defRPr/>
            </a:pPr>
            <a:r>
              <a:rPr lang="it-IT" dirty="0"/>
              <a:t>Consapevolezza delle conseguenze e delle sanzioni</a:t>
            </a:r>
          </a:p>
          <a:p>
            <a:pPr>
              <a:defRPr/>
            </a:pPr>
            <a:r>
              <a:rPr lang="it-IT" dirty="0"/>
              <a:t>Formazione e sviluppo del personale</a:t>
            </a:r>
          </a:p>
          <a:p>
            <a:pPr>
              <a:defRPr/>
            </a:pPr>
            <a:r>
              <a:rPr lang="it-IT" dirty="0"/>
              <a:t>Approccio e azioni coerenti da parte del personale</a:t>
            </a:r>
          </a:p>
          <a:p>
            <a:pPr>
              <a:defRPr/>
            </a:pPr>
            <a:r>
              <a:rPr lang="it-IT" dirty="0"/>
              <a:t>Uso degli strumenti - politica, formazione</a:t>
            </a:r>
          </a:p>
          <a:p>
            <a:pPr>
              <a:defRPr/>
            </a:pPr>
            <a:r>
              <a:rPr lang="it-IT" dirty="0"/>
              <a:t>Cosa si potrebbe fare di più?</a:t>
            </a:r>
          </a:p>
          <a:p>
            <a:pPr>
              <a:defRPr/>
            </a:pPr>
            <a:endParaRPr lang="en-GB" noProof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8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Ritornare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prima </a:t>
            </a:r>
            <a:r>
              <a:rPr lang="en-GB" dirty="0" err="1"/>
              <a:t>attività</a:t>
            </a:r>
            <a:r>
              <a:rPr lang="en-GB" noProof="0" dirty="0">
                <a:latin typeface="+mn-lt"/>
              </a:rPr>
              <a:t>: </a:t>
            </a:r>
            <a:br>
              <a:rPr lang="en-GB" noProof="0" dirty="0">
                <a:latin typeface="+mn-lt"/>
              </a:rPr>
            </a:br>
            <a:r>
              <a:rPr lang="en-GB" dirty="0" err="1"/>
              <a:t>dov’è</a:t>
            </a:r>
            <a:r>
              <a:rPr lang="en-GB" dirty="0"/>
              <a:t> la </a:t>
            </a:r>
            <a:r>
              <a:rPr lang="en-GB" dirty="0" err="1"/>
              <a:t>linea</a:t>
            </a:r>
            <a:r>
              <a:rPr lang="en-GB" dirty="0"/>
              <a:t> di </a:t>
            </a:r>
            <a:r>
              <a:rPr lang="en-GB" dirty="0" err="1"/>
              <a:t>confin</a:t>
            </a:r>
            <a:r>
              <a:rPr lang="en-GB" noProof="0" dirty="0">
                <a:latin typeface="+mn-lt"/>
              </a:rPr>
              <a:t>e?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27181" y="1546194"/>
            <a:ext cx="6915149" cy="30237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Leggi le domande che ti sono state date all'inizio del workshop.</a:t>
            </a:r>
          </a:p>
          <a:p>
            <a:pPr marL="0" indent="0">
              <a:buNone/>
            </a:pPr>
            <a:r>
              <a:rPr lang="it-IT" dirty="0"/>
              <a:t>Desiderate apportare modifiche alle risposte che avete dato in precedenza?</a:t>
            </a:r>
          </a:p>
          <a:p>
            <a:pPr marL="0" indent="0">
              <a:buNone/>
            </a:pPr>
            <a:r>
              <a:rPr lang="it-IT" dirty="0"/>
              <a:t>Cerchiate le risposte che desiderate cambiare e spuntate la nuova risposta.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Hai apportato delle modifiche?</a:t>
            </a:r>
          </a:p>
          <a:p>
            <a:pPr marL="0" indent="0">
              <a:buNone/>
            </a:pPr>
            <a:r>
              <a:rPr lang="it-IT" dirty="0"/>
              <a:t>Quali sono i casi di plagio?</a:t>
            </a:r>
          </a:p>
          <a:p>
            <a:pPr marL="0" indent="0">
              <a:buNone/>
            </a:pPr>
            <a:r>
              <a:rPr lang="it-IT" dirty="0"/>
              <a:t>E le sanzioni?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4738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125D50F9-5B1E-5E47-9434-5908B3EB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90356"/>
            <a:ext cx="6915149" cy="63481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/>
              <a:t>Informazioni sulla licenza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="" xmlns:a16="http://schemas.microsoft.com/office/drawing/2014/main" id="{84CBD160-17CC-9F49-BAB0-107AE266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99" y="1127707"/>
            <a:ext cx="7886700" cy="3482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1900" dirty="0"/>
          </a:p>
          <a:p>
            <a:pPr marL="0" indent="0" algn="ctr">
              <a:buNone/>
            </a:pPr>
            <a:r>
              <a:rPr lang="cs-CZ" sz="1900" dirty="0" err="1"/>
              <a:t>Titolo</a:t>
            </a:r>
            <a:r>
              <a:rPr lang="cs-CZ" sz="1900" dirty="0"/>
              <a:t> </a:t>
            </a:r>
            <a:r>
              <a:rPr lang="cs-CZ" sz="1900" dirty="0" err="1"/>
              <a:t>del</a:t>
            </a:r>
            <a:r>
              <a:rPr lang="cs-CZ" sz="1900" dirty="0"/>
              <a:t> </a:t>
            </a:r>
            <a:r>
              <a:rPr lang="cs-CZ" sz="1900" dirty="0" err="1"/>
              <a:t>lavoro</a:t>
            </a:r>
            <a:r>
              <a:rPr lang="cs-CZ" sz="1900" dirty="0"/>
              <a:t>: </a:t>
            </a:r>
            <a:r>
              <a:rPr lang="it-IT" sz="1900" dirty="0"/>
              <a:t>Dov’è il limite del plagio</a:t>
            </a:r>
            <a:r>
              <a:rPr lang="it-IT" sz="1900" dirty="0" smtClean="0"/>
              <a:t>?</a:t>
            </a:r>
            <a:r>
              <a:rPr lang="cs-CZ" sz="1900" dirty="0" smtClean="0"/>
              <a:t> </a:t>
            </a:r>
          </a:p>
          <a:p>
            <a:pPr marL="0" indent="0" algn="ctr">
              <a:buNone/>
            </a:pPr>
            <a:r>
              <a:rPr lang="cs-CZ" sz="1900" dirty="0" smtClean="0"/>
              <a:t>Autore: </a:t>
            </a:r>
            <a:r>
              <a:rPr lang="en-GB" sz="1900" i="1" dirty="0" smtClean="0"/>
              <a:t>Irene </a:t>
            </a:r>
            <a:r>
              <a:rPr lang="en-GB" sz="1900" i="1" dirty="0" err="1" smtClean="0"/>
              <a:t>Glendinning</a:t>
            </a:r>
            <a:r>
              <a:rPr lang="en-GB" sz="1900" i="1" dirty="0" smtClean="0"/>
              <a:t> </a:t>
            </a:r>
            <a:r>
              <a:rPr lang="en-GB" sz="1900" dirty="0" smtClean="0"/>
              <a:t>(</a:t>
            </a:r>
            <a:r>
              <a:rPr lang="cs-CZ" sz="1900" dirty="0" err="1" smtClean="0"/>
              <a:t>Traduzione</a:t>
            </a:r>
            <a:r>
              <a:rPr lang="cs-CZ" sz="1900" dirty="0" smtClean="0"/>
              <a:t>: </a:t>
            </a:r>
            <a:r>
              <a:rPr lang="cs-CZ" sz="1900" dirty="0" err="1" smtClean="0"/>
              <a:t>Maira</a:t>
            </a:r>
            <a:r>
              <a:rPr lang="cs-CZ" sz="1900" dirty="0" smtClean="0"/>
              <a:t> </a:t>
            </a:r>
            <a:r>
              <a:rPr lang="cs-CZ" sz="1900" dirty="0" err="1" smtClean="0"/>
              <a:t>Chiera</a:t>
            </a:r>
            <a:r>
              <a:rPr lang="cs-CZ" sz="1900" dirty="0" smtClean="0"/>
              <a:t>)</a:t>
            </a:r>
          </a:p>
          <a:p>
            <a:pPr marL="0" indent="0" algn="ctr">
              <a:buNone/>
            </a:pPr>
            <a:r>
              <a:rPr lang="cs-CZ" sz="1900" dirty="0" err="1" smtClean="0"/>
              <a:t>Licenza</a:t>
            </a:r>
            <a:r>
              <a:rPr lang="cs-CZ" sz="1900" dirty="0" smtClean="0"/>
              <a:t> </a:t>
            </a:r>
            <a:r>
              <a:rPr lang="cs-CZ" sz="1900" dirty="0"/>
              <a:t>da parte: </a:t>
            </a:r>
            <a:r>
              <a:rPr lang="en-US" sz="1900" dirty="0">
                <a:hlinkClick r:id="rId3"/>
              </a:rPr>
              <a:t>Creative Commons Attribution-</a:t>
            </a:r>
            <a:r>
              <a:rPr lang="en-US" sz="1900" dirty="0" err="1">
                <a:hlinkClick r:id="rId3"/>
              </a:rPr>
              <a:t>ShareAlike</a:t>
            </a:r>
            <a:r>
              <a:rPr lang="en-US" sz="1900" dirty="0">
                <a:hlinkClick r:id="rId3"/>
              </a:rPr>
              <a:t> 4.0 International License</a:t>
            </a:r>
            <a:endParaRPr lang="en-US" sz="1900" dirty="0"/>
          </a:p>
          <a:p>
            <a:pPr marL="0" indent="0" algn="ctr">
              <a:buNone/>
            </a:pPr>
            <a:endParaRPr lang="cs-CZ" sz="1900" dirty="0"/>
          </a:p>
          <a:p>
            <a:pPr marL="0" indent="0" algn="ctr">
              <a:buNone/>
            </a:pPr>
            <a:r>
              <a:rPr lang="it-IT" sz="1900" dirty="0"/>
              <a:t>Dov’è il limite del plagio? </a:t>
            </a:r>
            <a:r>
              <a:rPr lang="en-US" sz="1900" dirty="0" smtClean="0"/>
              <a:t>di </a:t>
            </a:r>
            <a:r>
              <a:rPr lang="en-GB" sz="1900" i="1" dirty="0"/>
              <a:t>Irene </a:t>
            </a:r>
            <a:r>
              <a:rPr lang="en-GB" sz="1900" i="1" dirty="0" err="1"/>
              <a:t>Glendinning</a:t>
            </a:r>
            <a:r>
              <a:rPr lang="en-GB" sz="1900" i="1" dirty="0"/>
              <a:t> </a:t>
            </a:r>
            <a:r>
              <a:rPr lang="en-GB" sz="1900" dirty="0"/>
              <a:t>(</a:t>
            </a:r>
            <a:r>
              <a:rPr lang="cs-CZ" sz="1900" dirty="0" err="1"/>
              <a:t>Traduzione</a:t>
            </a:r>
            <a:r>
              <a:rPr lang="cs-CZ" sz="1900" dirty="0"/>
              <a:t>: </a:t>
            </a:r>
            <a:r>
              <a:rPr lang="cs-CZ" sz="1900" dirty="0" err="1"/>
              <a:t>Maira</a:t>
            </a:r>
            <a:r>
              <a:rPr lang="cs-CZ" sz="1900" dirty="0"/>
              <a:t> </a:t>
            </a:r>
            <a:r>
              <a:rPr lang="cs-CZ" sz="1900" dirty="0" err="1"/>
              <a:t>Chiera</a:t>
            </a:r>
            <a:r>
              <a:rPr lang="cs-CZ" sz="1900" dirty="0" smtClean="0"/>
              <a:t>)</a:t>
            </a:r>
            <a:r>
              <a:rPr lang="en-US" sz="1900" i="1" dirty="0" smtClean="0"/>
              <a:t> </a:t>
            </a:r>
            <a:r>
              <a:rPr lang="en-US" sz="1900" dirty="0" smtClean="0"/>
              <a:t>e </a:t>
            </a:r>
            <a:r>
              <a:rPr lang="en-US" sz="1900" dirty="0" err="1" smtClean="0"/>
              <a:t>della</a:t>
            </a:r>
            <a:r>
              <a:rPr lang="en-US" sz="1900" dirty="0" smtClean="0"/>
              <a:t> </a:t>
            </a:r>
            <a:r>
              <a:rPr lang="en-US" sz="1900" dirty="0" err="1" smtClean="0"/>
              <a:t>licenza</a:t>
            </a:r>
            <a:r>
              <a:rPr lang="en-US" sz="1900" dirty="0" smtClean="0"/>
              <a:t> </a:t>
            </a:r>
            <a:r>
              <a:rPr lang="en-US" sz="1900" dirty="0" smtClean="0">
                <a:hlinkClick r:id="rId3"/>
              </a:rPr>
              <a:t>Creative Commons Attribution-</a:t>
            </a:r>
            <a:r>
              <a:rPr lang="en-US" sz="1900" dirty="0" err="1" smtClean="0">
                <a:hlinkClick r:id="rId3"/>
              </a:rPr>
              <a:t>ShareAlike</a:t>
            </a:r>
            <a:r>
              <a:rPr lang="en-US" sz="1900" dirty="0" smtClean="0">
                <a:hlinkClick r:id="rId3"/>
              </a:rPr>
              <a:t> 4.0 International License</a:t>
            </a:r>
            <a:r>
              <a:rPr lang="en-US" sz="1900" dirty="0" smtClean="0"/>
              <a:t>.</a:t>
            </a:r>
            <a:endParaRPr lang="cs-CZ" sz="1900" dirty="0"/>
          </a:p>
        </p:txBody>
      </p:sp>
      <p:pic>
        <p:nvPicPr>
          <p:cNvPr id="6" name="Picture 6" descr="https://mirrors.creativecommons.org/presskit/buttons/88x31/png/by-sa.png">
            <a:extLst>
              <a:ext uri="{FF2B5EF4-FFF2-40B4-BE49-F238E27FC236}">
                <a16:creationId xmlns="" xmlns:a16="http://schemas.microsoft.com/office/drawing/2014/main" id="{C05CDAE1-9573-A247-B2B1-7194F701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98" y="1092477"/>
            <a:ext cx="1814386" cy="6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62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>
                <a:latin typeface="+mn-lt"/>
              </a:rPr>
              <a:t>Contatti</a:t>
            </a:r>
            <a:r>
              <a:rPr lang="en-GB" noProof="0" dirty="0">
                <a:latin typeface="+mn-lt"/>
              </a:rPr>
              <a:t>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u="sng" noProof="0" dirty="0">
                <a:hlinkClick r:id="rId3"/>
              </a:rPr>
              <a:t>tomas.foltynek@academicintegrity.eu</a:t>
            </a:r>
            <a:r>
              <a:rPr lang="en-GB" u="sng" noProof="0" dirty="0"/>
              <a:t> </a:t>
            </a:r>
          </a:p>
          <a:p>
            <a:r>
              <a:rPr lang="en-GB" u="sng" dirty="0">
                <a:hlinkClick r:id="rId4"/>
              </a:rPr>
              <a:t>dita.dlabolova@academicintegrity.eu</a:t>
            </a:r>
            <a:endParaRPr lang="en-GB" u="sng" noProof="0" dirty="0"/>
          </a:p>
          <a:p>
            <a:endParaRPr lang="en-GB" u="sng" noProof="0" dirty="0"/>
          </a:p>
          <a:p>
            <a:r>
              <a:rPr lang="en-GB" u="sng" dirty="0" err="1"/>
              <a:t>www.academicintegrity.eu</a:t>
            </a:r>
            <a:endParaRPr lang="en-GB" u="sng" dirty="0"/>
          </a:p>
          <a:p>
            <a:r>
              <a:rPr lang="en-GB" u="sng" noProof="0" dirty="0" err="1"/>
              <a:t>www.plagiarism.cz</a:t>
            </a:r>
            <a:endParaRPr lang="en-GB" u="sng" noProof="0" dirty="0"/>
          </a:p>
        </p:txBody>
      </p:sp>
    </p:spTree>
    <p:extLst>
      <p:ext uri="{BB962C8B-B14F-4D97-AF65-F5344CB8AC3E}">
        <p14:creationId xmlns:p14="http://schemas.microsoft.com/office/powerpoint/2010/main" val="63016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err="1" smtClean="0"/>
              <a:t>Esempio</a:t>
            </a:r>
            <a:r>
              <a:rPr lang="en-GB" noProof="0" dirty="0" smtClean="0"/>
              <a:t> n. </a:t>
            </a:r>
            <a:r>
              <a:rPr lang="en-GB" noProof="0" dirty="0"/>
              <a:t>1 (MENDELU, 2017)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1" y="1059463"/>
            <a:ext cx="6860069" cy="3618179"/>
          </a:xfrm>
        </p:spPr>
      </p:pic>
    </p:spTree>
    <p:extLst>
      <p:ext uri="{BB962C8B-B14F-4D97-AF65-F5344CB8AC3E}">
        <p14:creationId xmlns:p14="http://schemas.microsoft.com/office/powerpoint/2010/main" val="144819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err="1" smtClean="0"/>
              <a:t>Esempio</a:t>
            </a:r>
            <a:r>
              <a:rPr lang="en-GB" noProof="0" dirty="0" smtClean="0"/>
              <a:t> n. </a:t>
            </a:r>
            <a:r>
              <a:rPr lang="en-GB" noProof="0" dirty="0"/>
              <a:t>1 (MENDELU, 2017)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>
          <a:xfrm>
            <a:off x="649955" y="959469"/>
            <a:ext cx="6893845" cy="3774904"/>
          </a:xfrm>
        </p:spPr>
      </p:pic>
    </p:spTree>
    <p:extLst>
      <p:ext uri="{BB962C8B-B14F-4D97-AF65-F5344CB8AC3E}">
        <p14:creationId xmlns:p14="http://schemas.microsoft.com/office/powerpoint/2010/main" val="176209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err="1" smtClean="0"/>
              <a:t>Esempio</a:t>
            </a:r>
            <a:r>
              <a:rPr lang="en-GB" noProof="0" dirty="0" smtClean="0"/>
              <a:t> n. </a:t>
            </a:r>
            <a:r>
              <a:rPr lang="en-GB" noProof="0" dirty="0"/>
              <a:t>1 (MENDELU, 2017)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0" y="1480977"/>
            <a:ext cx="6885967" cy="3134103"/>
          </a:xfrm>
        </p:spPr>
      </p:pic>
    </p:spTree>
    <p:extLst>
      <p:ext uri="{BB962C8B-B14F-4D97-AF65-F5344CB8AC3E}">
        <p14:creationId xmlns:p14="http://schemas.microsoft.com/office/powerpoint/2010/main" val="300767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err="1" smtClean="0"/>
              <a:t>Esempio</a:t>
            </a:r>
            <a:r>
              <a:rPr lang="en-GB" noProof="0" dirty="0" smtClean="0"/>
              <a:t> n. </a:t>
            </a:r>
            <a:r>
              <a:rPr lang="en-GB" noProof="0" dirty="0"/>
              <a:t>2 (MENDELU, 2017)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57623"/>
            <a:ext cx="5737967" cy="3744515"/>
          </a:xfrm>
        </p:spPr>
      </p:pic>
      <p:sp>
        <p:nvSpPr>
          <p:cNvPr id="5" name="Ovál 4"/>
          <p:cNvSpPr/>
          <p:nvPr/>
        </p:nvSpPr>
        <p:spPr bwMode="auto">
          <a:xfrm>
            <a:off x="3652528" y="3920198"/>
            <a:ext cx="594066" cy="389513"/>
          </a:xfrm>
          <a:prstGeom prst="ellipse">
            <a:avLst/>
          </a:prstGeom>
          <a:noFill/>
          <a:ln w="57150" cap="flat" cmpd="sng" algn="ctr">
            <a:solidFill>
              <a:srgbClr val="0066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endParaRPr lang="cs-CZ" sz="1350">
              <a:latin typeface="Arial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09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>
                <a:latin typeface="+mn-lt"/>
              </a:rPr>
              <a:t>Definizione</a:t>
            </a:r>
            <a:endParaRPr lang="en-GB" noProof="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noProof="0" dirty="0"/>
              <a:t>Che </a:t>
            </a:r>
            <a:r>
              <a:rPr lang="en-GB" noProof="0" dirty="0" err="1"/>
              <a:t>cosa</a:t>
            </a:r>
            <a:r>
              <a:rPr lang="en-GB" noProof="0" dirty="0"/>
              <a:t> </a:t>
            </a:r>
            <a:r>
              <a:rPr lang="en-GB" noProof="0" dirty="0" err="1"/>
              <a:t>si</a:t>
            </a:r>
            <a:r>
              <a:rPr lang="en-GB" noProof="0" dirty="0"/>
              <a:t> </a:t>
            </a:r>
            <a:r>
              <a:rPr lang="en-GB" noProof="0" dirty="0" err="1"/>
              <a:t>intende</a:t>
            </a:r>
            <a:r>
              <a:rPr lang="en-GB" noProof="0" dirty="0"/>
              <a:t> per </a:t>
            </a:r>
            <a:r>
              <a:rPr lang="en-GB" noProof="0" dirty="0" err="1"/>
              <a:t>plagio</a:t>
            </a:r>
            <a:r>
              <a:rPr lang="en-GB" noProof="0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it-IT" b="1" i="1" dirty="0"/>
              <a:t>l'uso di idee, contenuti o strutture senza riconoscere adeguatamente la fonte da cui </a:t>
            </a:r>
            <a:r>
              <a:rPr lang="it-IT" b="1" i="1" dirty="0" smtClean="0"/>
              <a:t>sono state tratte </a:t>
            </a:r>
            <a:r>
              <a:rPr lang="it-IT" b="1" i="1" dirty="0"/>
              <a:t>in un contesto in cui ci si aspetta un'originalità</a:t>
            </a:r>
            <a:endParaRPr lang="en-GB" noProof="0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100" dirty="0" err="1" smtClean="0"/>
              <a:t>Adattato</a:t>
            </a:r>
            <a:r>
              <a:rPr lang="en-US" sz="2100" dirty="0" smtClean="0"/>
              <a:t> </a:t>
            </a:r>
            <a:r>
              <a:rPr lang="en-US" sz="2100" dirty="0"/>
              <a:t>da </a:t>
            </a:r>
            <a:r>
              <a:rPr lang="en" sz="2100" i="1" dirty="0"/>
              <a:t>Meuschke, N., &amp; Gipp, B. (2013). State-of-the-art in detecting academic plagiarism. International Journal for Educational Integrity, 9(1): 50-57</a:t>
            </a:r>
            <a:endParaRPr lang="cs-CZ" sz="2100" dirty="0"/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4359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>
                <a:latin typeface="+mn-lt"/>
              </a:rPr>
              <a:t>Definizione</a:t>
            </a:r>
            <a:r>
              <a:rPr lang="en-GB" noProof="0" dirty="0" smtClean="0">
                <a:latin typeface="+mn-lt"/>
              </a:rPr>
              <a:t> di </a:t>
            </a:r>
            <a:r>
              <a:rPr lang="en-GB" noProof="0" dirty="0" err="1">
                <a:latin typeface="+mn-lt"/>
              </a:rPr>
              <a:t>plagio</a:t>
            </a:r>
            <a:endParaRPr lang="en-GB" noProof="0" dirty="0">
              <a:latin typeface="+mn-lt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noProof="0" dirty="0" err="1"/>
              <a:t>Usare</a:t>
            </a:r>
            <a:r>
              <a:rPr lang="en-GB" noProof="0" dirty="0"/>
              <a:t> </a:t>
            </a:r>
            <a:r>
              <a:rPr lang="en-GB" noProof="0" dirty="0" err="1"/>
              <a:t>il</a:t>
            </a:r>
            <a:r>
              <a:rPr lang="en-GB" noProof="0" dirty="0"/>
              <a:t> </a:t>
            </a:r>
            <a:r>
              <a:rPr lang="en-GB" noProof="0" dirty="0" err="1"/>
              <a:t>lavoro</a:t>
            </a:r>
            <a:r>
              <a:rPr lang="en-GB" noProof="0" dirty="0"/>
              <a:t> di </a:t>
            </a:r>
            <a:r>
              <a:rPr lang="en-GB" noProof="0" dirty="0" err="1"/>
              <a:t>qualcun</a:t>
            </a:r>
            <a:r>
              <a:rPr lang="en-GB" noProof="0" dirty="0"/>
              <a:t> </a:t>
            </a:r>
            <a:r>
              <a:rPr lang="en-GB" noProof="0" dirty="0" err="1"/>
              <a:t>altro</a:t>
            </a:r>
            <a:r>
              <a:rPr lang="en-GB" noProof="0" dirty="0"/>
              <a:t> e </a:t>
            </a:r>
            <a:r>
              <a:rPr lang="en-GB" noProof="0" dirty="0" err="1"/>
              <a:t>presentarlo</a:t>
            </a:r>
            <a:r>
              <a:rPr lang="en-GB" noProof="0" dirty="0"/>
              <a:t> come proprio</a:t>
            </a:r>
          </a:p>
          <a:p>
            <a:pPr lvl="1"/>
            <a:endParaRPr lang="en-GB" noProof="0" dirty="0"/>
          </a:p>
          <a:p>
            <a:pPr eaLnBrk="1" hangingPunct="1">
              <a:lnSpc>
                <a:spcPct val="90000"/>
              </a:lnSpc>
            </a:pPr>
            <a:r>
              <a:rPr lang="en-GB" noProof="0" dirty="0" err="1"/>
              <a:t>Utilizzare</a:t>
            </a:r>
            <a:r>
              <a:rPr lang="en-GB" noProof="0" dirty="0"/>
              <a:t> </a:t>
            </a:r>
            <a:r>
              <a:rPr lang="en-GB" dirty="0" err="1"/>
              <a:t>il</a:t>
            </a:r>
            <a:r>
              <a:rPr lang="en-GB" noProof="0" dirty="0"/>
              <a:t> proprio </a:t>
            </a:r>
            <a:r>
              <a:rPr lang="en-GB" noProof="0" dirty="0" err="1"/>
              <a:t>lavoro</a:t>
            </a:r>
            <a:r>
              <a:rPr lang="en-GB" noProof="0" dirty="0"/>
              <a:t> </a:t>
            </a:r>
            <a:r>
              <a:rPr lang="en-GB" noProof="0" dirty="0" err="1"/>
              <a:t>precedentemente</a:t>
            </a:r>
            <a:r>
              <a:rPr lang="en-GB" noProof="0" dirty="0"/>
              <a:t> </a:t>
            </a:r>
            <a:r>
              <a:rPr lang="en-GB" noProof="0" dirty="0" err="1"/>
              <a:t>pubblicato</a:t>
            </a:r>
            <a:r>
              <a:rPr lang="en-GB" noProof="0" dirty="0"/>
              <a:t> senza un </a:t>
            </a:r>
            <a:r>
              <a:rPr lang="en-GB" noProof="0" dirty="0" err="1"/>
              <a:t>adeguato</a:t>
            </a:r>
            <a:r>
              <a:rPr lang="en-GB" noProof="0" dirty="0"/>
              <a:t> </a:t>
            </a:r>
            <a:r>
              <a:rPr lang="en-GB" noProof="0" dirty="0" err="1"/>
              <a:t>riconoscimento</a:t>
            </a:r>
            <a:endParaRPr lang="en-GB" noProof="0" dirty="0"/>
          </a:p>
          <a:p>
            <a:pPr lvl="1"/>
            <a:endParaRPr lang="en-GB" noProof="0" dirty="0"/>
          </a:p>
          <a:p>
            <a:pPr eaLnBrk="1" hangingPunct="1">
              <a:lnSpc>
                <a:spcPct val="90000"/>
              </a:lnSpc>
            </a:pPr>
            <a:r>
              <a:rPr lang="en-GB" dirty="0"/>
              <a:t>Non </a:t>
            </a:r>
            <a:r>
              <a:rPr lang="en-GB" dirty="0" err="1"/>
              <a:t>riuscire</a:t>
            </a:r>
            <a:r>
              <a:rPr lang="en-GB" dirty="0"/>
              <a:t> a </a:t>
            </a:r>
            <a:r>
              <a:rPr lang="en-GB" dirty="0" err="1"/>
              <a:t>citare</a:t>
            </a:r>
            <a:r>
              <a:rPr lang="en-GB" dirty="0"/>
              <a:t> </a:t>
            </a:r>
            <a:r>
              <a:rPr lang="en-GB" dirty="0" err="1"/>
              <a:t>correttamente</a:t>
            </a:r>
            <a:r>
              <a:rPr lang="en-GB" dirty="0"/>
              <a:t> e fare </a:t>
            </a:r>
            <a:r>
              <a:rPr lang="en-GB" dirty="0" err="1"/>
              <a:t>riferimento</a:t>
            </a:r>
            <a:r>
              <a:rPr lang="en-GB" dirty="0"/>
              <a:t> ad </a:t>
            </a:r>
            <a:r>
              <a:rPr lang="en-GB" dirty="0" err="1"/>
              <a:t>un’altra</a:t>
            </a:r>
            <a:r>
              <a:rPr lang="en-GB" dirty="0"/>
              <a:t> </a:t>
            </a:r>
            <a:r>
              <a:rPr lang="en-GB" dirty="0" err="1"/>
              <a:t>fonte</a:t>
            </a:r>
            <a:endParaRPr lang="en-GB" noProof="0" dirty="0"/>
          </a:p>
          <a:p>
            <a:pPr eaLnBrk="1" hangingPunct="1">
              <a:lnSpc>
                <a:spcPct val="90000"/>
              </a:lnSpc>
            </a:pPr>
            <a:r>
              <a:rPr lang="en-GB" noProof="0" dirty="0"/>
              <a:t>Non dare </a:t>
            </a:r>
            <a:r>
              <a:rPr lang="en-GB" noProof="0" dirty="0" err="1"/>
              <a:t>il</a:t>
            </a:r>
            <a:r>
              <a:rPr lang="en-GB" noProof="0" dirty="0"/>
              <a:t> giusto </a:t>
            </a:r>
            <a:r>
              <a:rPr lang="en-GB" noProof="0" dirty="0" err="1" smtClean="0"/>
              <a:t>riconosciomento</a:t>
            </a:r>
            <a:r>
              <a:rPr lang="en-GB" noProof="0" dirty="0" smtClean="0"/>
              <a:t> </a:t>
            </a:r>
            <a:r>
              <a:rPr lang="en-GB" noProof="0" dirty="0"/>
              <a:t>per </a:t>
            </a:r>
            <a:r>
              <a:rPr lang="en-GB" noProof="0" dirty="0" err="1"/>
              <a:t>il</a:t>
            </a:r>
            <a:r>
              <a:rPr lang="en-GB" noProof="0" dirty="0"/>
              <a:t> </a:t>
            </a:r>
            <a:r>
              <a:rPr lang="en-GB" noProof="0" dirty="0" err="1"/>
              <a:t>contributo</a:t>
            </a:r>
            <a:r>
              <a:rPr lang="en-GB" noProof="0" dirty="0"/>
              <a:t> di </a:t>
            </a:r>
            <a:r>
              <a:rPr lang="en-GB" noProof="0" dirty="0" err="1"/>
              <a:t>qualcun</a:t>
            </a:r>
            <a:r>
              <a:rPr lang="en-GB" noProof="0" dirty="0"/>
              <a:t> </a:t>
            </a:r>
            <a:r>
              <a:rPr lang="en-GB" noProof="0" dirty="0" err="1"/>
              <a:t>altro</a:t>
            </a:r>
            <a:r>
              <a:rPr lang="en-GB" noProof="0" dirty="0"/>
              <a:t> al </a:t>
            </a:r>
            <a:r>
              <a:rPr lang="en-GB" noProof="0" dirty="0" err="1"/>
              <a:t>tuo</a:t>
            </a:r>
            <a:r>
              <a:rPr lang="en-GB" noProof="0" dirty="0"/>
              <a:t> </a:t>
            </a:r>
            <a:r>
              <a:rPr lang="en-GB" noProof="0" dirty="0" err="1"/>
              <a:t>lavoro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702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6</TotalTime>
  <Words>1023</Words>
  <Application>Microsoft Office PowerPoint</Application>
  <PresentationFormat>Předvádění na obrazovce (16:9)</PresentationFormat>
  <Paragraphs>146</Paragraphs>
  <Slides>33</Slides>
  <Notes>6</Notes>
  <HiddenSlides>3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ＭＳ Ｐゴシック</vt:lpstr>
      <vt:lpstr>Arial</vt:lpstr>
      <vt:lpstr>Calibri</vt:lpstr>
      <vt:lpstr>enai</vt:lpstr>
      <vt:lpstr>Dov’è il limite del plagio?</vt:lpstr>
      <vt:lpstr>Riconoscimento degli autori</vt:lpstr>
      <vt:lpstr>Struttura del seminario</vt:lpstr>
      <vt:lpstr>Esempio n. 1 (MENDELU, 2017)</vt:lpstr>
      <vt:lpstr>Esempio n. 1 (MENDELU, 2017)</vt:lpstr>
      <vt:lpstr>Esempio n. 1 (MENDELU, 2017)</vt:lpstr>
      <vt:lpstr>Esempio n. 2 (MENDELU, 2017)</vt:lpstr>
      <vt:lpstr>Definizione</vt:lpstr>
      <vt:lpstr>Definizione di plagio</vt:lpstr>
      <vt:lpstr>Cosa si intende per disonestà accademica?</vt:lpstr>
      <vt:lpstr>Perchè dovremmo occuparci di ciò?</vt:lpstr>
      <vt:lpstr>Dov’è la linea di confine?</vt:lpstr>
      <vt:lpstr>Scenario n. 1 + 2</vt:lpstr>
      <vt:lpstr>Scenario n. 3</vt:lpstr>
      <vt:lpstr>Scenario n. 4</vt:lpstr>
      <vt:lpstr>Scenario n. 5</vt:lpstr>
      <vt:lpstr>Alcune parole cambiate</vt:lpstr>
      <vt:lpstr>Lavoro di gruppo</vt:lpstr>
      <vt:lpstr>Esempio dal blog del Sign. Apple:</vt:lpstr>
      <vt:lpstr>Esempio dal blog del Sign. Apple:</vt:lpstr>
      <vt:lpstr>Dov’è la linea di confine?</vt:lpstr>
      <vt:lpstr>Il 40% del lavoro dello studente è stato copiato parola per parola senza citazioni, riferimenti o citazioni (1)</vt:lpstr>
      <vt:lpstr>Il 40% del lavoro dello studente è stato copiato, alcune parole sono state cambiate, nessun riferimento o citazioni (6)</vt:lpstr>
      <vt:lpstr>Alla ricerca delle motivazioni</vt:lpstr>
      <vt:lpstr>Studenti vs. insegnanti:  Perchè gli studenti plagiano?</vt:lpstr>
      <vt:lpstr>Studenti vs. insegnanti</vt:lpstr>
      <vt:lpstr>Studenti vs. insegnanti, gli scenari 6, 7, 8: 40% copiati, alcune parole sono cambiate. E’ plagio?</vt:lpstr>
      <vt:lpstr>Cosa si può fare a riguardo?</vt:lpstr>
      <vt:lpstr>Discussione: Comprendere il plagio</vt:lpstr>
      <vt:lpstr>Discussione: Prevenire il plagio </vt:lpstr>
      <vt:lpstr>Ritornare alla prima attività:  dov’è la linea di confine?</vt:lpstr>
      <vt:lpstr> Informazioni sulla licenza</vt:lpstr>
      <vt:lpstr>Contatti: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133</cp:revision>
  <dcterms:created xsi:type="dcterms:W3CDTF">2016-09-26T15:05:02Z</dcterms:created>
  <dcterms:modified xsi:type="dcterms:W3CDTF">2019-09-23T08:41:03Z</dcterms:modified>
</cp:coreProperties>
</file>