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5" r:id="rId2"/>
  </p:sldMasterIdLst>
  <p:notesMasterIdLst>
    <p:notesMasterId r:id="rId19"/>
  </p:notesMasterIdLst>
  <p:handoutMasterIdLst>
    <p:handoutMasterId r:id="rId20"/>
  </p:handoutMasterIdLst>
  <p:sldIdLst>
    <p:sldId id="344" r:id="rId3"/>
    <p:sldId id="378" r:id="rId4"/>
    <p:sldId id="329" r:id="rId5"/>
    <p:sldId id="364" r:id="rId6"/>
    <p:sldId id="371" r:id="rId7"/>
    <p:sldId id="345" r:id="rId8"/>
    <p:sldId id="372" r:id="rId9"/>
    <p:sldId id="373" r:id="rId10"/>
    <p:sldId id="374" r:id="rId11"/>
    <p:sldId id="375" r:id="rId12"/>
    <p:sldId id="376" r:id="rId13"/>
    <p:sldId id="377" r:id="rId14"/>
    <p:sldId id="346" r:id="rId15"/>
    <p:sldId id="310" r:id="rId16"/>
    <p:sldId id="359" r:id="rId17"/>
    <p:sldId id="360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e example" id="{8009B8BC-B268-4F0C-AAE0-586D8923A8C0}">
          <p14:sldIdLst>
            <p14:sldId id="344"/>
            <p14:sldId id="378"/>
            <p14:sldId id="329"/>
            <p14:sldId id="364"/>
            <p14:sldId id="371"/>
            <p14:sldId id="345"/>
            <p14:sldId id="372"/>
            <p14:sldId id="373"/>
            <p14:sldId id="374"/>
            <p14:sldId id="375"/>
            <p14:sldId id="376"/>
            <p14:sldId id="377"/>
            <p14:sldId id="346"/>
            <p14:sldId id="310"/>
            <p14:sldId id="359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3" autoAdjust="0"/>
    <p:restoredTop sz="85435" autoAdjust="0"/>
  </p:normalViewPr>
  <p:slideViewPr>
    <p:cSldViewPr snapToGrid="0">
      <p:cViewPr varScale="1">
        <p:scale>
          <a:sx n="84" d="100"/>
          <a:sy n="84" d="100"/>
        </p:scale>
        <p:origin x="1068" y="78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ADD55-9F02-405E-A7BB-63D644AF579E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6026-6BEF-47AC-8BC8-AB876234F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24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19.10.2019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81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782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780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443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Obligatory</a:t>
            </a:r>
            <a:r>
              <a:rPr lang="cs-CZ" baseline="0" dirty="0"/>
              <a:t> part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106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6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35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32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758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02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66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358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686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25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2" y="1371599"/>
            <a:ext cx="8612659" cy="1408777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62631" y="2926214"/>
            <a:ext cx="5072449" cy="84760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19.10.2019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19.10.2019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19.10.2019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0"/>
            <a:ext cx="9144000" cy="51364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56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cap="none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Question?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71750"/>
            <a:ext cx="9144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1473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cap="none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cs-CZ" altLang="ko-KR" dirty="0" err="1"/>
              <a:t>Section</a:t>
            </a:r>
            <a:r>
              <a:rPr lang="cs-CZ" altLang="ko-KR" dirty="0"/>
              <a:t> </a:t>
            </a:r>
            <a:r>
              <a:rPr lang="cs-CZ" altLang="ko-KR" dirty="0" err="1"/>
              <a:t>Break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8" name="Picture 2" descr="C:\Data\Dropbox\ENAI\Grafika\kousek enai 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7710" y="727710"/>
            <a:ext cx="514350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73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074" name="Picture 2" descr="C:\Data\Dropbox\ENAI\Grafika\kousek enai 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19.10.2019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19.10.2019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19.10.2019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19.10.2019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19.10.2019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19.10.2019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10/19/2019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10/19/2019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61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allpen-blur-close-up-computer-461077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urve-decision-forest-fork-6754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ad-weather-beach-blur-clouds-395303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uscoban09@gmail.com" TargetMode="External"/><Relationship Id="rId2" Type="http://schemas.openxmlformats.org/officeDocument/2006/relationships/hyperlink" Target="mailto:salimrazi@gmail.com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ustafa.coban@btu.edu.t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emicintegrity.eu/wp/all-materials/?key-words%5b%5d=real-life-examp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elective-focus-photography-of-skeleton-1528375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an-person-relaxation-steps-4129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dead-end-road-sign-1469196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dult-blur-business-close-up-239548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928479" y="1319513"/>
            <a:ext cx="7405293" cy="1585732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Ne ekersen onu biçersin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06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90695"/>
            <a:ext cx="4522084" cy="338265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/>
              <a:t>Bay </a:t>
            </a:r>
            <a:r>
              <a:rPr lang="tr-TR" sz="1800" dirty="0"/>
              <a:t>Black </a:t>
            </a:r>
            <a:r>
              <a:rPr lang="tr-TR" sz="1800" dirty="0" err="1" smtClean="0"/>
              <a:t>Pirate’ın</a:t>
            </a:r>
            <a:r>
              <a:rPr lang="tr-TR" sz="1800" dirty="0" smtClean="0"/>
              <a:t> </a:t>
            </a:r>
            <a:r>
              <a:rPr lang="en-US" sz="1800" dirty="0" err="1" smtClean="0"/>
              <a:t>tezi</a:t>
            </a:r>
            <a:r>
              <a:rPr lang="en-US" sz="1800" dirty="0" smtClean="0"/>
              <a:t> </a:t>
            </a:r>
            <a:r>
              <a:rPr lang="en-US" sz="1800" dirty="0" err="1"/>
              <a:t>başka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tezden</a:t>
            </a:r>
            <a:r>
              <a:rPr lang="en-US" sz="1800" dirty="0"/>
              <a:t> </a:t>
            </a:r>
            <a:r>
              <a:rPr lang="en-US" sz="1800" dirty="0" err="1"/>
              <a:t>çevirilmiş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alınmıştı</a:t>
            </a:r>
            <a:r>
              <a:rPr lang="en-US" sz="1800" dirty="0"/>
              <a:t>. 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</p:spPr>
        <p:txBody>
          <a:bodyPr/>
          <a:lstStyle/>
          <a:p>
            <a:r>
              <a:rPr lang="tr-TR" dirty="0" smtClean="0"/>
              <a:t>Hikaye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9540" y="4254556"/>
            <a:ext cx="2662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</a:t>
            </a:r>
            <a:r>
              <a:rPr lang="en-US" sz="1000" dirty="0" smtClean="0"/>
              <a:t>:</a:t>
            </a:r>
            <a:r>
              <a:rPr lang="en-US" sz="1000" dirty="0" smtClean="0">
                <a:hlinkClick r:id="rId3"/>
              </a:rPr>
              <a:t>https</a:t>
            </a:r>
            <a:r>
              <a:rPr lang="en-US" sz="1000" dirty="0">
                <a:hlinkClick r:id="rId3"/>
              </a:rPr>
              <a:t>://www.pexels.com/photo/ballpen-blur-close-up-computer-461077/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63" y="1803408"/>
            <a:ext cx="3235444" cy="21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5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41120"/>
            <a:ext cx="4579958" cy="32916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sz="1800" dirty="0" smtClean="0"/>
          </a:p>
          <a:p>
            <a:pPr algn="just"/>
            <a:r>
              <a:rPr lang="tr-TR" sz="1800" dirty="0"/>
              <a:t> </a:t>
            </a:r>
            <a:r>
              <a:rPr lang="en-US" sz="1800" dirty="0" err="1" smtClean="0"/>
              <a:t>Akademisyen</a:t>
            </a:r>
            <a:r>
              <a:rPr lang="en-US" sz="1800" dirty="0" smtClean="0"/>
              <a:t> </a:t>
            </a:r>
            <a:r>
              <a:rPr lang="en-US" sz="1800" dirty="0" err="1"/>
              <a:t>bu</a:t>
            </a:r>
            <a:r>
              <a:rPr lang="en-US" sz="1800" dirty="0"/>
              <a:t> </a:t>
            </a:r>
            <a:r>
              <a:rPr lang="en-US" sz="1800" dirty="0" err="1"/>
              <a:t>benzerliği</a:t>
            </a:r>
            <a:r>
              <a:rPr lang="en-US" sz="1800" dirty="0"/>
              <a:t> </a:t>
            </a:r>
            <a:r>
              <a:rPr lang="en-US" sz="1800" dirty="0" err="1"/>
              <a:t>ortaya</a:t>
            </a:r>
            <a:r>
              <a:rPr lang="en-US" sz="1800" dirty="0"/>
              <a:t> </a:t>
            </a:r>
            <a:r>
              <a:rPr lang="en-US" sz="1800" dirty="0" err="1"/>
              <a:t>çıkarır</a:t>
            </a:r>
            <a:r>
              <a:rPr lang="en-US" sz="1800" dirty="0"/>
              <a:t> </a:t>
            </a:r>
            <a:r>
              <a:rPr lang="en-US" sz="1800" dirty="0" err="1"/>
              <a:t>çıkarmaz</a:t>
            </a:r>
            <a:r>
              <a:rPr lang="en-US" sz="1800" dirty="0"/>
              <a:t> </a:t>
            </a:r>
            <a:r>
              <a:rPr lang="en-US" sz="1800" dirty="0" err="1"/>
              <a:t>Yükseköğretim</a:t>
            </a:r>
            <a:r>
              <a:rPr lang="en-US" sz="1800" dirty="0"/>
              <a:t> </a:t>
            </a:r>
            <a:r>
              <a:rPr lang="en-US" sz="1800" dirty="0" err="1"/>
              <a:t>Kurulu’na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mektup</a:t>
            </a:r>
            <a:r>
              <a:rPr lang="en-US" sz="1800" dirty="0"/>
              <a:t> </a:t>
            </a:r>
            <a:r>
              <a:rPr lang="en-US" sz="1800" dirty="0" err="1"/>
              <a:t>yazdı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böylelikle</a:t>
            </a:r>
            <a:r>
              <a:rPr lang="en-US" sz="1800" dirty="0"/>
              <a:t> </a:t>
            </a:r>
            <a:r>
              <a:rPr lang="en-US" sz="1800" dirty="0" err="1"/>
              <a:t>ülke</a:t>
            </a:r>
            <a:r>
              <a:rPr lang="en-US" sz="1800" dirty="0"/>
              <a:t> </a:t>
            </a:r>
            <a:r>
              <a:rPr lang="en-US" sz="1800" dirty="0" err="1"/>
              <a:t>içindeki</a:t>
            </a:r>
            <a:r>
              <a:rPr lang="en-US" sz="1800" dirty="0"/>
              <a:t> </a:t>
            </a:r>
            <a:r>
              <a:rPr lang="en-US" sz="1800" dirty="0" err="1"/>
              <a:t>tüm</a:t>
            </a:r>
            <a:r>
              <a:rPr lang="en-US" sz="1800" dirty="0"/>
              <a:t> </a:t>
            </a:r>
            <a:r>
              <a:rPr lang="en-US" sz="1800" dirty="0" err="1"/>
              <a:t>akademik</a:t>
            </a:r>
            <a:r>
              <a:rPr lang="en-US" sz="1800" dirty="0"/>
              <a:t> </a:t>
            </a:r>
            <a:r>
              <a:rPr lang="tr-TR" sz="1800" dirty="0" smtClean="0"/>
              <a:t>çevre</a:t>
            </a:r>
            <a:r>
              <a:rPr lang="en-US" sz="1800" dirty="0" smtClean="0"/>
              <a:t> </a:t>
            </a:r>
            <a:r>
              <a:rPr lang="en-US" sz="1800" dirty="0" err="1"/>
              <a:t>bu</a:t>
            </a:r>
            <a:r>
              <a:rPr lang="en-US" sz="1800" dirty="0"/>
              <a:t> </a:t>
            </a:r>
            <a:r>
              <a:rPr lang="en-US" sz="1800" dirty="0" err="1"/>
              <a:t>skandaldan</a:t>
            </a:r>
            <a:r>
              <a:rPr lang="en-US" sz="1800" dirty="0"/>
              <a:t> </a:t>
            </a:r>
            <a:r>
              <a:rPr lang="en-US" sz="1800" dirty="0" err="1"/>
              <a:t>haberdar</a:t>
            </a:r>
            <a:r>
              <a:rPr lang="en-US" sz="1800" dirty="0"/>
              <a:t> </a:t>
            </a:r>
            <a:r>
              <a:rPr lang="en-US" sz="1800" dirty="0" err="1"/>
              <a:t>oldu</a:t>
            </a:r>
            <a:r>
              <a:rPr lang="en-US" sz="1800" dirty="0"/>
              <a:t>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</p:spPr>
        <p:txBody>
          <a:bodyPr/>
          <a:lstStyle/>
          <a:p>
            <a:r>
              <a:rPr lang="tr-TR" dirty="0" smtClean="0"/>
              <a:t>Hikaye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1124" y="4421094"/>
            <a:ext cx="3541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</a:t>
            </a:r>
            <a:r>
              <a:rPr lang="en-US" sz="1000" dirty="0" smtClean="0"/>
              <a:t>:</a:t>
            </a:r>
            <a:r>
              <a:rPr lang="en-US" sz="1000" dirty="0" smtClean="0">
                <a:hlinkClick r:id="rId3"/>
              </a:rPr>
              <a:t>https</a:t>
            </a:r>
            <a:r>
              <a:rPr lang="en-US" sz="1000" dirty="0">
                <a:hlinkClick r:id="rId3"/>
              </a:rPr>
              <a:t>://www.pexels.com/photo/curve-decision-forest-fork-6754/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09" y="1671797"/>
            <a:ext cx="3385595" cy="25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7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66240"/>
            <a:ext cx="4776727" cy="296648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/>
              <a:t>Sonunda</a:t>
            </a:r>
            <a:r>
              <a:rPr lang="en-US" sz="1800" dirty="0"/>
              <a:t> </a:t>
            </a:r>
            <a:r>
              <a:rPr lang="en-US" sz="1800" dirty="0" err="1"/>
              <a:t>Yükseköğretim</a:t>
            </a:r>
            <a:r>
              <a:rPr lang="en-US" sz="1800" dirty="0"/>
              <a:t> </a:t>
            </a:r>
            <a:r>
              <a:rPr lang="en-US" sz="1800" dirty="0" err="1"/>
              <a:t>Kurulu</a:t>
            </a:r>
            <a:r>
              <a:rPr lang="en-US" sz="1800" dirty="0"/>
              <a:t> Bay </a:t>
            </a:r>
            <a:r>
              <a:rPr lang="tr-TR" sz="1800" dirty="0"/>
              <a:t>Black </a:t>
            </a:r>
            <a:r>
              <a:rPr lang="tr-TR" sz="1800" dirty="0" err="1" smtClean="0"/>
              <a:t>Pirate’ın</a:t>
            </a:r>
            <a:r>
              <a:rPr lang="en-US" sz="1800" dirty="0" smtClean="0"/>
              <a:t> </a:t>
            </a:r>
            <a:r>
              <a:rPr lang="en-US" sz="1800" dirty="0" err="1"/>
              <a:t>akademik</a:t>
            </a:r>
            <a:r>
              <a:rPr lang="en-US" sz="1800" dirty="0"/>
              <a:t> </a:t>
            </a:r>
            <a:r>
              <a:rPr lang="en-US" sz="1800" dirty="0" err="1"/>
              <a:t>sahterkarlığı</a:t>
            </a:r>
            <a:r>
              <a:rPr lang="en-US" sz="1800" dirty="0"/>
              <a:t> </a:t>
            </a:r>
            <a:r>
              <a:rPr lang="en-US" sz="1800" dirty="0" err="1"/>
              <a:t>konusunda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karara</a:t>
            </a:r>
            <a:r>
              <a:rPr lang="en-US" sz="1800" dirty="0"/>
              <a:t> </a:t>
            </a:r>
            <a:r>
              <a:rPr lang="en-US" sz="1800" dirty="0" err="1"/>
              <a:t>vardı</a:t>
            </a:r>
            <a:r>
              <a:rPr lang="en-US" sz="1800" dirty="0"/>
              <a:t>: Bay </a:t>
            </a:r>
            <a:r>
              <a:rPr lang="tr-TR" sz="1800" dirty="0"/>
              <a:t>Black </a:t>
            </a:r>
            <a:r>
              <a:rPr lang="tr-TR" sz="1800" dirty="0" err="1" smtClean="0"/>
              <a:t>Pirate’ın</a:t>
            </a:r>
            <a:r>
              <a:rPr lang="en-US" sz="1800" dirty="0" smtClean="0"/>
              <a:t> </a:t>
            </a:r>
            <a:r>
              <a:rPr lang="en-US" sz="1800" dirty="0"/>
              <a:t>hem </a:t>
            </a:r>
            <a:r>
              <a:rPr lang="en-US" sz="1800" dirty="0" err="1"/>
              <a:t>pozisyonu</a:t>
            </a:r>
            <a:r>
              <a:rPr lang="en-US" sz="1800" dirty="0"/>
              <a:t> hem de </a:t>
            </a:r>
            <a:r>
              <a:rPr lang="en-US" sz="1800" dirty="0" err="1"/>
              <a:t>doktorası</a:t>
            </a:r>
            <a:r>
              <a:rPr lang="en-US" sz="1800" dirty="0"/>
              <a:t> </a:t>
            </a:r>
            <a:r>
              <a:rPr lang="en-US" sz="1800" dirty="0" err="1"/>
              <a:t>elinden</a:t>
            </a:r>
            <a:r>
              <a:rPr lang="en-US" sz="1800" dirty="0"/>
              <a:t> </a:t>
            </a:r>
            <a:r>
              <a:rPr lang="en-US" sz="1800" dirty="0" err="1"/>
              <a:t>alınarak</a:t>
            </a:r>
            <a:r>
              <a:rPr lang="en-US" sz="1800" dirty="0"/>
              <a:t> </a:t>
            </a:r>
            <a:r>
              <a:rPr lang="en-US" sz="1800" dirty="0" err="1"/>
              <a:t>geçersiz</a:t>
            </a:r>
            <a:r>
              <a:rPr lang="en-US" sz="1800" dirty="0"/>
              <a:t> </a:t>
            </a:r>
            <a:r>
              <a:rPr lang="en-US" sz="1800" dirty="0" err="1"/>
              <a:t>kılındı</a:t>
            </a:r>
            <a:r>
              <a:rPr lang="en-US" sz="1800" dirty="0"/>
              <a:t>. </a:t>
            </a:r>
            <a:endParaRPr lang="tr-TR" sz="1800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 smtClean="0"/>
              <a:t>Yazık</a:t>
            </a:r>
            <a:r>
              <a:rPr lang="en-US" sz="1800" dirty="0" smtClean="0"/>
              <a:t> </a:t>
            </a:r>
            <a:r>
              <a:rPr lang="en-US" sz="1800" dirty="0" err="1"/>
              <a:t>ki</a:t>
            </a:r>
            <a:r>
              <a:rPr lang="en-US" sz="1800" dirty="0"/>
              <a:t> </a:t>
            </a:r>
            <a:r>
              <a:rPr lang="en-US" sz="1800" dirty="0" err="1"/>
              <a:t>tanıdıklarından</a:t>
            </a:r>
            <a:r>
              <a:rPr lang="en-US" sz="1800" dirty="0"/>
              <a:t> </a:t>
            </a:r>
            <a:r>
              <a:rPr lang="en-US" sz="1800" dirty="0" err="1"/>
              <a:t>kimse</a:t>
            </a:r>
            <a:r>
              <a:rPr lang="en-US" sz="1800" dirty="0"/>
              <a:t> </a:t>
            </a:r>
            <a:r>
              <a:rPr lang="en-US" sz="1800" dirty="0" err="1"/>
              <a:t>ona</a:t>
            </a:r>
            <a:r>
              <a:rPr lang="en-US" sz="1800" dirty="0"/>
              <a:t> </a:t>
            </a:r>
            <a:r>
              <a:rPr lang="en-US" sz="1800" dirty="0" err="1"/>
              <a:t>umduğu</a:t>
            </a:r>
            <a:r>
              <a:rPr lang="en-US" sz="1800" dirty="0"/>
              <a:t> </a:t>
            </a:r>
            <a:r>
              <a:rPr lang="en-US" sz="1800" dirty="0" err="1"/>
              <a:t>desteği</a:t>
            </a:r>
            <a:r>
              <a:rPr lang="en-US" sz="1800" dirty="0"/>
              <a:t> </a:t>
            </a:r>
            <a:r>
              <a:rPr lang="en-US" sz="1800" dirty="0" err="1"/>
              <a:t>sağlamadı</a:t>
            </a:r>
            <a:r>
              <a:rPr lang="en-US" sz="1800" dirty="0"/>
              <a:t>.</a:t>
            </a:r>
            <a:endParaRPr lang="tr-TR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</p:spPr>
        <p:txBody>
          <a:bodyPr/>
          <a:lstStyle/>
          <a:p>
            <a:r>
              <a:rPr lang="tr-TR" dirty="0" smtClean="0"/>
              <a:t>Hikaye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21718" y="4340506"/>
            <a:ext cx="3629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</a:t>
            </a:r>
            <a:r>
              <a:rPr lang="en-US" sz="1000" dirty="0" smtClean="0"/>
              <a:t>:</a:t>
            </a:r>
            <a:r>
              <a:rPr lang="en-US" sz="1000" dirty="0" smtClean="0">
                <a:hlinkClick r:id="rId3"/>
              </a:rPr>
              <a:t>https</a:t>
            </a:r>
            <a:r>
              <a:rPr lang="en-US" sz="1000" dirty="0">
                <a:hlinkClick r:id="rId3"/>
              </a:rPr>
              <a:t>://www.pexels.com/photo/bad-weather-beach-blur-clouds-395303/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10" y="1763697"/>
            <a:ext cx="3528299" cy="23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30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Dinleyicilere Sorular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Sizce Bay </a:t>
            </a:r>
            <a:r>
              <a:rPr lang="tr-TR" dirty="0"/>
              <a:t>Black </a:t>
            </a:r>
            <a:r>
              <a:rPr lang="tr-TR" dirty="0" err="1" smtClean="0"/>
              <a:t>Pirate’ın</a:t>
            </a:r>
            <a:r>
              <a:rPr lang="tr-TR" dirty="0" smtClean="0"/>
              <a:t> danışmanı ve tez komitesi de bu akademik sahtekarlık için suçlu bulunmalı mıydı?</a:t>
            </a:r>
            <a:endParaRPr lang="en-US" dirty="0"/>
          </a:p>
          <a:p>
            <a:r>
              <a:rPr lang="tr-TR" dirty="0" smtClean="0"/>
              <a:t>Sizce tez danışmanları akademik sahtekarlığa karşı savaşmak için düzenli bir eğitime tabi tutulmalılar mı? Cevabınız evet ise nasıl?</a:t>
            </a:r>
            <a:endParaRPr lang="en-US" dirty="0"/>
          </a:p>
          <a:p>
            <a:r>
              <a:rPr lang="tr-TR" dirty="0" smtClean="0"/>
              <a:t>Böyle bir durumu engellemek için başka ne yapılabilirdi?</a:t>
            </a:r>
            <a:endParaRPr lang="en-US" dirty="0"/>
          </a:p>
          <a:p>
            <a:r>
              <a:rPr lang="tr-TR" dirty="0" smtClean="0"/>
              <a:t>Eğer siz Bay </a:t>
            </a:r>
            <a:r>
              <a:rPr lang="tr-TR" dirty="0"/>
              <a:t>Black </a:t>
            </a:r>
            <a:r>
              <a:rPr lang="tr-TR" dirty="0" err="1" smtClean="0"/>
              <a:t>Pirate’ın</a:t>
            </a:r>
            <a:r>
              <a:rPr lang="tr-TR" dirty="0" smtClean="0"/>
              <a:t> tez danışmanı </a:t>
            </a:r>
            <a:r>
              <a:rPr lang="tr-TR" dirty="0"/>
              <a:t>o</a:t>
            </a:r>
            <a:r>
              <a:rPr lang="tr-TR" dirty="0" smtClean="0"/>
              <a:t>lsaydınız neyi farklı yapardınız?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3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Referanslar – Resimlerin Kaynakları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>
                <a:solidFill>
                  <a:srgbClr val="484749"/>
                </a:solidFill>
              </a:rPr>
              <a:t>Kullanılan bütün fotoğraflar sadece tasvir amaçlıdır, hepsi çevrimiçi bir fotoğraf bankasından indirilmiştir ve betimlenen karakterlerin sunulan hikayeyle hiçbir alakası yoktur.</a:t>
            </a:r>
            <a:endParaRPr lang="en-US" dirty="0">
              <a:solidFill>
                <a:srgbClr val="484749"/>
              </a:solidFill>
            </a:endParaRPr>
          </a:p>
          <a:p>
            <a:pPr lvl="0"/>
            <a:r>
              <a:rPr lang="tr-TR" dirty="0" smtClean="0">
                <a:solidFill>
                  <a:srgbClr val="484749"/>
                </a:solidFill>
              </a:rPr>
              <a:t>Yazar</a:t>
            </a:r>
            <a:r>
              <a:rPr lang="en-US" dirty="0" smtClean="0">
                <a:solidFill>
                  <a:srgbClr val="484749"/>
                </a:solidFill>
              </a:rPr>
              <a:t>:</a:t>
            </a:r>
            <a:r>
              <a:rPr lang="en-US" dirty="0">
                <a:solidFill>
                  <a:srgbClr val="484749"/>
                </a:solidFill>
              </a:rPr>
              <a:t> </a:t>
            </a:r>
            <a:r>
              <a:rPr lang="en-US" dirty="0" err="1">
                <a:solidFill>
                  <a:srgbClr val="484749"/>
                </a:solidFill>
              </a:rPr>
              <a:t>Pexels</a:t>
            </a:r>
            <a:endParaRPr lang="en-US" dirty="0">
              <a:solidFill>
                <a:srgbClr val="484749"/>
              </a:solidFill>
            </a:endParaRPr>
          </a:p>
          <a:p>
            <a:pPr lvl="0"/>
            <a:r>
              <a:rPr lang="en-US" dirty="0">
                <a:solidFill>
                  <a:srgbClr val="484749"/>
                </a:solidFill>
              </a:rPr>
              <a:t> https://www.pexels.com/photo-license</a:t>
            </a:r>
            <a:r>
              <a:rPr lang="en-US" dirty="0" smtClean="0">
                <a:solidFill>
                  <a:srgbClr val="484749"/>
                </a:solidFill>
              </a:rPr>
              <a:t>/</a:t>
            </a:r>
            <a:r>
              <a:rPr lang="tr-TR" dirty="0" smtClean="0">
                <a:solidFill>
                  <a:srgbClr val="484749"/>
                </a:solidFill>
              </a:rPr>
              <a:t> adı altında lisanlıdır</a:t>
            </a:r>
            <a:endParaRPr lang="en-US" dirty="0">
              <a:solidFill>
                <a:srgbClr val="484749"/>
              </a:solidFill>
            </a:endParaRPr>
          </a:p>
          <a:p>
            <a:pPr lvl="0"/>
            <a:r>
              <a:rPr lang="tr-TR" dirty="0" smtClean="0">
                <a:solidFill>
                  <a:srgbClr val="484749"/>
                </a:solidFill>
              </a:rPr>
              <a:t>Kaynak</a:t>
            </a:r>
            <a:r>
              <a:rPr lang="en-US" dirty="0" smtClean="0">
                <a:solidFill>
                  <a:srgbClr val="484749"/>
                </a:solidFill>
              </a:rPr>
              <a:t>:</a:t>
            </a:r>
            <a:r>
              <a:rPr lang="en-US" dirty="0">
                <a:solidFill>
                  <a:srgbClr val="484749"/>
                </a:solidFill>
              </a:rPr>
              <a:t> https://www.pexels.com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1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Yazarlar ve İletişim Bilgileri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Salim </a:t>
            </a:r>
            <a:r>
              <a:rPr lang="en-US" dirty="0" err="1"/>
              <a:t>Razı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salimrazi@gmail.com, salimrazi@comu.edu.tr</a:t>
            </a:r>
            <a:r>
              <a:rPr lang="en-US" dirty="0"/>
              <a:t>)</a:t>
            </a:r>
          </a:p>
          <a:p>
            <a:r>
              <a:rPr lang="en-US" dirty="0"/>
              <a:t>Mustafa </a:t>
            </a:r>
            <a:r>
              <a:rPr lang="en-US" dirty="0" err="1"/>
              <a:t>Çoban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muscoban09@gmail.com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mustafa.coban@btu.edu.tr</a:t>
            </a:r>
            <a:r>
              <a:rPr lang="en-US" dirty="0" smtClean="0"/>
              <a:t>)</a:t>
            </a:r>
            <a:endParaRPr lang="tr-TR" dirty="0" smtClean="0"/>
          </a:p>
          <a:p>
            <a:endParaRPr lang="tr-TR" dirty="0"/>
          </a:p>
          <a:p>
            <a:r>
              <a:rPr lang="tr-TR" smtClean="0"/>
              <a:t>Çeviren</a:t>
            </a:r>
            <a:r>
              <a:rPr lang="tr-TR" smtClean="0"/>
              <a:t>: </a:t>
            </a:r>
            <a:r>
              <a:rPr lang="tr-TR" dirty="0" smtClean="0"/>
              <a:t>Kübra </a:t>
            </a:r>
            <a:r>
              <a:rPr lang="tr-TR" dirty="0" err="1" smtClean="0"/>
              <a:t>Acat</a:t>
            </a:r>
            <a:endParaRPr lang="en-US" dirty="0"/>
          </a:p>
          <a:p>
            <a:endParaRPr lang="en-US" dirty="0"/>
          </a:p>
          <a:p>
            <a:r>
              <a:rPr lang="en-US" dirty="0"/>
              <a:t>2019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6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Lisans Bilgisi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tr-TR" sz="2400" dirty="0" smtClean="0"/>
              <a:t>Yazının Başlığı</a:t>
            </a:r>
            <a:r>
              <a:rPr lang="en-US" sz="2400" dirty="0" smtClean="0"/>
              <a:t>: </a:t>
            </a:r>
            <a:r>
              <a:rPr lang="tr-TR" i="1" dirty="0" smtClean="0"/>
              <a:t>‘’Ne Ekersen Onu Biçersin’’</a:t>
            </a:r>
            <a:endParaRPr lang="en-US" sz="2400" dirty="0"/>
          </a:p>
          <a:p>
            <a:pPr marL="0" indent="0" algn="ctr">
              <a:buNone/>
            </a:pPr>
            <a:r>
              <a:rPr lang="tr-TR" sz="2400" dirty="0" smtClean="0"/>
              <a:t>Alıntılarken verilecek isimler</a:t>
            </a:r>
            <a:r>
              <a:rPr lang="en-US" sz="2400" dirty="0" smtClean="0"/>
              <a:t>: </a:t>
            </a:r>
            <a:r>
              <a:rPr lang="en-US" i="1" dirty="0" smtClean="0"/>
              <a:t>Salim </a:t>
            </a:r>
            <a:r>
              <a:rPr lang="en-US" i="1" dirty="0" err="1"/>
              <a:t>Razı</a:t>
            </a:r>
            <a:r>
              <a:rPr lang="en-US" i="1" dirty="0"/>
              <a:t> </a:t>
            </a:r>
            <a:r>
              <a:rPr lang="tr-TR" i="1" dirty="0" smtClean="0"/>
              <a:t>ve</a:t>
            </a:r>
            <a:r>
              <a:rPr lang="en-US" i="1" dirty="0" smtClean="0"/>
              <a:t>Mustafa </a:t>
            </a:r>
            <a:r>
              <a:rPr lang="en-US" i="1" dirty="0" err="1" smtClean="0"/>
              <a:t>Çoban</a:t>
            </a:r>
            <a:endParaRPr lang="en-US" sz="2400" dirty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Creative </a:t>
            </a:r>
            <a:r>
              <a:rPr lang="en-US" dirty="0">
                <a:hlinkClick r:id="rId3"/>
              </a:rPr>
              <a:t>Commons Attribution-</a:t>
            </a:r>
            <a:r>
              <a:rPr lang="en-US" dirty="0" err="1">
                <a:hlinkClick r:id="rId3"/>
              </a:rPr>
              <a:t>ShareAlike</a:t>
            </a:r>
            <a:r>
              <a:rPr lang="en-US" dirty="0">
                <a:hlinkClick r:id="rId3"/>
              </a:rPr>
              <a:t> 4.0 International </a:t>
            </a:r>
            <a:r>
              <a:rPr lang="en-US" dirty="0" smtClean="0">
                <a:hlinkClick r:id="rId3"/>
              </a:rPr>
              <a:t>License</a:t>
            </a:r>
            <a:r>
              <a:rPr lang="tr-TR" dirty="0" smtClean="0"/>
              <a:t> adı altında lisanslıdır.</a:t>
            </a:r>
            <a:endParaRPr lang="en-US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tr-TR" sz="2400" dirty="0" smtClean="0"/>
              <a:t>Alıntılanacak yazın ismi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 algn="ctr">
              <a:buNone/>
            </a:pPr>
            <a:r>
              <a:rPr lang="tr-TR" i="1" dirty="0" smtClean="0"/>
              <a:t>‘’Ne Ekersen Onu Biçersin’’</a:t>
            </a:r>
            <a:r>
              <a:rPr lang="en-US" sz="2400" dirty="0"/>
              <a:t> </a:t>
            </a:r>
            <a:r>
              <a:rPr lang="en-US" i="1" dirty="0" smtClean="0"/>
              <a:t>Salim </a:t>
            </a:r>
            <a:r>
              <a:rPr lang="en-US" i="1" dirty="0" err="1"/>
              <a:t>Razı</a:t>
            </a:r>
            <a:r>
              <a:rPr lang="en-US" i="1" dirty="0"/>
              <a:t> </a:t>
            </a:r>
            <a:r>
              <a:rPr lang="tr-TR" i="1" dirty="0" smtClean="0"/>
              <a:t>ve </a:t>
            </a:r>
            <a:r>
              <a:rPr lang="en-US" i="1" dirty="0" smtClean="0"/>
              <a:t>Mustafa </a:t>
            </a:r>
            <a:r>
              <a:rPr lang="en-US" i="1" dirty="0" err="1" smtClean="0"/>
              <a:t>Çoban</a:t>
            </a:r>
            <a:r>
              <a:rPr lang="en-US" sz="2400" dirty="0"/>
              <a:t> </a:t>
            </a:r>
            <a:r>
              <a:rPr lang="en-US" dirty="0">
                <a:hlinkClick r:id="rId3"/>
              </a:rPr>
              <a:t>Creative Commons Attribution-</a:t>
            </a:r>
            <a:r>
              <a:rPr lang="en-US" dirty="0" err="1">
                <a:hlinkClick r:id="rId3"/>
              </a:rPr>
              <a:t>ShareAlike</a:t>
            </a:r>
            <a:r>
              <a:rPr lang="en-US" dirty="0">
                <a:hlinkClick r:id="rId3"/>
              </a:rPr>
              <a:t> 4.0 International License</a:t>
            </a:r>
            <a:r>
              <a:rPr lang="en-US" sz="2400" dirty="0" smtClean="0"/>
              <a:t>.</a:t>
            </a:r>
            <a:r>
              <a:rPr lang="tr-TR" sz="2400" dirty="0" smtClean="0"/>
              <a:t> </a:t>
            </a:r>
            <a:r>
              <a:rPr lang="tr-TR" dirty="0"/>
              <a:t>l</a:t>
            </a:r>
            <a:r>
              <a:rPr lang="tr-TR" sz="2400" dirty="0" smtClean="0"/>
              <a:t>isansı altındadır</a:t>
            </a:r>
            <a:endParaRPr lang="en-US" sz="2400" dirty="0"/>
          </a:p>
        </p:txBody>
      </p:sp>
      <p:pic>
        <p:nvPicPr>
          <p:cNvPr id="1030" name="Picture 6" descr="https://mirrors.creativecommons.org/presskit/buttons/88x31/png/by-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98" y="1177798"/>
            <a:ext cx="1814386" cy="6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B32721-E116-D144-8DD0-8490169A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belge hakkında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F124659-B4C4-2C40-BC2A-4B5B047D7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Bu </a:t>
            </a:r>
            <a:r>
              <a:rPr lang="en-GB" dirty="0" err="1"/>
              <a:t>belge</a:t>
            </a:r>
            <a:r>
              <a:rPr lang="en-GB" dirty="0"/>
              <a:t>, </a:t>
            </a:r>
            <a:r>
              <a:rPr lang="en-GB" dirty="0" err="1"/>
              <a:t>akademik</a:t>
            </a:r>
            <a:r>
              <a:rPr lang="en-GB" dirty="0"/>
              <a:t> </a:t>
            </a:r>
            <a:r>
              <a:rPr lang="en-GB" dirty="0" err="1"/>
              <a:t>dürüstlük</a:t>
            </a:r>
            <a:r>
              <a:rPr lang="en-GB" dirty="0"/>
              <a:t> </a:t>
            </a:r>
            <a:r>
              <a:rPr lang="en-GB" dirty="0" err="1"/>
              <a:t>değerlerinin</a:t>
            </a:r>
            <a:r>
              <a:rPr lang="en-GB" dirty="0"/>
              <a:t> </a:t>
            </a:r>
            <a:r>
              <a:rPr lang="en-GB" dirty="0" err="1"/>
              <a:t>profesyonel</a:t>
            </a:r>
            <a:r>
              <a:rPr lang="en-GB" dirty="0"/>
              <a:t> </a:t>
            </a:r>
            <a:r>
              <a:rPr lang="en-GB" dirty="0" err="1"/>
              <a:t>yaşamdaki</a:t>
            </a:r>
            <a:r>
              <a:rPr lang="en-GB" dirty="0"/>
              <a:t> </a:t>
            </a:r>
            <a:r>
              <a:rPr lang="en-GB" dirty="0" err="1"/>
              <a:t>önemini</a:t>
            </a:r>
            <a:r>
              <a:rPr lang="en-GB" dirty="0"/>
              <a:t> </a:t>
            </a:r>
            <a:r>
              <a:rPr lang="en-GB" dirty="0" err="1"/>
              <a:t>gösteren</a:t>
            </a:r>
            <a:r>
              <a:rPr lang="en-GB" dirty="0"/>
              <a:t>, </a:t>
            </a:r>
            <a:r>
              <a:rPr lang="en-GB" dirty="0" err="1"/>
              <a:t>günlük</a:t>
            </a:r>
            <a:r>
              <a:rPr lang="en-GB" dirty="0"/>
              <a:t> </a:t>
            </a:r>
            <a:r>
              <a:rPr lang="en-GB" dirty="0" err="1"/>
              <a:t>yaşamdan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örnektir</a:t>
            </a:r>
            <a:r>
              <a:rPr lang="en-GB" dirty="0"/>
              <a:t>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Bu belge,  </a:t>
            </a:r>
            <a:r>
              <a:rPr lang="tr-TR" dirty="0" err="1" smtClean="0"/>
              <a:t>Erasmus</a:t>
            </a:r>
            <a:r>
              <a:rPr lang="en-US" dirty="0" smtClean="0"/>
              <a:t>+</a:t>
            </a:r>
            <a:r>
              <a:rPr lang="tr-TR" dirty="0" smtClean="0"/>
              <a:t> projesi dahilinde</a:t>
            </a:r>
            <a:r>
              <a:rPr lang="en-US" dirty="0" smtClean="0"/>
              <a:t> </a:t>
            </a:r>
            <a:r>
              <a:rPr lang="tr-TR" i="1" dirty="0" smtClean="0"/>
              <a:t>Toolkit </a:t>
            </a:r>
            <a:r>
              <a:rPr lang="tr-TR" i="1" dirty="0" err="1" smtClean="0"/>
              <a:t>for</a:t>
            </a:r>
            <a:r>
              <a:rPr lang="tr-TR" i="1" dirty="0" smtClean="0"/>
              <a:t> </a:t>
            </a:r>
            <a:r>
              <a:rPr lang="tr-TR" i="1" dirty="0" err="1" smtClean="0"/>
              <a:t>cross-sector</a:t>
            </a:r>
            <a:r>
              <a:rPr lang="tr-TR" i="1" dirty="0" smtClean="0"/>
              <a:t> </a:t>
            </a:r>
            <a:r>
              <a:rPr lang="tr-TR" i="1" dirty="0" err="1" smtClean="0"/>
              <a:t>cooperation</a:t>
            </a:r>
            <a:r>
              <a:rPr lang="tr-TR" i="1" dirty="0" smtClean="0"/>
              <a:t> in </a:t>
            </a:r>
            <a:r>
              <a:rPr lang="tr-TR" i="1" dirty="0" err="1" smtClean="0"/>
              <a:t>terms</a:t>
            </a:r>
            <a:r>
              <a:rPr lang="tr-TR" i="1" dirty="0" smtClean="0"/>
              <a:t> of </a:t>
            </a:r>
            <a:r>
              <a:rPr lang="tr-TR" i="1" dirty="0" err="1" smtClean="0"/>
              <a:t>academic</a:t>
            </a:r>
            <a:r>
              <a:rPr lang="tr-TR" i="1" dirty="0" smtClean="0"/>
              <a:t> </a:t>
            </a:r>
            <a:r>
              <a:rPr lang="tr-TR" i="1" dirty="0" err="1" smtClean="0"/>
              <a:t>integrity’</a:t>
            </a:r>
            <a:r>
              <a:rPr lang="tr-TR" dirty="0" err="1" smtClean="0"/>
              <a:t>nin</a:t>
            </a:r>
            <a:r>
              <a:rPr lang="tr-TR" dirty="0" smtClean="0"/>
              <a:t> bir parçasıdır.</a:t>
            </a:r>
            <a:endParaRPr lang="en-US" dirty="0"/>
          </a:p>
          <a:p>
            <a:pPr marL="0" indent="0">
              <a:buNone/>
            </a:pPr>
            <a:r>
              <a:rPr lang="tr-TR" dirty="0" smtClean="0"/>
              <a:t>Didaktik </a:t>
            </a:r>
            <a:r>
              <a:rPr lang="tr-TR" dirty="0"/>
              <a:t>notlar ve tartışma soruları ve / </a:t>
            </a:r>
            <a:r>
              <a:rPr lang="tr-TR" dirty="0" smtClean="0"/>
              <a:t>veya dinleyiciye sunulan diğer </a:t>
            </a:r>
            <a:r>
              <a:rPr lang="tr-TR" dirty="0" smtClean="0"/>
              <a:t>ödevleriyle</a:t>
            </a:r>
            <a:r>
              <a:rPr lang="tr-TR" dirty="0" smtClean="0"/>
              <a:t> </a:t>
            </a:r>
            <a:r>
              <a:rPr lang="tr-TR" dirty="0"/>
              <a:t>birlikte kullanıma hazır bir </a:t>
            </a:r>
            <a:r>
              <a:rPr lang="tr-TR" dirty="0" smtClean="0"/>
              <a:t>örnek olay çalışmasıdır.</a:t>
            </a:r>
            <a:endParaRPr lang="en-US" dirty="0"/>
          </a:p>
          <a:p>
            <a:pPr marL="0" indent="0">
              <a:buNone/>
            </a:pPr>
            <a:r>
              <a:rPr lang="tr-TR" dirty="0" smtClean="0"/>
              <a:t>Daha fazla örnek olay çalışması için:</a:t>
            </a:r>
            <a:r>
              <a:rPr lang="en-US" dirty="0" smtClean="0"/>
              <a:t> </a:t>
            </a:r>
            <a:r>
              <a:rPr lang="en-US" dirty="0">
                <a:hlinkClick r:id="rId2"/>
              </a:rPr>
              <a:t>ENAI database of educational materials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8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en-GB" b="1" dirty="0" err="1" smtClean="0"/>
              <a:t>Sunum</a:t>
            </a:r>
            <a:r>
              <a:rPr lang="en-GB" b="1" dirty="0" smtClean="0"/>
              <a:t> </a:t>
            </a:r>
            <a:r>
              <a:rPr lang="en-GB" b="1" dirty="0" err="1"/>
              <a:t>hakkında</a:t>
            </a:r>
            <a:r>
              <a:rPr lang="en-GB" b="1" dirty="0"/>
              <a:t> </a:t>
            </a:r>
            <a:r>
              <a:rPr lang="en-GB" b="1" dirty="0" err="1"/>
              <a:t>genel</a:t>
            </a:r>
            <a:r>
              <a:rPr lang="en-GB" b="1" dirty="0"/>
              <a:t> </a:t>
            </a:r>
            <a:r>
              <a:rPr lang="en-GB" b="1" dirty="0" err="1"/>
              <a:t>bilgi</a:t>
            </a:r>
            <a:r>
              <a:rPr lang="tr-TR" b="1" dirty="0"/>
              <a:t/>
            </a:r>
            <a:br>
              <a:rPr lang="tr-TR" b="1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55794"/>
            <a:ext cx="7886700" cy="3376929"/>
          </a:xfrm>
        </p:spPr>
        <p:txBody>
          <a:bodyPr/>
          <a:lstStyle/>
          <a:p>
            <a:pPr lvl="0"/>
            <a:r>
              <a:rPr lang="en-US" dirty="0" err="1"/>
              <a:t>Hedef</a:t>
            </a:r>
            <a:r>
              <a:rPr lang="en-US" dirty="0"/>
              <a:t> </a:t>
            </a:r>
            <a:r>
              <a:rPr lang="en-US" dirty="0" err="1"/>
              <a:t>kitle</a:t>
            </a:r>
            <a:r>
              <a:rPr lang="en-US" dirty="0"/>
              <a:t>: </a:t>
            </a:r>
            <a:r>
              <a:rPr lang="en-US" dirty="0" err="1"/>
              <a:t>Mezun</a:t>
            </a:r>
            <a:r>
              <a:rPr lang="en-US" dirty="0"/>
              <a:t> </a:t>
            </a:r>
            <a:r>
              <a:rPr lang="en-US" dirty="0" err="1"/>
              <a:t>öğrenciler</a:t>
            </a:r>
            <a:endParaRPr lang="tr-TR" dirty="0"/>
          </a:p>
          <a:p>
            <a:pPr lvl="0"/>
            <a:r>
              <a:rPr lang="en-US" dirty="0" err="1"/>
              <a:t>Özet</a:t>
            </a:r>
            <a:r>
              <a:rPr lang="en-US" dirty="0"/>
              <a:t>: </a:t>
            </a:r>
            <a:r>
              <a:rPr lang="en-US" dirty="0" err="1"/>
              <a:t>İntihalin</a:t>
            </a:r>
            <a:r>
              <a:rPr lang="en-US" dirty="0"/>
              <a:t> </a:t>
            </a:r>
            <a:r>
              <a:rPr lang="en-US" dirty="0" err="1"/>
              <a:t>Sonuçları</a:t>
            </a:r>
            <a:endParaRPr lang="tr-TR" dirty="0"/>
          </a:p>
          <a:p>
            <a:pPr lvl="0"/>
            <a:r>
              <a:rPr lang="en-US" dirty="0" err="1"/>
              <a:t>Amaç</a:t>
            </a:r>
            <a:r>
              <a:rPr lang="en-US" dirty="0"/>
              <a:t>: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Çalışmalarda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intihallerin</a:t>
            </a:r>
            <a:r>
              <a:rPr lang="en-US" dirty="0"/>
              <a:t> </a:t>
            </a:r>
            <a:r>
              <a:rPr lang="en-US" dirty="0" err="1"/>
              <a:t>sonuçlarını</a:t>
            </a:r>
            <a:r>
              <a:rPr lang="en-US" dirty="0"/>
              <a:t> </a:t>
            </a:r>
            <a:r>
              <a:rPr lang="en-US" dirty="0" err="1"/>
              <a:t>düşünmeleri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öğrencilere</a:t>
            </a:r>
            <a:r>
              <a:rPr lang="en-US" dirty="0"/>
              <a:t> 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olma</a:t>
            </a:r>
            <a:r>
              <a:rPr lang="en-US" dirty="0"/>
              <a:t>.</a:t>
            </a:r>
            <a:endParaRPr lang="tr-TR" dirty="0"/>
          </a:p>
          <a:p>
            <a:pPr lvl="0"/>
            <a:r>
              <a:rPr lang="en-US" dirty="0" err="1"/>
              <a:t>Süresi</a:t>
            </a:r>
            <a:r>
              <a:rPr lang="en-US" dirty="0"/>
              <a:t>: 30 </a:t>
            </a:r>
            <a:r>
              <a:rPr lang="en-US" dirty="0" err="1"/>
              <a:t>dakika</a:t>
            </a:r>
            <a:endParaRPr lang="tr-TR" dirty="0"/>
          </a:p>
          <a:p>
            <a:endParaRPr lang="en-GB" dirty="0"/>
          </a:p>
        </p:txBody>
      </p:sp>
      <p:pic>
        <p:nvPicPr>
          <p:cNvPr id="4" name="Picture 5" descr="C:\Data\Dropbox\ENAI\O2\ikonky\targetGroups\student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24" y="1109382"/>
            <a:ext cx="1068387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5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Edinimler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intihalden</a:t>
            </a:r>
            <a:r>
              <a:rPr lang="en-US" dirty="0"/>
              <a:t> </a:t>
            </a:r>
            <a:r>
              <a:rPr lang="en-US" dirty="0" err="1"/>
              <a:t>kaynaklanan</a:t>
            </a:r>
            <a:r>
              <a:rPr lang="en-US" dirty="0"/>
              <a:t> </a:t>
            </a:r>
            <a:r>
              <a:rPr lang="en-US" dirty="0" err="1"/>
              <a:t>yasal</a:t>
            </a:r>
            <a:r>
              <a:rPr lang="en-US" dirty="0"/>
              <a:t> </a:t>
            </a:r>
            <a:r>
              <a:rPr lang="en-US" dirty="0" err="1"/>
              <a:t>yaptırım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sonuçlara</a:t>
            </a:r>
            <a:r>
              <a:rPr lang="en-US" dirty="0"/>
              <a:t> </a:t>
            </a:r>
            <a:r>
              <a:rPr lang="en-US" dirty="0" err="1"/>
              <a:t>aşina</a:t>
            </a:r>
            <a:r>
              <a:rPr lang="en-US" dirty="0"/>
              <a:t> </a:t>
            </a:r>
            <a:r>
              <a:rPr lang="en-US" dirty="0" err="1"/>
              <a:t>olacaktırlar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  <a:p>
            <a:endParaRPr lang="en-US" dirty="0"/>
          </a:p>
          <a:p>
            <a:r>
              <a:rPr lang="en-US" dirty="0" err="1"/>
              <a:t>Öğrenciler</a:t>
            </a:r>
            <a:r>
              <a:rPr lang="en-US" dirty="0"/>
              <a:t>,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dürüstlüğün</a:t>
            </a:r>
            <a:r>
              <a:rPr lang="en-US" dirty="0"/>
              <a:t> her </a:t>
            </a:r>
            <a:r>
              <a:rPr lang="en-US" dirty="0" err="1"/>
              <a:t>alanında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almanın</a:t>
            </a:r>
            <a:r>
              <a:rPr lang="en-US" dirty="0"/>
              <a:t> </a:t>
            </a:r>
            <a:r>
              <a:rPr lang="en-US" dirty="0" err="1"/>
              <a:t>önemini</a:t>
            </a:r>
            <a:r>
              <a:rPr lang="en-US" dirty="0"/>
              <a:t> </a:t>
            </a:r>
            <a:r>
              <a:rPr lang="en-US" dirty="0" err="1"/>
              <a:t>kavrayabileceklerdir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2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260" y="1324969"/>
            <a:ext cx="6350884" cy="324703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Çok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Bilmiş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tr-TR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astern</a:t>
            </a:r>
            <a:r>
              <a:rPr lang="tr-T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Grape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Üniversitesi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mezunu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öğrenciydi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Bölümde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çok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başarılı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olmamasına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derslere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düzenli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katılmamasına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rağmen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tanıdığı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siyasetçilerden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dolayı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bazı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fakülte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hocalarının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göz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bebeğiydi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sevdiği meşgalesi bazı fakülte hocalarının ofislerine gidip diğer bölüm hocalarını çekiştirmekti.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Daha 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kötüsü insanları haksız yere başkalarının çalışmalarından intihal yapmakla </a:t>
            </a:r>
            <a:r>
              <a:rPr lang="tr-T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suçluyordu!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tr-TR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5797" y="343293"/>
            <a:ext cx="6915150" cy="835537"/>
          </a:xfrm>
        </p:spPr>
        <p:txBody>
          <a:bodyPr/>
          <a:lstStyle/>
          <a:p>
            <a:r>
              <a:rPr lang="tr-TR" dirty="0" smtClean="0"/>
              <a:t>Hikaye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701743" y="4011626"/>
            <a:ext cx="2442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Kaynak:</a:t>
            </a:r>
            <a:r>
              <a:rPr lang="en-GB" sz="1000" dirty="0" smtClean="0"/>
              <a:t> </a:t>
            </a:r>
            <a:r>
              <a:rPr lang="en-GB" sz="1000" dirty="0">
                <a:hlinkClick r:id="rId3"/>
              </a:rPr>
              <a:t>https://www.pexels.com/photo/selective-focus-photography-of-skeleton-1528375/</a:t>
            </a:r>
            <a:endParaRPr lang="en-GB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43" y="1747777"/>
            <a:ext cx="2343528" cy="20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Hikaye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9752" y="1109382"/>
            <a:ext cx="4128545" cy="34829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Bay </a:t>
            </a:r>
            <a:r>
              <a:rPr lang="tr-TR" dirty="0" smtClean="0"/>
              <a:t>Black </a:t>
            </a:r>
            <a:r>
              <a:rPr lang="tr-TR" dirty="0" err="1" smtClean="0"/>
              <a:t>Pirate</a:t>
            </a:r>
            <a:r>
              <a:rPr lang="en-GB" dirty="0" smtClean="0"/>
              <a:t> </a:t>
            </a:r>
            <a:r>
              <a:rPr lang="en-GB" dirty="0" err="1"/>
              <a:t>daima</a:t>
            </a:r>
            <a:r>
              <a:rPr lang="en-GB" dirty="0"/>
              <a:t> </a:t>
            </a:r>
            <a:r>
              <a:rPr lang="en-GB" dirty="0" err="1"/>
              <a:t>siyasi</a:t>
            </a:r>
            <a:r>
              <a:rPr lang="en-GB" dirty="0"/>
              <a:t> </a:t>
            </a:r>
            <a:r>
              <a:rPr lang="en-GB" dirty="0" err="1"/>
              <a:t>bağlantılarının</a:t>
            </a:r>
            <a:r>
              <a:rPr lang="en-GB" dirty="0"/>
              <a:t> </a:t>
            </a:r>
            <a:r>
              <a:rPr lang="en-GB" dirty="0" err="1"/>
              <a:t>ona</a:t>
            </a:r>
            <a:r>
              <a:rPr lang="en-GB" dirty="0"/>
              <a:t> </a:t>
            </a:r>
            <a:r>
              <a:rPr lang="en-GB" dirty="0" err="1"/>
              <a:t>akademik</a:t>
            </a:r>
            <a:r>
              <a:rPr lang="en-GB" dirty="0"/>
              <a:t> </a:t>
            </a:r>
            <a:r>
              <a:rPr lang="en-GB" dirty="0" err="1"/>
              <a:t>sahtekarlığını</a:t>
            </a:r>
            <a:r>
              <a:rPr lang="en-GB" dirty="0"/>
              <a:t> </a:t>
            </a:r>
            <a:r>
              <a:rPr lang="en-GB" dirty="0" err="1"/>
              <a:t>saklamakta</a:t>
            </a:r>
            <a:r>
              <a:rPr lang="en-GB" dirty="0"/>
              <a:t> </a:t>
            </a:r>
            <a:r>
              <a:rPr lang="en-GB" dirty="0" err="1"/>
              <a:t>yardımcı</a:t>
            </a:r>
            <a:r>
              <a:rPr lang="en-GB" dirty="0"/>
              <a:t> </a:t>
            </a:r>
            <a:r>
              <a:rPr lang="en-GB" dirty="0" err="1"/>
              <a:t>olabileceklerini</a:t>
            </a:r>
            <a:r>
              <a:rPr lang="en-GB" dirty="0"/>
              <a:t> </a:t>
            </a:r>
            <a:r>
              <a:rPr lang="en-GB" dirty="0" err="1"/>
              <a:t>düşünürdü</a:t>
            </a:r>
            <a:r>
              <a:rPr lang="en-GB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34" y="1724628"/>
            <a:ext cx="3912966" cy="2608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1034" y="4333272"/>
            <a:ext cx="3738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</a:t>
            </a:r>
            <a:r>
              <a:rPr lang="en-GB" sz="1000" dirty="0" smtClean="0"/>
              <a:t>: </a:t>
            </a:r>
            <a:r>
              <a:rPr lang="en-GB" sz="1000" dirty="0"/>
              <a:t>https://www.pexels.com/photo/silhouette-of-man-1480690/</a:t>
            </a:r>
          </a:p>
        </p:txBody>
      </p:sp>
    </p:spTree>
    <p:extLst>
      <p:ext uri="{BB962C8B-B14F-4D97-AF65-F5344CB8AC3E}">
        <p14:creationId xmlns:p14="http://schemas.microsoft.com/office/powerpoint/2010/main" val="129443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61640"/>
            <a:ext cx="4765153" cy="337108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tr-TR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tr-TR" sz="1800" dirty="0"/>
              <a:t>Black </a:t>
            </a:r>
            <a:r>
              <a:rPr lang="tr-TR" sz="1800" dirty="0" err="1"/>
              <a:t>Pirate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lisans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üstü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derslerinin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çoğuna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özellikle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akademik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yazma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dersine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katılmadığından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dolayı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lisansüstü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çalışmalardaki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sahtekarlığın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sonuçları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olabileceğinin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farkında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değildi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Doktorasını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Urkic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bölümünde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yapıyordu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Siyasi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gücünün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getirdiği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güvenle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Rench</a:t>
            </a:r>
            <a:r>
              <a:rPr lang="tr-T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Land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Üniversitesinde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yazılmış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doktora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bitirme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tezinden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intihal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yaptı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Yaptığı tek şey ise tezi </a:t>
            </a:r>
            <a:r>
              <a:rPr lang="tr-TR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Rench</a:t>
            </a:r>
            <a:r>
              <a:rPr lang="tr-T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dilinden </a:t>
            </a:r>
            <a:r>
              <a:rPr lang="tr-TR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Urkic</a:t>
            </a:r>
            <a:r>
              <a:rPr lang="tr-T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diline çevirmek ve metnine 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uyarlamaktı. </a:t>
            </a:r>
            <a:endParaRPr lang="tr-TR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Böylelikle 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tezini tamamlaması sadece iki ayını aldı.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GB" sz="1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</p:spPr>
        <p:txBody>
          <a:bodyPr/>
          <a:lstStyle/>
          <a:p>
            <a:r>
              <a:rPr lang="tr-TR" dirty="0" smtClean="0"/>
              <a:t>Hikaye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52617" y="4069999"/>
            <a:ext cx="3191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hlinkClick r:id="rId3"/>
              </a:rPr>
              <a:t>Kaynak:</a:t>
            </a:r>
            <a:endParaRPr lang="tr-TR" sz="1000" dirty="0">
              <a:hlinkClick r:id="rId3"/>
            </a:endParaRPr>
          </a:p>
          <a:p>
            <a:r>
              <a:rPr lang="en-GB" sz="1000" dirty="0" smtClean="0">
                <a:hlinkClick r:id="rId3"/>
              </a:rPr>
              <a:t>https</a:t>
            </a:r>
            <a:r>
              <a:rPr lang="en-GB" sz="1000" dirty="0">
                <a:hlinkClick r:id="rId3"/>
              </a:rPr>
              <a:t>://www.pexels.com/photo/man-person-relaxation-steps-4129/</a:t>
            </a:r>
            <a:endParaRPr lang="en-GB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13" y="1517613"/>
            <a:ext cx="3349365" cy="22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7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50066"/>
            <a:ext cx="4360039" cy="338265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000" dirty="0" smtClean="0"/>
              <a:t>Bay </a:t>
            </a:r>
            <a:r>
              <a:rPr lang="tr-TR" sz="2000" dirty="0"/>
              <a:t>Black </a:t>
            </a:r>
            <a:r>
              <a:rPr lang="tr-TR" sz="2000" dirty="0" err="1"/>
              <a:t>Pirate</a:t>
            </a:r>
            <a:r>
              <a:rPr lang="tr-TR" sz="2000" dirty="0"/>
              <a:t> </a:t>
            </a:r>
            <a:r>
              <a:rPr lang="tr-TR" sz="2000" dirty="0" smtClean="0"/>
              <a:t>doktora tezini sundu.</a:t>
            </a:r>
            <a:endParaRPr lang="en-US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Ne </a:t>
            </a:r>
            <a:r>
              <a:rPr lang="en-US" sz="2000" dirty="0" err="1"/>
              <a:t>danışman</a:t>
            </a:r>
            <a:r>
              <a:rPr lang="en-US" sz="2000" dirty="0"/>
              <a:t> </a:t>
            </a:r>
            <a:r>
              <a:rPr lang="en-US" sz="2000" dirty="0" err="1"/>
              <a:t>hocası</a:t>
            </a:r>
            <a:r>
              <a:rPr lang="en-US" sz="2000" dirty="0"/>
              <a:t> ne de </a:t>
            </a:r>
            <a:r>
              <a:rPr lang="en-US" sz="2000" dirty="0" err="1"/>
              <a:t>tez</a:t>
            </a:r>
            <a:r>
              <a:rPr lang="en-US" sz="2000" dirty="0"/>
              <a:t> </a:t>
            </a:r>
            <a:r>
              <a:rPr lang="en-US" sz="2000" dirty="0" err="1"/>
              <a:t>komitesi</a:t>
            </a:r>
            <a:r>
              <a:rPr lang="en-US" sz="2000" dirty="0"/>
              <a:t> </a:t>
            </a:r>
            <a:r>
              <a:rPr lang="en-US" sz="2000" dirty="0" err="1"/>
              <a:t>doktora</a:t>
            </a:r>
            <a:r>
              <a:rPr lang="en-US" sz="2000" dirty="0"/>
              <a:t> </a:t>
            </a:r>
            <a:r>
              <a:rPr lang="en-US" sz="2000" dirty="0" err="1"/>
              <a:t>metninde</a:t>
            </a:r>
            <a:r>
              <a:rPr lang="en-US" sz="2000" dirty="0"/>
              <a:t> </a:t>
            </a:r>
            <a:r>
              <a:rPr lang="en-US" sz="2000" dirty="0" err="1"/>
              <a:t>intihalle</a:t>
            </a:r>
            <a:r>
              <a:rPr lang="en-US" sz="2000" dirty="0"/>
              <a:t> </a:t>
            </a:r>
            <a:r>
              <a:rPr lang="en-US" sz="2000" dirty="0" err="1"/>
              <a:t>ilgili</a:t>
            </a:r>
            <a:r>
              <a:rPr lang="en-US" sz="2000" dirty="0"/>
              <a:t> </a:t>
            </a:r>
            <a:r>
              <a:rPr lang="en-US" sz="2000" dirty="0" err="1"/>
              <a:t>herhangi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şey</a:t>
            </a:r>
            <a:r>
              <a:rPr lang="en-US" sz="2000" dirty="0"/>
              <a:t> </a:t>
            </a:r>
            <a:r>
              <a:rPr lang="en-US" sz="2000" dirty="0" err="1"/>
              <a:t>olabileceğini</a:t>
            </a:r>
            <a:r>
              <a:rPr lang="en-US" sz="2000" dirty="0"/>
              <a:t> </a:t>
            </a:r>
            <a:r>
              <a:rPr lang="en-US" sz="2000" dirty="0" err="1"/>
              <a:t>akıllarına</a:t>
            </a:r>
            <a:r>
              <a:rPr lang="en-US" sz="2000" dirty="0"/>
              <a:t> </a:t>
            </a:r>
            <a:r>
              <a:rPr lang="en-US" sz="2000" dirty="0" err="1" smtClean="0"/>
              <a:t>getirmemişti</a:t>
            </a:r>
            <a:r>
              <a:rPr lang="tr-TR" sz="20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tr-TR" sz="2000" dirty="0" smtClean="0"/>
              <a:t>Bu aslında sonun başlangıcıydı.</a:t>
            </a:r>
            <a:endParaRPr lang="en-US" sz="20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</p:spPr>
        <p:txBody>
          <a:bodyPr/>
          <a:lstStyle/>
          <a:p>
            <a:r>
              <a:rPr lang="tr-TR" dirty="0" smtClean="0"/>
              <a:t>Hikaye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12777" y="4244623"/>
            <a:ext cx="358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</a:t>
            </a:r>
            <a:r>
              <a:rPr lang="en-US" sz="1000" dirty="0" smtClean="0"/>
              <a:t>: </a:t>
            </a:r>
            <a:r>
              <a:rPr lang="en-US" sz="1000" dirty="0">
                <a:hlinkClick r:id="rId3"/>
              </a:rPr>
              <a:t>https://www.pexels.com/photo/dead-end-road-sign-1469196/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13" y="1495629"/>
            <a:ext cx="2523281" cy="256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50066"/>
            <a:ext cx="5239716" cy="338265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 </a:t>
            </a:r>
            <a:r>
              <a:rPr lang="tr-TR" sz="2000" dirty="0"/>
              <a:t>Black </a:t>
            </a:r>
            <a:r>
              <a:rPr lang="tr-TR" sz="2000" dirty="0" err="1"/>
              <a:t>Pirate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Neverfail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Üniversitesinde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çok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iyi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pozisyona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geldi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Daha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öncesinde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sergilediği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hoş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olmayan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tutumunu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sürdürdü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err="1"/>
              <a:t>Diğer</a:t>
            </a:r>
            <a:r>
              <a:rPr lang="en-US" sz="2000" dirty="0"/>
              <a:t> </a:t>
            </a:r>
            <a:r>
              <a:rPr lang="en-US" sz="2000" dirty="0" err="1"/>
              <a:t>fakülte</a:t>
            </a:r>
            <a:r>
              <a:rPr lang="en-US" sz="2000" dirty="0"/>
              <a:t> </a:t>
            </a:r>
            <a:r>
              <a:rPr lang="en-US" sz="2000" dirty="0" err="1"/>
              <a:t>hocalarını</a:t>
            </a:r>
            <a:r>
              <a:rPr lang="en-US" sz="2000" dirty="0"/>
              <a:t> </a:t>
            </a:r>
            <a:r>
              <a:rPr lang="en-US" sz="2000" dirty="0" err="1"/>
              <a:t>intihal</a:t>
            </a:r>
            <a:r>
              <a:rPr lang="en-US" sz="2000" dirty="0"/>
              <a:t> </a:t>
            </a:r>
            <a:r>
              <a:rPr lang="en-US" sz="2000" dirty="0" err="1"/>
              <a:t>yapmakla</a:t>
            </a:r>
            <a:r>
              <a:rPr lang="en-US" sz="2000" dirty="0"/>
              <a:t> </a:t>
            </a:r>
            <a:r>
              <a:rPr lang="en-US" sz="2000" dirty="0" err="1"/>
              <a:t>suçladı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işyerinde</a:t>
            </a:r>
            <a:r>
              <a:rPr lang="en-US" sz="2000" dirty="0"/>
              <a:t> </a:t>
            </a:r>
            <a:r>
              <a:rPr lang="en-US" sz="2000" dirty="0" err="1"/>
              <a:t>psikolojik</a:t>
            </a:r>
            <a:r>
              <a:rPr lang="en-US" sz="2000" dirty="0"/>
              <a:t> </a:t>
            </a:r>
            <a:r>
              <a:rPr lang="en-US" sz="2000" dirty="0" err="1"/>
              <a:t>şiddet</a:t>
            </a:r>
            <a:r>
              <a:rPr lang="en-US" sz="2000" dirty="0"/>
              <a:t> </a:t>
            </a:r>
            <a:r>
              <a:rPr lang="en-US" sz="2000" dirty="0" err="1"/>
              <a:t>uyguladı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Bu </a:t>
            </a:r>
            <a:r>
              <a:rPr lang="tr-TR" sz="2000" dirty="0" smtClean="0"/>
              <a:t>durumdan şikayetçi oldukları</a:t>
            </a:r>
            <a:r>
              <a:rPr lang="en-US" sz="2000" dirty="0" smtClean="0"/>
              <a:t> </a:t>
            </a:r>
            <a:r>
              <a:rPr lang="tr-TR" sz="2000" dirty="0" smtClean="0"/>
              <a:t>zaman da</a:t>
            </a:r>
            <a:r>
              <a:rPr lang="en-US" sz="2000" dirty="0" smtClean="0"/>
              <a:t> </a:t>
            </a:r>
            <a:r>
              <a:rPr lang="en-US" sz="2000" dirty="0" err="1"/>
              <a:t>siyasal</a:t>
            </a:r>
            <a:r>
              <a:rPr lang="en-US" sz="2000" dirty="0"/>
              <a:t> </a:t>
            </a:r>
            <a:r>
              <a:rPr lang="en-US" sz="2000" dirty="0" err="1"/>
              <a:t>bağlantılarını</a:t>
            </a:r>
            <a:r>
              <a:rPr lang="en-US" sz="2000" dirty="0"/>
              <a:t> </a:t>
            </a:r>
            <a:r>
              <a:rPr lang="en-US" sz="2000" dirty="0" err="1"/>
              <a:t>kullanarak</a:t>
            </a:r>
            <a:r>
              <a:rPr lang="en-US" sz="2000" dirty="0"/>
              <a:t> </a:t>
            </a:r>
            <a:r>
              <a:rPr lang="en-US" sz="2000" dirty="0" err="1"/>
              <a:t>hepsini</a:t>
            </a:r>
            <a:r>
              <a:rPr lang="en-US" sz="2000" dirty="0"/>
              <a:t> </a:t>
            </a:r>
            <a:r>
              <a:rPr lang="en-US" sz="2000" dirty="0" err="1"/>
              <a:t>sindirdi</a:t>
            </a:r>
            <a:r>
              <a:rPr lang="en-US" sz="2000" dirty="0"/>
              <a:t>. </a:t>
            </a:r>
            <a:endParaRPr lang="tr-TR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gün</a:t>
            </a:r>
            <a:r>
              <a:rPr lang="en-US" sz="2000" dirty="0"/>
              <a:t>, </a:t>
            </a:r>
            <a:r>
              <a:rPr lang="en-US" sz="2000" dirty="0" err="1"/>
              <a:t>kıvrak</a:t>
            </a:r>
            <a:r>
              <a:rPr lang="en-US" sz="2000" dirty="0"/>
              <a:t> </a:t>
            </a:r>
            <a:r>
              <a:rPr lang="en-US" sz="2000" dirty="0" err="1"/>
              <a:t>zekalı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akademisyen</a:t>
            </a:r>
            <a:r>
              <a:rPr lang="en-US" sz="2000" dirty="0"/>
              <a:t> </a:t>
            </a:r>
            <a:r>
              <a:rPr lang="tr-TR" sz="2000" dirty="0"/>
              <a:t>Black </a:t>
            </a:r>
            <a:r>
              <a:rPr lang="tr-TR" sz="2000" dirty="0" err="1" smtClean="0"/>
              <a:t>Pirate’ın</a:t>
            </a:r>
            <a:r>
              <a:rPr lang="en-US" sz="2000" dirty="0" smtClean="0"/>
              <a:t> </a:t>
            </a:r>
            <a:r>
              <a:rPr lang="en-US" sz="2000" dirty="0" err="1"/>
              <a:t>akademik</a:t>
            </a:r>
            <a:r>
              <a:rPr lang="en-US" sz="2000" dirty="0"/>
              <a:t> </a:t>
            </a:r>
            <a:r>
              <a:rPr lang="en-US" sz="2000" dirty="0" err="1"/>
              <a:t>geçmişini</a:t>
            </a:r>
            <a:r>
              <a:rPr lang="en-US" sz="2000" dirty="0"/>
              <a:t> </a:t>
            </a:r>
            <a:r>
              <a:rPr lang="en-US" sz="2000" dirty="0" err="1"/>
              <a:t>araştırmayı</a:t>
            </a:r>
            <a:r>
              <a:rPr lang="en-US" sz="2000" dirty="0"/>
              <a:t> </a:t>
            </a:r>
            <a:r>
              <a:rPr lang="en-US" sz="2000" dirty="0" err="1"/>
              <a:t>akıl</a:t>
            </a:r>
            <a:r>
              <a:rPr lang="en-US" sz="2000" dirty="0"/>
              <a:t> </a:t>
            </a:r>
            <a:r>
              <a:rPr lang="en-US" sz="2000" dirty="0" err="1"/>
              <a:t>etti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şok</a:t>
            </a:r>
            <a:r>
              <a:rPr lang="en-US" sz="2000" dirty="0"/>
              <a:t> </a:t>
            </a:r>
            <a:r>
              <a:rPr lang="en-US" sz="2000" dirty="0" err="1"/>
              <a:t>edici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gerçeği</a:t>
            </a:r>
            <a:r>
              <a:rPr lang="en-US" sz="2000" dirty="0"/>
              <a:t> </a:t>
            </a:r>
            <a:r>
              <a:rPr lang="en-US" sz="2000" dirty="0" err="1"/>
              <a:t>ortaya</a:t>
            </a:r>
            <a:r>
              <a:rPr lang="en-US" sz="2000" dirty="0"/>
              <a:t> </a:t>
            </a:r>
            <a:r>
              <a:rPr lang="en-US" sz="2000" dirty="0" err="1"/>
              <a:t>çıkardı</a:t>
            </a:r>
            <a:endParaRPr lang="en-US" sz="20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</p:spPr>
        <p:txBody>
          <a:bodyPr/>
          <a:lstStyle/>
          <a:p>
            <a:r>
              <a:rPr lang="tr-TR" dirty="0" smtClean="0"/>
              <a:t>Hikaye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41353" y="4110093"/>
            <a:ext cx="3015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</a:t>
            </a:r>
            <a:r>
              <a:rPr lang="en-US" sz="1000" dirty="0" smtClean="0"/>
              <a:t>: </a:t>
            </a:r>
            <a:r>
              <a:rPr lang="en-US" sz="1000" dirty="0">
                <a:hlinkClick r:id="rId3"/>
              </a:rPr>
              <a:t>https://www.pexels.com/photo/adult-blur-business-close-up-239548/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43" y="1801288"/>
            <a:ext cx="3025514" cy="20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46445"/>
      </p:ext>
    </p:extLst>
  </p:cSld>
  <p:clrMapOvr>
    <a:masterClrMapping/>
  </p:clrMapOvr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ncy layouts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2459</TotalTime>
  <Words>652</Words>
  <Application>Microsoft Office PowerPoint</Application>
  <PresentationFormat>Ekran Gösterisi (16:9)</PresentationFormat>
  <Paragraphs>100</Paragraphs>
  <Slides>16</Slides>
  <Notes>14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Times New Roman</vt:lpstr>
      <vt:lpstr>Wingdings</vt:lpstr>
      <vt:lpstr>enai</vt:lpstr>
      <vt:lpstr>Fancy layouts</vt:lpstr>
      <vt:lpstr>Ne ekersen onu biçersin</vt:lpstr>
      <vt:lpstr>Bu belge hakkında</vt:lpstr>
      <vt:lpstr> Sunum hakkında genel bilgi </vt:lpstr>
      <vt:lpstr>Edinimler</vt:lpstr>
      <vt:lpstr>Hikaye</vt:lpstr>
      <vt:lpstr>Hikaye</vt:lpstr>
      <vt:lpstr>Hikaye</vt:lpstr>
      <vt:lpstr>Hikaye</vt:lpstr>
      <vt:lpstr>Hikaye</vt:lpstr>
      <vt:lpstr>Hikaye</vt:lpstr>
      <vt:lpstr>Hikaye</vt:lpstr>
      <vt:lpstr>Hikaye</vt:lpstr>
      <vt:lpstr>Dinleyicilere Sorular</vt:lpstr>
      <vt:lpstr>Referanslar – Resimlerin Kaynakları</vt:lpstr>
      <vt:lpstr>Yazarlar ve İletişim Bilgileri</vt:lpstr>
      <vt:lpstr>Lisans Bilgisi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kübra acat</cp:lastModifiedBy>
  <cp:revision>208</cp:revision>
  <dcterms:created xsi:type="dcterms:W3CDTF">2016-09-26T15:05:02Z</dcterms:created>
  <dcterms:modified xsi:type="dcterms:W3CDTF">2019-10-19T14:41:14Z</dcterms:modified>
</cp:coreProperties>
</file>