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5" r:id="rId2"/>
  </p:sldMasterIdLst>
  <p:notesMasterIdLst>
    <p:notesMasterId r:id="rId9"/>
  </p:notesMasterIdLst>
  <p:handoutMasterIdLst>
    <p:handoutMasterId r:id="rId10"/>
  </p:handoutMasterIdLst>
  <p:sldIdLst>
    <p:sldId id="344" r:id="rId3"/>
    <p:sldId id="370" r:id="rId4"/>
    <p:sldId id="366" r:id="rId5"/>
    <p:sldId id="345" r:id="rId6"/>
    <p:sldId id="376" r:id="rId7"/>
    <p:sldId id="360" r:id="rId8"/>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example" id="{8009B8BC-B268-4F0C-AAE0-586D8923A8C0}">
          <p14:sldIdLst>
            <p14:sldId id="344"/>
            <p14:sldId id="370"/>
            <p14:sldId id="366"/>
            <p14:sldId id="345"/>
            <p14:sldId id="376"/>
            <p14:sldId id="3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0" autoAdjust="0"/>
    <p:restoredTop sz="85392" autoAdjust="0"/>
  </p:normalViewPr>
  <p:slideViewPr>
    <p:cSldViewPr snapToGrid="0">
      <p:cViewPr varScale="1">
        <p:scale>
          <a:sx n="78" d="100"/>
          <a:sy n="78" d="100"/>
        </p:scale>
        <p:origin x="916" y="44"/>
      </p:cViewPr>
      <p:guideLst>
        <p:guide orient="horz" pos="2160"/>
        <p:guide pos="2880"/>
        <p:guide pos="3840"/>
        <p:guide orient="horz" pos="1620"/>
        <p:guide pos="2160"/>
      </p:guideLst>
    </p:cSldViewPr>
  </p:slideViewPr>
  <p:notesTextViewPr>
    <p:cViewPr>
      <p:scale>
        <a:sx n="1" d="1"/>
        <a:sy n="1" d="1"/>
      </p:scale>
      <p:origin x="0" y="0"/>
    </p:cViewPr>
  </p:notesTextViewPr>
  <p:notesViewPr>
    <p:cSldViewPr snapToGrid="0">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7ADD55-9F02-405E-A7BB-63D644AF579E}" type="datetimeFigureOut">
              <a:rPr lang="en-US" smtClean="0"/>
              <a:t>9/12/2019</a:t>
            </a:fld>
            <a:endParaRPr lang="en-US"/>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B6026-6BEF-47AC-8BC8-AB876234F044}" type="slidenum">
              <a:rPr lang="en-US" smtClean="0"/>
              <a:t>‹nº›</a:t>
            </a:fld>
            <a:endParaRPr lang="en-US"/>
          </a:p>
        </p:txBody>
      </p:sp>
    </p:spTree>
    <p:extLst>
      <p:ext uri="{BB962C8B-B14F-4D97-AF65-F5344CB8AC3E}">
        <p14:creationId xmlns:p14="http://schemas.microsoft.com/office/powerpoint/2010/main" val="3213724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5130F-6DD1-4461-9104-A51571DA2431}" type="datetimeFigureOut">
              <a:rPr lang="cs-CZ" smtClean="0"/>
              <a:t>12.09.2019</a:t>
            </a:fld>
            <a:endParaRPr lang="cs-CZ" dirty="0"/>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CBB758-5CCA-4FC4-A17D-E88687967B5F}" type="slidenum">
              <a:rPr lang="cs-CZ" smtClean="0"/>
              <a:t>‹nº›</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Please</a:t>
            </a:r>
            <a:r>
              <a:rPr lang="cs-CZ" dirty="0"/>
              <a:t> </a:t>
            </a:r>
            <a:r>
              <a:rPr lang="cs-CZ" baseline="0" dirty="0" err="1"/>
              <a:t>give</a:t>
            </a:r>
            <a:r>
              <a:rPr lang="cs-CZ" baseline="0" dirty="0"/>
              <a:t> a </a:t>
            </a:r>
            <a:r>
              <a:rPr lang="cs-CZ" baseline="0" dirty="0" err="1"/>
              <a:t>name</a:t>
            </a:r>
            <a:r>
              <a:rPr lang="cs-CZ" baseline="0" dirty="0"/>
              <a:t> to </a:t>
            </a:r>
            <a:r>
              <a:rPr lang="cs-CZ" baseline="0" dirty="0" err="1"/>
              <a:t>your</a:t>
            </a:r>
            <a:r>
              <a:rPr lang="cs-CZ" baseline="0" dirty="0"/>
              <a:t> story </a:t>
            </a:r>
            <a:r>
              <a:rPr lang="cs-CZ" baseline="0" dirty="0">
                <a:sym typeface="Wingdings" panose="05000000000000000000" pitchFamily="2" charset="2"/>
              </a:rPr>
              <a:t></a:t>
            </a:r>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1</a:t>
            </a:fld>
            <a:endParaRPr lang="cs-CZ" dirty="0"/>
          </a:p>
        </p:txBody>
      </p:sp>
    </p:spTree>
    <p:extLst>
      <p:ext uri="{BB962C8B-B14F-4D97-AF65-F5344CB8AC3E}">
        <p14:creationId xmlns:p14="http://schemas.microsoft.com/office/powerpoint/2010/main" val="77481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3</a:t>
            </a:fld>
            <a:endParaRPr lang="cs-CZ" dirty="0"/>
          </a:p>
        </p:txBody>
      </p:sp>
    </p:spTree>
    <p:extLst>
      <p:ext uri="{BB962C8B-B14F-4D97-AF65-F5344CB8AC3E}">
        <p14:creationId xmlns:p14="http://schemas.microsoft.com/office/powerpoint/2010/main" val="90573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4</a:t>
            </a:fld>
            <a:endParaRPr lang="cs-CZ" dirty="0"/>
          </a:p>
        </p:txBody>
      </p:sp>
    </p:spTree>
    <p:extLst>
      <p:ext uri="{BB962C8B-B14F-4D97-AF65-F5344CB8AC3E}">
        <p14:creationId xmlns:p14="http://schemas.microsoft.com/office/powerpoint/2010/main" val="1057021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t>6</a:t>
            </a:fld>
            <a:endParaRPr lang="cs-CZ" dirty="0"/>
          </a:p>
        </p:txBody>
      </p:sp>
    </p:spTree>
    <p:extLst>
      <p:ext uri="{BB962C8B-B14F-4D97-AF65-F5344CB8AC3E}">
        <p14:creationId xmlns:p14="http://schemas.microsoft.com/office/powerpoint/2010/main" val="247061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2422" y="1371599"/>
            <a:ext cx="8612659" cy="1408777"/>
          </a:xfrm>
        </p:spPr>
        <p:txBody>
          <a:bodyPr anchor="ctr">
            <a:normAutofit/>
          </a:bodyPr>
          <a:lstStyle>
            <a:lvl1pPr algn="l">
              <a:defRPr sz="4400">
                <a:solidFill>
                  <a:schemeClr val="tx1"/>
                </a:solidFill>
                <a:latin typeface="+mn-lt"/>
              </a:defRPr>
            </a:lvl1pPr>
          </a:lstStyle>
          <a:p>
            <a:r>
              <a:rPr lang="cs-CZ" dirty="0"/>
              <a:t>Kliknutím lze upravit styl.</a:t>
            </a:r>
          </a:p>
        </p:txBody>
      </p:sp>
      <p:sp>
        <p:nvSpPr>
          <p:cNvPr id="3" name="Podnadpis 2"/>
          <p:cNvSpPr>
            <a:spLocks noGrp="1"/>
          </p:cNvSpPr>
          <p:nvPr>
            <p:ph type="subTitle" idx="1"/>
          </p:nvPr>
        </p:nvSpPr>
        <p:spPr>
          <a:xfrm>
            <a:off x="3762631" y="2926214"/>
            <a:ext cx="5072449" cy="847606"/>
          </a:xfrm>
        </p:spPr>
        <p:txBody>
          <a:bodyPr/>
          <a:lstStyle>
            <a:lvl1pPr marL="0" indent="0" algn="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Kliknutím lze upravit styl předlohy.</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12.09.2019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71166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12.09.2019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323718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12.09.2019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3006986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t>12.09.2019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1974822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a:t>Název</a:t>
            </a:r>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a:t>Předmět</a:t>
            </a:r>
            <a:endParaRPr lang="en-US" dirty="0"/>
          </a:p>
        </p:txBody>
      </p:sp>
    </p:spTree>
    <p:extLst>
      <p:ext uri="{BB962C8B-B14F-4D97-AF65-F5344CB8AC3E}">
        <p14:creationId xmlns:p14="http://schemas.microsoft.com/office/powerpoint/2010/main" val="243452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2"/>
          <p:cNvSpPr/>
          <p:nvPr userDrawn="1"/>
        </p:nvSpPr>
        <p:spPr>
          <a:xfrm>
            <a:off x="0" y="0"/>
            <a:ext cx="9144000" cy="5136418"/>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395536" y="159482"/>
            <a:ext cx="8352928" cy="482453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1995686"/>
            <a:ext cx="9144000" cy="576064"/>
          </a:xfrm>
          <a:prstGeom prst="rect">
            <a:avLst/>
          </a:prstGeom>
        </p:spPr>
        <p:txBody>
          <a:bodyPr anchor="ctr"/>
          <a:lstStyle>
            <a:lvl1pPr marL="0" indent="0" algn="ctr">
              <a:buNone/>
              <a:defRPr sz="3600" b="0" cap="none" baseline="0">
                <a:solidFill>
                  <a:schemeClr val="accent1"/>
                </a:solidFill>
                <a:latin typeface="+mn-lt"/>
                <a:cs typeface="Arial" pitchFamily="34" charset="0"/>
              </a:defRPr>
            </a:lvl1pPr>
          </a:lstStyle>
          <a:p>
            <a:pPr lvl="0"/>
            <a:r>
              <a:rPr lang="en-US" altLang="ko-KR" dirty="0"/>
              <a:t>Question?</a:t>
            </a:r>
          </a:p>
        </p:txBody>
      </p:sp>
      <p:sp>
        <p:nvSpPr>
          <p:cNvPr id="11" name="Text Placeholder 9"/>
          <p:cNvSpPr>
            <a:spLocks noGrp="1"/>
          </p:cNvSpPr>
          <p:nvPr>
            <p:ph type="body" sz="quarter" idx="11" hasCustomPrompt="1"/>
          </p:nvPr>
        </p:nvSpPr>
        <p:spPr>
          <a:xfrm>
            <a:off x="0" y="2571750"/>
            <a:ext cx="9144000" cy="288032"/>
          </a:xfrm>
          <a:prstGeom prst="rect">
            <a:avLst/>
          </a:prstGeom>
        </p:spPr>
        <p:txBody>
          <a:bodyPr anchor="ctr">
            <a:noAutofit/>
          </a:bodyPr>
          <a:lstStyle>
            <a:lvl1pPr marL="0" indent="0" algn="ctr">
              <a:buNone/>
              <a:defRPr sz="20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14735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139702"/>
            <a:ext cx="4572000" cy="576064"/>
          </a:xfrm>
          <a:prstGeom prst="rect">
            <a:avLst/>
          </a:prstGeom>
        </p:spPr>
        <p:txBody>
          <a:bodyPr anchor="ctr"/>
          <a:lstStyle>
            <a:lvl1pPr marL="0" indent="0" algn="l">
              <a:buNone/>
              <a:defRPr sz="3600" b="0" cap="none" baseline="0">
                <a:solidFill>
                  <a:schemeClr val="bg1"/>
                </a:solidFill>
                <a:latin typeface="+mn-lt"/>
                <a:cs typeface="Arial" pitchFamily="34" charset="0"/>
              </a:defRPr>
            </a:lvl1pPr>
          </a:lstStyle>
          <a:p>
            <a:pPr lvl="0"/>
            <a:r>
              <a:rPr lang="cs-CZ" altLang="ko-KR" dirty="0" err="1"/>
              <a:t>Section</a:t>
            </a:r>
            <a:r>
              <a:rPr lang="cs-CZ" altLang="ko-KR" dirty="0"/>
              <a:t> </a:t>
            </a:r>
            <a:r>
              <a:rPr lang="cs-CZ" altLang="ko-KR" dirty="0" err="1"/>
              <a:t>Break</a:t>
            </a:r>
            <a:endParaRPr lang="en-US" altLang="ko-KR" dirty="0"/>
          </a:p>
        </p:txBody>
      </p:sp>
      <p:sp>
        <p:nvSpPr>
          <p:cNvPr id="11" name="Text Placeholder 9"/>
          <p:cNvSpPr>
            <a:spLocks noGrp="1"/>
          </p:cNvSpPr>
          <p:nvPr>
            <p:ph type="body" sz="quarter" idx="11" hasCustomPrompt="1"/>
          </p:nvPr>
        </p:nvSpPr>
        <p:spPr>
          <a:xfrm>
            <a:off x="4572000" y="2715766"/>
            <a:ext cx="4572000" cy="288032"/>
          </a:xfrm>
          <a:prstGeom prst="rect">
            <a:avLst/>
          </a:prstGeom>
        </p:spPr>
        <p:txBody>
          <a:bodyPr anchor="ctr">
            <a:noAutofit/>
          </a:bodyPr>
          <a:lstStyle>
            <a:lvl1pPr marL="0" indent="0" algn="l">
              <a:buNone/>
              <a:defRPr sz="2000" b="0" baseline="0">
                <a:solidFill>
                  <a:schemeClr val="bg1"/>
                </a:solidFill>
                <a:latin typeface="+mn-lt"/>
                <a:cs typeface="Arial" pitchFamily="34" charset="0"/>
              </a:defRPr>
            </a:lvl1pPr>
          </a:lstStyle>
          <a:p>
            <a:pPr lvl="0"/>
            <a:r>
              <a:rPr lang="en-US" altLang="ko-KR" dirty="0"/>
              <a:t>Insert the title of your subtitle Here</a:t>
            </a:r>
          </a:p>
        </p:txBody>
      </p:sp>
      <p:pic>
        <p:nvPicPr>
          <p:cNvPr id="4098"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727710" y="727710"/>
            <a:ext cx="5143500"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37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3074"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5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1" y="273845"/>
            <a:ext cx="6915149" cy="835537"/>
          </a:xfrm>
        </p:spPr>
        <p:txBody>
          <a:bodyPr/>
          <a:lstStyle/>
          <a:p>
            <a:r>
              <a:rPr lang="cs-CZ" dirty="0"/>
              <a:t>Kliknutím lze upravit styl.</a:t>
            </a:r>
          </a:p>
        </p:txBody>
      </p:sp>
      <p:sp>
        <p:nvSpPr>
          <p:cNvPr id="3" name="Zástupný symbol pro obsah 2"/>
          <p:cNvSpPr>
            <a:spLocks noGrp="1"/>
          </p:cNvSpPr>
          <p:nvPr>
            <p:ph idx="1"/>
          </p:nvPr>
        </p:nvSpPr>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12.09.2019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33741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t>12.09.2019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281414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DE3EBCF-D751-4FE2-A91F-6D92418E3950}" type="datetimeFigureOut">
              <a:rPr lang="cs-CZ" smtClean="0"/>
              <a:t>12.09.2019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279159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DE3EBCF-D751-4FE2-A91F-6D92418E3950}" type="datetimeFigureOut">
              <a:rPr lang="cs-CZ" smtClean="0"/>
              <a:t>12.09.2019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426429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835200"/>
          </a:xfrm>
        </p:spPr>
        <p:txBody>
          <a:bodyPr/>
          <a:lstStyle/>
          <a:p>
            <a:r>
              <a:rPr lang="cs-CZ"/>
              <a:t>Kliknutím lze upravit styl.</a:t>
            </a:r>
          </a:p>
        </p:txBody>
      </p:sp>
      <p:sp>
        <p:nvSpPr>
          <p:cNvPr id="3" name="Zástupný symbol pro text 2"/>
          <p:cNvSpPr>
            <a:spLocks noGrp="1"/>
          </p:cNvSpPr>
          <p:nvPr>
            <p:ph type="body" idx="1"/>
          </p:nvPr>
        </p:nvSpPr>
        <p:spPr>
          <a:xfrm>
            <a:off x="629842" y="1109046"/>
            <a:ext cx="3868341" cy="5046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4" name="Zástupný symbol pro obsah 3"/>
          <p:cNvSpPr>
            <a:spLocks noGrp="1"/>
          </p:cNvSpPr>
          <p:nvPr>
            <p:ph sz="half" idx="2"/>
          </p:nvPr>
        </p:nvSpPr>
        <p:spPr>
          <a:xfrm>
            <a:off x="629842" y="1738664"/>
            <a:ext cx="3868341" cy="290358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109046"/>
            <a:ext cx="3887391" cy="5046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Kliknutím lze upravit styly předlohy textu.</a:t>
            </a:r>
          </a:p>
        </p:txBody>
      </p:sp>
      <p:sp>
        <p:nvSpPr>
          <p:cNvPr id="6" name="Zástupný symbol pro obsah 5"/>
          <p:cNvSpPr>
            <a:spLocks noGrp="1"/>
          </p:cNvSpPr>
          <p:nvPr>
            <p:ph sz="quarter" idx="4"/>
          </p:nvPr>
        </p:nvSpPr>
        <p:spPr>
          <a:xfrm>
            <a:off x="4629152" y="1738664"/>
            <a:ext cx="3887391" cy="2903583"/>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7" name="Zástupný symbol pro datum 6"/>
          <p:cNvSpPr>
            <a:spLocks noGrp="1"/>
          </p:cNvSpPr>
          <p:nvPr>
            <p:ph type="dt" sz="half" idx="10"/>
          </p:nvPr>
        </p:nvSpPr>
        <p:spPr/>
        <p:txBody>
          <a:bodyPr/>
          <a:lstStyle/>
          <a:p>
            <a:fld id="{2DE3EBCF-D751-4FE2-A91F-6D92418E3950}" type="datetimeFigureOut">
              <a:rPr lang="cs-CZ" smtClean="0"/>
              <a:t>12.09.2019</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210538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DE3EBCF-D751-4FE2-A91F-6D92418E3950}" type="datetimeFigureOut">
              <a:rPr lang="cs-CZ" smtClean="0"/>
              <a:t>12.09.2019</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33273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DE3EBCF-D751-4FE2-A91F-6D92418E3950}" type="datetimeFigureOut">
              <a:rPr lang="cs-CZ" smtClean="0"/>
              <a:t>12.09.2019</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484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t>12.09.2019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t>‹nº›</a:t>
            </a:fld>
            <a:endParaRPr lang="cs-CZ" dirty="0"/>
          </a:p>
        </p:txBody>
      </p:sp>
    </p:spTree>
    <p:extLst>
      <p:ext uri="{BB962C8B-B14F-4D97-AF65-F5344CB8AC3E}">
        <p14:creationId xmlns:p14="http://schemas.microsoft.com/office/powerpoint/2010/main" val="58925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9/12/2019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‹nº›</a:t>
            </a:fld>
            <a:endParaRPr lang="cs-CZ" dirty="0"/>
          </a:p>
        </p:txBody>
      </p:sp>
    </p:spTree>
    <p:extLst>
      <p:ext uri="{BB962C8B-B14F-4D97-AF65-F5344CB8AC3E}">
        <p14:creationId xmlns:p14="http://schemas.microsoft.com/office/powerpoint/2010/main" val="2613405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7"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9/12/2019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t>‹nº›</a:t>
            </a:fld>
            <a:endParaRPr lang="cs-CZ" dirty="0"/>
          </a:p>
        </p:txBody>
      </p:sp>
    </p:spTree>
    <p:extLst>
      <p:ext uri="{BB962C8B-B14F-4D97-AF65-F5344CB8AC3E}">
        <p14:creationId xmlns:p14="http://schemas.microsoft.com/office/powerpoint/2010/main" val="4009614475"/>
      </p:ext>
    </p:extLst>
  </p:cSld>
  <p:clrMap bg1="lt1" tx1="dk1" bg2="lt2" tx2="dk2" accent1="accent1" accent2="accent2" accent3="accent3" accent4="accent4" accent5="accent5" accent6="accent6" hlink="hlink" folHlink="folHlink"/>
  <p:sldLayoutIdLst>
    <p:sldLayoutId id="2147483729" r:id="rId1"/>
    <p:sldLayoutId id="2147483731" r:id="rId2"/>
    <p:sldLayoutId id="2147483730" r:id="rId3"/>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academicintegrity.eu/wp/all-materials/?key-words%5b%5d=real-life-examp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reativecommons.org/licenses/by-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pPr algn="ctr"/>
            <a:r>
              <a:rPr lang="en-GB" sz="5400" i="1" dirty="0" smtClean="0">
                <a:latin typeface="+mj-lt"/>
              </a:rPr>
              <a:t>Predatory journals practices:</a:t>
            </a:r>
            <a:endParaRPr lang="cs-CZ" sz="5400" i="1" dirty="0">
              <a:latin typeface="+mj-lt"/>
            </a:endParaRPr>
          </a:p>
        </p:txBody>
      </p:sp>
      <p:sp>
        <p:nvSpPr>
          <p:cNvPr id="2" name="Podnadpis 1"/>
          <p:cNvSpPr>
            <a:spLocks noGrp="1"/>
          </p:cNvSpPr>
          <p:nvPr>
            <p:ph type="subTitle" idx="1"/>
          </p:nvPr>
        </p:nvSpPr>
        <p:spPr/>
        <p:txBody>
          <a:bodyPr>
            <a:normAutofit/>
          </a:bodyPr>
          <a:lstStyle/>
          <a:p>
            <a:pPr algn="ctr"/>
            <a:r>
              <a:rPr lang="pt-PT" sz="4400" i="1" dirty="0" smtClean="0">
                <a:solidFill>
                  <a:schemeClr val="tx1"/>
                </a:solidFill>
                <a:latin typeface="+mj-lt"/>
              </a:rPr>
              <a:t>A case </a:t>
            </a:r>
            <a:r>
              <a:rPr lang="pt-PT" sz="4400" i="1" dirty="0" err="1" smtClean="0">
                <a:solidFill>
                  <a:schemeClr val="tx1"/>
                </a:solidFill>
                <a:latin typeface="+mj-lt"/>
              </a:rPr>
              <a:t>study</a:t>
            </a:r>
            <a:endParaRPr lang="cs-CZ" sz="4400" i="1" dirty="0">
              <a:solidFill>
                <a:schemeClr val="tx1"/>
              </a:solidFill>
              <a:latin typeface="+mj-lt"/>
            </a:endParaRPr>
          </a:p>
        </p:txBody>
      </p:sp>
    </p:spTree>
    <p:extLst>
      <p:ext uri="{BB962C8B-B14F-4D97-AF65-F5344CB8AC3E}">
        <p14:creationId xmlns:p14="http://schemas.microsoft.com/office/powerpoint/2010/main" val="4204063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B32721-E116-D144-8DD0-8490169A269D}"/>
              </a:ext>
            </a:extLst>
          </p:cNvPr>
          <p:cNvSpPr>
            <a:spLocks noGrp="1"/>
          </p:cNvSpPr>
          <p:nvPr>
            <p:ph type="title"/>
          </p:nvPr>
        </p:nvSpPr>
        <p:spPr/>
        <p:txBody>
          <a:bodyPr/>
          <a:lstStyle/>
          <a:p>
            <a:r>
              <a:rPr lang="cs-CZ" i="1" dirty="0" err="1">
                <a:latin typeface="+mj-lt"/>
              </a:rPr>
              <a:t>About</a:t>
            </a:r>
            <a:r>
              <a:rPr lang="cs-CZ" i="1" dirty="0">
                <a:latin typeface="+mj-lt"/>
              </a:rPr>
              <a:t> </a:t>
            </a:r>
            <a:r>
              <a:rPr lang="cs-CZ" i="1" dirty="0" err="1">
                <a:latin typeface="+mj-lt"/>
              </a:rPr>
              <a:t>this</a:t>
            </a:r>
            <a:r>
              <a:rPr lang="cs-CZ" i="1" dirty="0">
                <a:latin typeface="+mj-lt"/>
              </a:rPr>
              <a:t> </a:t>
            </a:r>
            <a:r>
              <a:rPr lang="cs-CZ" i="1" dirty="0" err="1">
                <a:latin typeface="+mj-lt"/>
              </a:rPr>
              <a:t>document</a:t>
            </a:r>
            <a:endParaRPr lang="cs-CZ" i="1" dirty="0">
              <a:latin typeface="+mj-lt"/>
            </a:endParaRPr>
          </a:p>
        </p:txBody>
      </p:sp>
      <p:sp>
        <p:nvSpPr>
          <p:cNvPr id="3" name="Zástupný obsah 2">
            <a:extLst>
              <a:ext uri="{FF2B5EF4-FFF2-40B4-BE49-F238E27FC236}">
                <a16:creationId xmlns:a16="http://schemas.microsoft.com/office/drawing/2014/main" id="{2F124659-B4C4-2C40-BC2A-4B5B047D7EA9}"/>
              </a:ext>
            </a:extLst>
          </p:cNvPr>
          <p:cNvSpPr>
            <a:spLocks noGrp="1"/>
          </p:cNvSpPr>
          <p:nvPr>
            <p:ph idx="1"/>
          </p:nvPr>
        </p:nvSpPr>
        <p:spPr/>
        <p:txBody>
          <a:bodyPr>
            <a:normAutofit/>
          </a:bodyPr>
          <a:lstStyle/>
          <a:p>
            <a:pPr marL="0" indent="0" algn="just">
              <a:buNone/>
            </a:pPr>
            <a:r>
              <a:rPr lang="cs-CZ" dirty="0">
                <a:latin typeface="+mj-lt"/>
              </a:rPr>
              <a:t>This document is a real-life example illustrating </a:t>
            </a:r>
            <a:r>
              <a:rPr lang="en-GB" dirty="0" smtClean="0">
                <a:latin typeface="+mj-lt"/>
              </a:rPr>
              <a:t>the </a:t>
            </a:r>
            <a:r>
              <a:rPr lang="cs-CZ" dirty="0" smtClean="0">
                <a:latin typeface="+mj-lt"/>
              </a:rPr>
              <a:t>importance </a:t>
            </a:r>
            <a:r>
              <a:rPr lang="cs-CZ" dirty="0">
                <a:latin typeface="+mj-lt"/>
              </a:rPr>
              <a:t>of </a:t>
            </a:r>
            <a:r>
              <a:rPr lang="cs-CZ" dirty="0" smtClean="0">
                <a:latin typeface="+mj-lt"/>
              </a:rPr>
              <a:t>academic integrity </a:t>
            </a:r>
            <a:r>
              <a:rPr lang="en-GB" dirty="0" smtClean="0">
                <a:latin typeface="+mj-lt"/>
              </a:rPr>
              <a:t>values </a:t>
            </a:r>
            <a:r>
              <a:rPr lang="cs-CZ" dirty="0" smtClean="0">
                <a:latin typeface="+mj-lt"/>
              </a:rPr>
              <a:t>in </a:t>
            </a:r>
            <a:r>
              <a:rPr lang="cs-CZ" dirty="0">
                <a:latin typeface="+mj-lt"/>
              </a:rPr>
              <a:t>professional life.</a:t>
            </a:r>
          </a:p>
          <a:p>
            <a:pPr marL="0" indent="0" algn="just">
              <a:buNone/>
            </a:pPr>
            <a:r>
              <a:rPr lang="cs-CZ" dirty="0" err="1">
                <a:latin typeface="+mj-lt"/>
              </a:rPr>
              <a:t>It</a:t>
            </a:r>
            <a:r>
              <a:rPr lang="cs-CZ" dirty="0">
                <a:latin typeface="+mj-lt"/>
              </a:rPr>
              <a:t> </a:t>
            </a:r>
            <a:r>
              <a:rPr lang="cs-CZ" dirty="0" err="1">
                <a:latin typeface="+mj-lt"/>
              </a:rPr>
              <a:t>was</a:t>
            </a:r>
            <a:r>
              <a:rPr lang="cs-CZ" dirty="0">
                <a:latin typeface="+mj-lt"/>
              </a:rPr>
              <a:t> </a:t>
            </a:r>
            <a:r>
              <a:rPr lang="cs-CZ" dirty="0" err="1">
                <a:latin typeface="+mj-lt"/>
              </a:rPr>
              <a:t>created</a:t>
            </a:r>
            <a:r>
              <a:rPr lang="cs-CZ" dirty="0">
                <a:latin typeface="+mj-lt"/>
              </a:rPr>
              <a:t> as a part </a:t>
            </a:r>
            <a:r>
              <a:rPr lang="cs-CZ" dirty="0" err="1">
                <a:latin typeface="+mj-lt"/>
              </a:rPr>
              <a:t>of</a:t>
            </a:r>
            <a:r>
              <a:rPr lang="cs-CZ" dirty="0">
                <a:latin typeface="+mj-lt"/>
              </a:rPr>
              <a:t> </a:t>
            </a:r>
            <a:r>
              <a:rPr lang="en-US" i="1" dirty="0">
                <a:latin typeface="+mj-lt"/>
              </a:rPr>
              <a:t>Toolkit for cross-sector cooperation in terms of academic integrity</a:t>
            </a:r>
            <a:r>
              <a:rPr lang="en-US" dirty="0">
                <a:latin typeface="+mj-lt"/>
              </a:rPr>
              <a:t> within Erasmus+ project.</a:t>
            </a:r>
          </a:p>
          <a:p>
            <a:pPr marL="0" indent="0" algn="just">
              <a:buNone/>
            </a:pPr>
            <a:r>
              <a:rPr lang="en-US" dirty="0">
                <a:latin typeface="+mj-lt"/>
              </a:rPr>
              <a:t>It is a ready-to-use case study accompanied with didactic notes and discussion questions and/or other tasks for the audience. </a:t>
            </a:r>
          </a:p>
          <a:p>
            <a:pPr marL="0" indent="0" algn="just">
              <a:buNone/>
            </a:pPr>
            <a:r>
              <a:rPr lang="en-US" dirty="0">
                <a:latin typeface="+mj-lt"/>
              </a:rPr>
              <a:t>Find more case studies in </a:t>
            </a:r>
            <a:r>
              <a:rPr lang="en-US" dirty="0">
                <a:latin typeface="+mj-lt"/>
                <a:hlinkClick r:id="rId2"/>
              </a:rPr>
              <a:t>ENAI database of educational materials</a:t>
            </a:r>
            <a:r>
              <a:rPr lang="en-US" dirty="0">
                <a:latin typeface="+mj-lt"/>
              </a:rPr>
              <a:t>.</a:t>
            </a:r>
            <a:endParaRPr lang="cs-CZ" dirty="0">
              <a:latin typeface="+mj-lt"/>
            </a:endParaRPr>
          </a:p>
        </p:txBody>
      </p:sp>
    </p:spTree>
    <p:extLst>
      <p:ext uri="{BB962C8B-B14F-4D97-AF65-F5344CB8AC3E}">
        <p14:creationId xmlns:p14="http://schemas.microsoft.com/office/powerpoint/2010/main" val="1547604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i="1" dirty="0" err="1" smtClean="0">
                <a:solidFill>
                  <a:schemeClr val="accent1"/>
                </a:solidFill>
                <a:latin typeface="+mj-lt"/>
              </a:rPr>
              <a:t>Didatic</a:t>
            </a:r>
            <a:r>
              <a:rPr lang="en-GB" i="1" dirty="0" smtClean="0">
                <a:solidFill>
                  <a:schemeClr val="accent1"/>
                </a:solidFill>
                <a:latin typeface="+mj-lt"/>
              </a:rPr>
              <a:t> / Teacher notes</a:t>
            </a:r>
            <a:endParaRPr lang="cs-CZ" i="1" dirty="0">
              <a:solidFill>
                <a:schemeClr val="accent1"/>
              </a:solidFill>
              <a:latin typeface="+mj-lt"/>
            </a:endParaRPr>
          </a:p>
        </p:txBody>
      </p:sp>
      <p:sp>
        <p:nvSpPr>
          <p:cNvPr id="3" name="Zástupný symbol pro obsah 2"/>
          <p:cNvSpPr>
            <a:spLocks noGrp="1"/>
          </p:cNvSpPr>
          <p:nvPr>
            <p:ph idx="1"/>
          </p:nvPr>
        </p:nvSpPr>
        <p:spPr/>
        <p:txBody>
          <a:bodyPr/>
          <a:lstStyle/>
          <a:p>
            <a:pPr algn="just"/>
            <a:r>
              <a:rPr lang="en-GB" dirty="0">
                <a:latin typeface="+mj-lt"/>
              </a:rPr>
              <a:t>The theme of the workshop is presented and the students are allowed to read the study case. </a:t>
            </a:r>
            <a:endParaRPr lang="pt-PT" dirty="0">
              <a:latin typeface="+mj-lt"/>
            </a:endParaRPr>
          </a:p>
          <a:p>
            <a:pPr algn="just"/>
            <a:r>
              <a:rPr lang="en-GB" dirty="0">
                <a:latin typeface="+mj-lt"/>
              </a:rPr>
              <a:t>Students, working in small groups, are then asked to think about the case and to discuss it in the group. Posteriorly, the teacher will ask each group to present their ideas to the class and then allow the discussion between groups.  </a:t>
            </a:r>
            <a:endParaRPr lang="pt-PT" dirty="0">
              <a:latin typeface="+mj-lt"/>
            </a:endParaRPr>
          </a:p>
          <a:p>
            <a:pPr algn="just"/>
            <a:r>
              <a:rPr lang="en-GB" dirty="0">
                <a:latin typeface="+mj-lt"/>
              </a:rPr>
              <a:t>After the case study has been presented and discussed, the students should be asked about what they learned with this life example what lessons they take from the workshop.</a:t>
            </a:r>
            <a:endParaRPr lang="pt-PT" dirty="0">
              <a:latin typeface="+mj-lt"/>
            </a:endParaRPr>
          </a:p>
          <a:p>
            <a:pPr marL="0" indent="0" algn="just">
              <a:buNone/>
            </a:pPr>
            <a:endParaRPr lang="cs-CZ" dirty="0"/>
          </a:p>
        </p:txBody>
      </p:sp>
    </p:spTree>
    <p:extLst>
      <p:ext uri="{BB962C8B-B14F-4D97-AF65-F5344CB8AC3E}">
        <p14:creationId xmlns:p14="http://schemas.microsoft.com/office/powerpoint/2010/main" val="14150002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i="1" dirty="0" smtClean="0">
                <a:latin typeface="+mj-lt"/>
              </a:rPr>
              <a:t>Introduction</a:t>
            </a:r>
            <a:endParaRPr lang="cs-CZ" i="1" dirty="0">
              <a:latin typeface="+mj-lt"/>
            </a:endParaRPr>
          </a:p>
        </p:txBody>
      </p:sp>
      <p:sp>
        <p:nvSpPr>
          <p:cNvPr id="3" name="Zástupný symbol pro obsah 2"/>
          <p:cNvSpPr>
            <a:spLocks noGrp="1"/>
          </p:cNvSpPr>
          <p:nvPr>
            <p:ph idx="1"/>
          </p:nvPr>
        </p:nvSpPr>
        <p:spPr/>
        <p:txBody>
          <a:bodyPr>
            <a:normAutofit fontScale="92500" lnSpcReduction="10000"/>
          </a:bodyPr>
          <a:lstStyle/>
          <a:p>
            <a:pPr marL="0" indent="0" algn="just">
              <a:buNone/>
            </a:pPr>
            <a:r>
              <a:rPr lang="en-GB" dirty="0">
                <a:latin typeface="+mj-lt"/>
              </a:rPr>
              <a:t>Novice authors, such as </a:t>
            </a:r>
            <a:r>
              <a:rPr lang="en-GB" dirty="0" err="1" smtClean="0">
                <a:latin typeface="+mj-lt"/>
              </a:rPr>
              <a:t>pregraduate</a:t>
            </a:r>
            <a:r>
              <a:rPr lang="en-GB" dirty="0" smtClean="0">
                <a:latin typeface="+mj-lt"/>
              </a:rPr>
              <a:t>, MSc </a:t>
            </a:r>
            <a:r>
              <a:rPr lang="en-GB" dirty="0">
                <a:latin typeface="+mj-lt"/>
              </a:rPr>
              <a:t>or PhD students, may face some difficulties when trying to publish their </a:t>
            </a:r>
            <a:r>
              <a:rPr lang="en-GB" dirty="0" smtClean="0">
                <a:latin typeface="+mj-lt"/>
              </a:rPr>
              <a:t>research </a:t>
            </a:r>
            <a:r>
              <a:rPr lang="en-GB" dirty="0">
                <a:latin typeface="+mj-lt"/>
              </a:rPr>
              <a:t>work. Being inexperienced authors, they can be seduced by predatory journals and end up with serious problems.  </a:t>
            </a:r>
            <a:endParaRPr lang="en-GB" dirty="0" smtClean="0">
              <a:latin typeface="+mj-lt"/>
            </a:endParaRPr>
          </a:p>
          <a:p>
            <a:pPr marL="0" indent="0" algn="just">
              <a:buNone/>
            </a:pPr>
            <a:r>
              <a:rPr lang="en-GB" dirty="0" smtClean="0">
                <a:latin typeface="+mj-lt"/>
              </a:rPr>
              <a:t>Recommended </a:t>
            </a:r>
            <a:r>
              <a:rPr lang="en-GB" dirty="0">
                <a:latin typeface="+mj-lt"/>
              </a:rPr>
              <a:t>procedures on how to avoid/resolving this type of ethical issues should be brought to light before students submit their </a:t>
            </a:r>
            <a:r>
              <a:rPr lang="en-GB" dirty="0"/>
              <a:t>research</a:t>
            </a:r>
            <a:r>
              <a:rPr lang="en-GB" dirty="0" smtClean="0">
                <a:latin typeface="+mj-lt"/>
              </a:rPr>
              <a:t> </a:t>
            </a:r>
            <a:r>
              <a:rPr lang="en-GB" dirty="0">
                <a:latin typeface="+mj-lt"/>
              </a:rPr>
              <a:t>work </a:t>
            </a:r>
            <a:r>
              <a:rPr lang="en-GB" dirty="0" smtClean="0">
                <a:latin typeface="+mj-lt"/>
              </a:rPr>
              <a:t>without supervision.  </a:t>
            </a:r>
          </a:p>
          <a:p>
            <a:pPr marL="0" indent="0" algn="just">
              <a:buNone/>
            </a:pPr>
            <a:r>
              <a:rPr lang="en-GB" dirty="0" smtClean="0">
                <a:latin typeface="+mj-lt"/>
              </a:rPr>
              <a:t>In </a:t>
            </a:r>
            <a:r>
              <a:rPr lang="en-GB" dirty="0">
                <a:latin typeface="+mj-lt"/>
              </a:rPr>
              <a:t>this case, the student was an easy target for the disreputable </a:t>
            </a:r>
            <a:r>
              <a:rPr lang="en-GB" dirty="0" smtClean="0">
                <a:latin typeface="+mj-lt"/>
              </a:rPr>
              <a:t>journal and </a:t>
            </a:r>
            <a:r>
              <a:rPr lang="en-GB" dirty="0">
                <a:latin typeface="+mj-lt"/>
              </a:rPr>
              <a:t>he end up seeing his work available on-line and </a:t>
            </a:r>
            <a:r>
              <a:rPr lang="en-GB" dirty="0" smtClean="0">
                <a:latin typeface="+mj-lt"/>
              </a:rPr>
              <a:t>unable to handle with this </a:t>
            </a:r>
            <a:r>
              <a:rPr lang="en-GB" dirty="0">
                <a:latin typeface="+mj-lt"/>
              </a:rPr>
              <a:t>type of abusive behaviour by the </a:t>
            </a:r>
            <a:r>
              <a:rPr lang="en-GB" dirty="0" smtClean="0">
                <a:latin typeface="+mj-lt"/>
              </a:rPr>
              <a:t>journal/publisher</a:t>
            </a:r>
            <a:r>
              <a:rPr lang="en-GB" dirty="0">
                <a:latin typeface="+mj-lt"/>
              </a:rPr>
              <a:t>.</a:t>
            </a:r>
            <a:endParaRPr lang="pt-PT" dirty="0">
              <a:latin typeface="+mj-lt"/>
            </a:endParaRP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94434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Final discussion</a:t>
            </a:r>
            <a:endParaRPr lang="en-GB" dirty="0">
              <a:latin typeface="+mj-lt"/>
            </a:endParaRPr>
          </a:p>
        </p:txBody>
      </p:sp>
      <p:sp>
        <p:nvSpPr>
          <p:cNvPr id="3" name="Content Placeholder 2"/>
          <p:cNvSpPr>
            <a:spLocks noGrp="1"/>
          </p:cNvSpPr>
          <p:nvPr>
            <p:ph idx="1"/>
          </p:nvPr>
        </p:nvSpPr>
        <p:spPr/>
        <p:txBody>
          <a:bodyPr>
            <a:noAutofit/>
          </a:bodyPr>
          <a:lstStyle/>
          <a:p>
            <a:pPr marL="0" indent="0" algn="just">
              <a:buNone/>
            </a:pPr>
            <a:r>
              <a:rPr lang="en-US" sz="2000" dirty="0">
                <a:latin typeface="+mj-lt"/>
              </a:rPr>
              <a:t>The main questions to address are as follows:</a:t>
            </a:r>
            <a:endParaRPr lang="pt-PT" sz="2000" dirty="0">
              <a:latin typeface="+mj-lt"/>
            </a:endParaRPr>
          </a:p>
          <a:p>
            <a:pPr lvl="0" algn="just"/>
            <a:r>
              <a:rPr lang="en-US" sz="2000" dirty="0">
                <a:latin typeface="+mj-lt"/>
              </a:rPr>
              <a:t>Should </a:t>
            </a:r>
            <a:r>
              <a:rPr lang="en-GB" sz="2000" dirty="0">
                <a:latin typeface="+mj-lt"/>
              </a:rPr>
              <a:t>novice authors submit their scientific work</a:t>
            </a:r>
            <a:r>
              <a:rPr lang="en-GB" sz="2000" dirty="0" smtClean="0">
                <a:latin typeface="+mj-lt"/>
              </a:rPr>
              <a:t>, without supervision,  </a:t>
            </a:r>
            <a:r>
              <a:rPr lang="en-GB" sz="2000" dirty="0">
                <a:latin typeface="+mj-lt"/>
              </a:rPr>
              <a:t>or should they mandatorily be supported in that task by their tutors?</a:t>
            </a:r>
            <a:endParaRPr lang="pt-PT" sz="2000" dirty="0">
              <a:latin typeface="+mj-lt"/>
            </a:endParaRPr>
          </a:p>
          <a:p>
            <a:pPr lvl="0" algn="just"/>
            <a:r>
              <a:rPr lang="en-US" sz="2000" dirty="0">
                <a:latin typeface="+mj-lt"/>
              </a:rPr>
              <a:t>There is the increase need to  provided support for </a:t>
            </a:r>
            <a:r>
              <a:rPr lang="en-US" sz="2000" dirty="0" smtClean="0">
                <a:latin typeface="+mj-lt"/>
              </a:rPr>
              <a:t>researchers, </a:t>
            </a:r>
            <a:r>
              <a:rPr lang="en-US" sz="2000" dirty="0">
                <a:latin typeface="+mj-lt"/>
              </a:rPr>
              <a:t>namely to </a:t>
            </a:r>
            <a:r>
              <a:rPr lang="en-GB" sz="2000" dirty="0">
                <a:latin typeface="+mj-lt"/>
              </a:rPr>
              <a:t>novice authors, so they can develop skills in order to distinguish reputable from disreputable </a:t>
            </a:r>
            <a:r>
              <a:rPr lang="en-GB" sz="2000" dirty="0" smtClean="0">
                <a:latin typeface="+mj-lt"/>
              </a:rPr>
              <a:t>journals/editors </a:t>
            </a:r>
            <a:endParaRPr lang="pt-PT" sz="2000" dirty="0">
              <a:latin typeface="+mj-lt"/>
            </a:endParaRPr>
          </a:p>
          <a:p>
            <a:pPr lvl="0" algn="just"/>
            <a:r>
              <a:rPr lang="en-US" sz="2000" dirty="0">
                <a:latin typeface="+mj-lt"/>
              </a:rPr>
              <a:t>The lack of ethical principles and </a:t>
            </a:r>
            <a:r>
              <a:rPr lang="en-GB" sz="2000" dirty="0">
                <a:latin typeface="+mj-lt"/>
              </a:rPr>
              <a:t>behaviours</a:t>
            </a:r>
            <a:r>
              <a:rPr lang="en-US" sz="2000" dirty="0">
                <a:latin typeface="+mj-lt"/>
              </a:rPr>
              <a:t> by predatory </a:t>
            </a:r>
            <a:r>
              <a:rPr lang="en-US" sz="2000" dirty="0" smtClean="0">
                <a:latin typeface="+mj-lt"/>
              </a:rPr>
              <a:t>journals</a:t>
            </a:r>
            <a:endParaRPr lang="pt-PT" sz="2000" dirty="0">
              <a:latin typeface="+mj-lt"/>
            </a:endParaRPr>
          </a:p>
          <a:p>
            <a:pPr lvl="0" algn="just"/>
            <a:r>
              <a:rPr lang="en-US" sz="2000" dirty="0">
                <a:latin typeface="+mj-lt"/>
              </a:rPr>
              <a:t>Collet data about questionable </a:t>
            </a:r>
            <a:r>
              <a:rPr lang="en-US" sz="2000" dirty="0" smtClean="0">
                <a:latin typeface="+mj-lt"/>
              </a:rPr>
              <a:t>journals/editorials </a:t>
            </a:r>
            <a:r>
              <a:rPr lang="en-US" sz="2000" dirty="0">
                <a:latin typeface="+mj-lt"/>
              </a:rPr>
              <a:t>and spread such </a:t>
            </a:r>
            <a:r>
              <a:rPr lang="en-US" sz="2000" dirty="0" smtClean="0">
                <a:latin typeface="+mj-lt"/>
              </a:rPr>
              <a:t>information among all the students enrolled in research. </a:t>
            </a:r>
            <a:endParaRPr lang="pt-PT" sz="2000" dirty="0">
              <a:latin typeface="+mj-lt"/>
            </a:endParaRPr>
          </a:p>
        </p:txBody>
      </p:sp>
    </p:spTree>
    <p:extLst>
      <p:ext uri="{BB962C8B-B14F-4D97-AF65-F5344CB8AC3E}">
        <p14:creationId xmlns:p14="http://schemas.microsoft.com/office/powerpoint/2010/main" val="2568937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i="1" dirty="0">
                <a:latin typeface="+mj-lt"/>
              </a:rPr>
              <a:t>License </a:t>
            </a:r>
            <a:r>
              <a:rPr lang="pt-PT" i="1" dirty="0" err="1">
                <a:latin typeface="+mj-lt"/>
              </a:rPr>
              <a:t>i</a:t>
            </a:r>
            <a:r>
              <a:rPr lang="cs-CZ" i="1" dirty="0" smtClean="0">
                <a:latin typeface="+mj-lt"/>
              </a:rPr>
              <a:t>nformation</a:t>
            </a:r>
            <a:endParaRPr lang="cs-CZ" i="1" dirty="0">
              <a:latin typeface="+mj-lt"/>
            </a:endParaRPr>
          </a:p>
        </p:txBody>
      </p:sp>
      <p:sp>
        <p:nvSpPr>
          <p:cNvPr id="3" name="Zástupný symbol pro obsah 2"/>
          <p:cNvSpPr>
            <a:spLocks noGrp="1"/>
          </p:cNvSpPr>
          <p:nvPr>
            <p:ph idx="1"/>
          </p:nvPr>
        </p:nvSpPr>
        <p:spPr/>
        <p:txBody>
          <a:bodyPr>
            <a:normAutofit fontScale="92500" lnSpcReduction="20000"/>
          </a:bodyPr>
          <a:lstStyle/>
          <a:p>
            <a:pPr marL="0" indent="0">
              <a:buNone/>
            </a:pPr>
            <a:endParaRPr lang="cs-CZ" sz="2400" dirty="0"/>
          </a:p>
          <a:p>
            <a:pPr marL="0" indent="0" algn="ctr">
              <a:buNone/>
            </a:pPr>
            <a:endParaRPr lang="cs-CZ" sz="2400" dirty="0"/>
          </a:p>
          <a:p>
            <a:pPr marL="0" indent="0" algn="ctr">
              <a:buNone/>
            </a:pPr>
            <a:r>
              <a:rPr lang="cs-CZ" sz="2400" dirty="0">
                <a:latin typeface="+mj-lt"/>
              </a:rPr>
              <a:t>Title of the work: </a:t>
            </a:r>
            <a:r>
              <a:rPr lang="en-GB" i="1" dirty="0">
                <a:latin typeface="+mj-lt"/>
              </a:rPr>
              <a:t>Unethical publishers practices: A case study</a:t>
            </a:r>
            <a:r>
              <a:rPr lang="cs-CZ" i="1" dirty="0">
                <a:latin typeface="+mj-lt"/>
              </a:rPr>
              <a:t> </a:t>
            </a:r>
            <a:r>
              <a:rPr lang="cs-CZ" sz="2400" dirty="0" smtClean="0">
                <a:latin typeface="+mj-lt"/>
              </a:rPr>
              <a:t>Attribute </a:t>
            </a:r>
            <a:r>
              <a:rPr lang="cs-CZ" sz="2400">
                <a:latin typeface="+mj-lt"/>
              </a:rPr>
              <a:t>work </a:t>
            </a:r>
            <a:r>
              <a:rPr lang="cs-CZ" sz="2400" smtClean="0">
                <a:latin typeface="+mj-lt"/>
              </a:rPr>
              <a:t>to: </a:t>
            </a:r>
            <a:endParaRPr lang="pt-PT" sz="2400" dirty="0" smtClean="0">
              <a:latin typeface="+mj-lt"/>
            </a:endParaRPr>
          </a:p>
          <a:p>
            <a:pPr marL="0" indent="0" algn="ctr">
              <a:buNone/>
            </a:pPr>
            <a:r>
              <a:rPr lang="cs-CZ" sz="2400" dirty="0" smtClean="0">
                <a:latin typeface="+mj-lt"/>
              </a:rPr>
              <a:t>Licensed </a:t>
            </a:r>
            <a:r>
              <a:rPr lang="cs-CZ" sz="2400" dirty="0">
                <a:latin typeface="+mj-lt"/>
              </a:rPr>
              <a:t>under: </a:t>
            </a:r>
            <a:r>
              <a:rPr lang="en-US" dirty="0">
                <a:latin typeface="+mj-lt"/>
                <a:hlinkClick r:id="rId3"/>
              </a:rPr>
              <a:t>Creative Commons Attribution-</a:t>
            </a:r>
            <a:r>
              <a:rPr lang="en-US" dirty="0" err="1">
                <a:latin typeface="+mj-lt"/>
                <a:hlinkClick r:id="rId3"/>
              </a:rPr>
              <a:t>ShareAlike</a:t>
            </a:r>
            <a:r>
              <a:rPr lang="en-US" dirty="0">
                <a:latin typeface="+mj-lt"/>
                <a:hlinkClick r:id="rId3"/>
              </a:rPr>
              <a:t> 4.0 International License</a:t>
            </a:r>
            <a:endParaRPr lang="en-US" dirty="0">
              <a:latin typeface="+mj-lt"/>
            </a:endParaRPr>
          </a:p>
          <a:p>
            <a:pPr marL="0" indent="0" algn="ctr">
              <a:buNone/>
            </a:pPr>
            <a:endParaRPr lang="cs-CZ" sz="1300" dirty="0">
              <a:latin typeface="+mj-lt"/>
            </a:endParaRPr>
          </a:p>
          <a:p>
            <a:pPr marL="0" indent="0" algn="ctr">
              <a:buNone/>
            </a:pPr>
            <a:r>
              <a:rPr lang="cs-CZ" sz="2400" dirty="0" err="1">
                <a:latin typeface="+mj-lt"/>
              </a:rPr>
              <a:t>Attribute</a:t>
            </a:r>
            <a:r>
              <a:rPr lang="cs-CZ" sz="2400" dirty="0">
                <a:latin typeface="+mj-lt"/>
              </a:rPr>
              <a:t> </a:t>
            </a:r>
            <a:r>
              <a:rPr lang="cs-CZ" sz="2400" dirty="0" err="1">
                <a:latin typeface="+mj-lt"/>
              </a:rPr>
              <a:t>using</a:t>
            </a:r>
            <a:r>
              <a:rPr lang="cs-CZ" sz="2400" dirty="0">
                <a:latin typeface="+mj-lt"/>
              </a:rPr>
              <a:t> </a:t>
            </a:r>
            <a:r>
              <a:rPr lang="cs-CZ" sz="2400" dirty="0" err="1">
                <a:latin typeface="+mj-lt"/>
              </a:rPr>
              <a:t>following</a:t>
            </a:r>
            <a:r>
              <a:rPr lang="cs-CZ" sz="2400" dirty="0">
                <a:latin typeface="+mj-lt"/>
              </a:rPr>
              <a:t> text:</a:t>
            </a:r>
          </a:p>
          <a:p>
            <a:pPr marL="0" indent="0" algn="ctr">
              <a:buNone/>
            </a:pPr>
            <a:r>
              <a:rPr lang="en-GB" i="1" dirty="0" smtClean="0">
                <a:latin typeface="+mj-lt"/>
              </a:rPr>
              <a:t>Unethical publishers practices: A case study</a:t>
            </a:r>
            <a:r>
              <a:rPr lang="cs-CZ" sz="2400" i="1" dirty="0" smtClean="0">
                <a:latin typeface="+mj-lt"/>
              </a:rPr>
              <a:t> </a:t>
            </a:r>
            <a:r>
              <a:rPr lang="en-US" sz="2400" dirty="0">
                <a:latin typeface="+mj-lt"/>
              </a:rPr>
              <a:t>by </a:t>
            </a:r>
            <a:r>
              <a:rPr lang="en-US" sz="2400" dirty="0" smtClean="0">
                <a:latin typeface="+mj-lt"/>
              </a:rPr>
              <a:t>        </a:t>
            </a:r>
            <a:r>
              <a:rPr lang="en-US" sz="2400" i="1" dirty="0">
                <a:latin typeface="+mj-lt"/>
              </a:rPr>
              <a:t> </a:t>
            </a:r>
            <a:endParaRPr lang="en-US" sz="2400" i="1" dirty="0" smtClean="0">
              <a:latin typeface="+mj-lt"/>
            </a:endParaRPr>
          </a:p>
          <a:p>
            <a:pPr marL="0" indent="0" algn="ctr">
              <a:buNone/>
            </a:pPr>
            <a:r>
              <a:rPr lang="en-US" sz="2400" dirty="0" smtClean="0">
                <a:latin typeface="+mj-lt"/>
              </a:rPr>
              <a:t>is </a:t>
            </a:r>
            <a:r>
              <a:rPr lang="en-US" sz="2400" dirty="0">
                <a:latin typeface="+mj-lt"/>
              </a:rPr>
              <a:t>licensed under a </a:t>
            </a:r>
            <a:r>
              <a:rPr lang="en-US" dirty="0">
                <a:latin typeface="+mj-lt"/>
                <a:hlinkClick r:id="rId3"/>
              </a:rPr>
              <a:t>Creative Commons Attribution-</a:t>
            </a:r>
            <a:r>
              <a:rPr lang="en-US" dirty="0" err="1">
                <a:latin typeface="+mj-lt"/>
                <a:hlinkClick r:id="rId3"/>
              </a:rPr>
              <a:t>ShareAlike</a:t>
            </a:r>
            <a:r>
              <a:rPr lang="en-US" dirty="0">
                <a:latin typeface="+mj-lt"/>
                <a:hlinkClick r:id="rId3"/>
              </a:rPr>
              <a:t> 4.0 International License</a:t>
            </a:r>
            <a:r>
              <a:rPr lang="en-US" sz="2400" dirty="0">
                <a:latin typeface="+mj-lt"/>
              </a:rPr>
              <a:t>.</a:t>
            </a:r>
            <a:endParaRPr lang="cs-CZ" sz="2400" dirty="0">
              <a:latin typeface="+mj-lt"/>
            </a:endParaRPr>
          </a:p>
        </p:txBody>
      </p:sp>
      <p:pic>
        <p:nvPicPr>
          <p:cNvPr id="1030" name="Picture 6" descr="https://mirrors.creativecommons.org/presskit/buttons/88x31/png/by-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398" y="1177798"/>
            <a:ext cx="1814386" cy="63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2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ncy layouts">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enai</Template>
  <TotalTime>2017</TotalTime>
  <Words>427</Words>
  <Application>Microsoft Office PowerPoint</Application>
  <PresentationFormat>Apresentação no Ecrã (16:9)</PresentationFormat>
  <Paragraphs>35</Paragraphs>
  <Slides>6</Slides>
  <Notes>4</Notes>
  <HiddenSlides>1</HiddenSlides>
  <MMClips>0</MMClips>
  <ScaleCrop>false</ScaleCrop>
  <HeadingPairs>
    <vt:vector size="6" baseType="variant">
      <vt:variant>
        <vt:lpstr>Tipos de letra usados</vt:lpstr>
      </vt:variant>
      <vt:variant>
        <vt:i4>5</vt:i4>
      </vt:variant>
      <vt:variant>
        <vt:lpstr>Tema</vt:lpstr>
      </vt:variant>
      <vt:variant>
        <vt:i4>2</vt:i4>
      </vt:variant>
      <vt:variant>
        <vt:lpstr>Títulos dos diapositivos</vt:lpstr>
      </vt:variant>
      <vt:variant>
        <vt:i4>6</vt:i4>
      </vt:variant>
    </vt:vector>
  </HeadingPairs>
  <TitlesOfParts>
    <vt:vector size="13" baseType="lpstr">
      <vt:lpstr>맑은 고딕</vt:lpstr>
      <vt:lpstr>Arial</vt:lpstr>
      <vt:lpstr>Calibri</vt:lpstr>
      <vt:lpstr>Calibri Light</vt:lpstr>
      <vt:lpstr>Wingdings</vt:lpstr>
      <vt:lpstr>enai</vt:lpstr>
      <vt:lpstr>Fancy layouts</vt:lpstr>
      <vt:lpstr>Predatory journals practices:</vt:lpstr>
      <vt:lpstr>About this document</vt:lpstr>
      <vt:lpstr>Didatic / Teacher notes</vt:lpstr>
      <vt:lpstr>Introduction</vt:lpstr>
      <vt:lpstr>Final discussion</vt:lpstr>
      <vt:lpstr>License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UP</cp:lastModifiedBy>
  <cp:revision>141</cp:revision>
  <dcterms:created xsi:type="dcterms:W3CDTF">2016-09-26T15:05:02Z</dcterms:created>
  <dcterms:modified xsi:type="dcterms:W3CDTF">2019-09-12T21:49:39Z</dcterms:modified>
</cp:coreProperties>
</file>