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5" r:id="rId2"/>
    <p:sldMasterId id="2147483732" r:id="rId3"/>
  </p:sldMasterIdLst>
  <p:notesMasterIdLst>
    <p:notesMasterId r:id="rId10"/>
  </p:notesMasterIdLst>
  <p:handoutMasterIdLst>
    <p:handoutMasterId r:id="rId11"/>
  </p:handoutMasterIdLst>
  <p:sldIdLst>
    <p:sldId id="344" r:id="rId4"/>
    <p:sldId id="370" r:id="rId5"/>
    <p:sldId id="366" r:id="rId6"/>
    <p:sldId id="377" r:id="rId7"/>
    <p:sldId id="376" r:id="rId8"/>
    <p:sldId id="360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example" id="{8009B8BC-B268-4F0C-AAE0-586D8923A8C0}">
          <p14:sldIdLst>
            <p14:sldId id="344"/>
            <p14:sldId id="370"/>
            <p14:sldId id="366"/>
            <p14:sldId id="377"/>
            <p14:sldId id="376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 autoAdjust="0"/>
    <p:restoredTop sz="85423" autoAdjust="0"/>
  </p:normalViewPr>
  <p:slideViewPr>
    <p:cSldViewPr snapToGrid="0">
      <p:cViewPr varScale="1">
        <p:scale>
          <a:sx n="129" d="100"/>
          <a:sy n="129" d="100"/>
        </p:scale>
        <p:origin x="1120" y="184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DD55-9F02-405E-A7BB-63D644AF579E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6026-6BEF-47AC-8BC8-AB876234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baseline="0" dirty="0" err="1"/>
              <a:t>give</a:t>
            </a:r>
            <a:r>
              <a:rPr lang="cs-CZ" baseline="0" dirty="0"/>
              <a:t> a </a:t>
            </a:r>
            <a:r>
              <a:rPr lang="cs-CZ" baseline="0" dirty="0" err="1"/>
              <a:t>name</a:t>
            </a:r>
            <a:r>
              <a:rPr lang="cs-CZ" baseline="0" dirty="0"/>
              <a:t> to </a:t>
            </a:r>
            <a:r>
              <a:rPr lang="cs-CZ" baseline="0" dirty="0" err="1"/>
              <a:t>your</a:t>
            </a:r>
            <a:r>
              <a:rPr lang="cs-CZ" baseline="0" dirty="0"/>
              <a:t> story </a:t>
            </a:r>
            <a:r>
              <a:rPr lang="cs-CZ" baseline="0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0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24.10.19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14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1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6915149" cy="8355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08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6915149" cy="8355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24.10.19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7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835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109046"/>
            <a:ext cx="386834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738664"/>
            <a:ext cx="3868341" cy="29035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109046"/>
            <a:ext cx="388739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738664"/>
            <a:ext cx="3887391" cy="290358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82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88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99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4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4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8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>
                <a:solidFill>
                  <a:prstClr val="white"/>
                </a:solidFill>
              </a:rPr>
              <a:pPr/>
              <a:t>24.10.19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09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0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24.10.19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835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109046"/>
            <a:ext cx="386834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738664"/>
            <a:ext cx="3868341" cy="29035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109046"/>
            <a:ext cx="388739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738664"/>
            <a:ext cx="3887391" cy="290358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24.10.19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6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>
                <a:solidFill>
                  <a:prstClr val="white"/>
                </a:solidFill>
              </a:rPr>
              <a:pPr/>
              <a:t>10/24/19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2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cintegrity.eu/wp/all-materials/?key-words%5b%5d=real-life-examp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sz="6000" i="1" dirty="0">
                <a:latin typeface="+mj-lt"/>
              </a:rPr>
              <a:t>Práticas das revistas predadoras:</a:t>
            </a:r>
            <a:endParaRPr lang="pt-PT" sz="5400" dirty="0">
              <a:latin typeface="+mj-lt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400" i="1" dirty="0">
                <a:latin typeface="+mj-lt"/>
              </a:rPr>
              <a:t>Um estudo de caso</a:t>
            </a:r>
            <a:endParaRPr lang="cs-CZ" sz="44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406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2721-E116-D144-8DD0-8490169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>
                <a:latin typeface="+mj-lt"/>
              </a:rPr>
              <a:t>Sobre</a:t>
            </a:r>
            <a:r>
              <a:rPr lang="en-GB" i="1" dirty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este</a:t>
            </a:r>
            <a:r>
              <a:rPr lang="en-GB" i="1" dirty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documento</a:t>
            </a:r>
            <a:endParaRPr lang="cs-CZ" i="1" dirty="0">
              <a:latin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24659-B4C4-2C40-BC2A-4B5B047D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>
                <a:latin typeface="+mj-lt"/>
              </a:rPr>
              <a:t>Este documento é um exemplo da vida real que ilustra a importância dos valores da integridade académica na vida profissional. </a:t>
            </a:r>
          </a:p>
          <a:p>
            <a:pPr marL="0" indent="0" algn="just">
              <a:buNone/>
            </a:pPr>
            <a:r>
              <a:rPr lang="pt-PT" dirty="0">
                <a:latin typeface="+mj-lt"/>
              </a:rPr>
              <a:t>Foi criado como parte do </a:t>
            </a:r>
            <a:r>
              <a:rPr lang="pt-PT" i="1" dirty="0">
                <a:latin typeface="+mj-lt"/>
              </a:rPr>
              <a:t>kit</a:t>
            </a:r>
            <a:r>
              <a:rPr lang="pt-PT" dirty="0">
                <a:latin typeface="+mj-lt"/>
              </a:rPr>
              <a:t> de ferramentas para a cooperação intersectorial em termos de integridade académica no âmbito do projeto Erasmus +.</a:t>
            </a:r>
          </a:p>
          <a:p>
            <a:pPr marL="0" indent="0" algn="just">
              <a:buNone/>
            </a:pPr>
            <a:r>
              <a:rPr lang="pt-PT" dirty="0">
                <a:latin typeface="+mj-lt"/>
              </a:rPr>
              <a:t>É um estudo de caso pronto para ser utilizado juntamente com notas didáticas e perguntas de discussão e/ou outras tarefas para o grupo alvo a que se destina. </a:t>
            </a:r>
          </a:p>
          <a:p>
            <a:pPr marL="0" indent="0" algn="just">
              <a:buNone/>
            </a:pPr>
            <a:r>
              <a:rPr lang="pt-PT" dirty="0">
                <a:latin typeface="+mj-lt"/>
              </a:rPr>
              <a:t>Pode encontrar mais estudos de caso na </a:t>
            </a:r>
            <a:r>
              <a:rPr lang="pt-PT" dirty="0">
                <a:latin typeface="+mj-lt"/>
                <a:hlinkClick r:id="rId3"/>
              </a:rPr>
              <a:t>base de dados ENAI de materiais educacionais. </a:t>
            </a:r>
            <a:endParaRPr lang="pt-P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760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>
                <a:solidFill>
                  <a:schemeClr val="accent1"/>
                </a:solidFill>
                <a:latin typeface="+mj-lt"/>
              </a:rPr>
              <a:t>Notas</a:t>
            </a:r>
            <a:r>
              <a:rPr lang="en-GB" i="1" dirty="0">
                <a:solidFill>
                  <a:schemeClr val="accent1"/>
                </a:solidFill>
                <a:latin typeface="+mj-lt"/>
              </a:rPr>
              <a:t> (</a:t>
            </a:r>
            <a:r>
              <a:rPr lang="en-GB" i="1" dirty="0" err="1">
                <a:solidFill>
                  <a:schemeClr val="accent1"/>
                </a:solidFill>
                <a:latin typeface="+mj-lt"/>
              </a:rPr>
              <a:t>Didáticas</a:t>
            </a:r>
            <a:r>
              <a:rPr lang="en-GB" i="1" dirty="0">
                <a:solidFill>
                  <a:schemeClr val="accent1"/>
                </a:solidFill>
                <a:latin typeface="+mj-lt"/>
              </a:rPr>
              <a:t> / </a:t>
            </a:r>
            <a:r>
              <a:rPr lang="en-GB" i="1" dirty="0" err="1">
                <a:solidFill>
                  <a:schemeClr val="accent1"/>
                </a:solidFill>
                <a:latin typeface="+mj-lt"/>
              </a:rPr>
              <a:t>professores</a:t>
            </a:r>
            <a:r>
              <a:rPr lang="en-GB" i="1" dirty="0">
                <a:solidFill>
                  <a:schemeClr val="accent1"/>
                </a:solidFill>
                <a:latin typeface="+mj-lt"/>
              </a:rPr>
              <a:t>)</a:t>
            </a:r>
            <a:endParaRPr lang="cs-CZ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48877"/>
            <a:ext cx="7886700" cy="3482999"/>
          </a:xfrm>
        </p:spPr>
        <p:txBody>
          <a:bodyPr>
            <a:normAutofit fontScale="92500"/>
          </a:bodyPr>
          <a:lstStyle/>
          <a:p>
            <a:pPr algn="just"/>
            <a:r>
              <a:rPr lang="pt-PT" dirty="0">
                <a:latin typeface="+mj-lt"/>
              </a:rPr>
              <a:t>O tema do seminário deve ser apresentado e os estudantes devem ler o estudo de caso.</a:t>
            </a:r>
          </a:p>
          <a:p>
            <a:pPr algn="just"/>
            <a:r>
              <a:rPr lang="pt-PT" dirty="0">
                <a:latin typeface="+mj-lt"/>
              </a:rPr>
              <a:t>Os estudantes, divididos em grupos pequenos, são então convidados a discutir o caso no grupo que integram. Posteriormente, o professor deverá solicitar a cada grupo a apresentação das suas conclusões e, de seguida, permitir a discussão do caso entre os grupos.</a:t>
            </a:r>
          </a:p>
          <a:p>
            <a:pPr algn="just"/>
            <a:r>
              <a:rPr lang="pt-PT" dirty="0">
                <a:latin typeface="+mj-lt"/>
              </a:rPr>
              <a:t>Após o estudo de caso ter sido apresentado e discutido, os estudantes devem ser questionados sobre a sua aprendizagem com o seminário e quais as ilações que retiram.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00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>
                <a:latin typeface="+mj-lt"/>
              </a:rPr>
              <a:t>Introdução</a:t>
            </a:r>
            <a:endParaRPr lang="cs-CZ" i="1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08847"/>
            <a:ext cx="7886700" cy="34829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sz="2300" dirty="0">
                <a:latin typeface="+mj-lt"/>
              </a:rPr>
              <a:t>Os autores inexperientes, como estudantes da pré-graduação e também de Mestrado e Doutoramento, podem enfrentar algumas dificuldades quando pretendem publicar o trabalho que resultou da sua investigação. Sendo inexperientes, podem ser atraídos por jornais apelidados de “predadores” e ficarem envolvidos numa situação de difícil resolução. </a:t>
            </a:r>
          </a:p>
          <a:p>
            <a:pPr marL="0" indent="0" algn="just">
              <a:buNone/>
            </a:pPr>
            <a:r>
              <a:rPr lang="pt-PT" sz="2300" dirty="0">
                <a:latin typeface="+mj-lt"/>
              </a:rPr>
              <a:t>Os estudantes devem ser esclarecidos sobre como atuar no sentido de evitar e/ou resolver este tipo de questões éticas antes de submeterem, sem supervisão, o seu trabalho de investigação. Neste caso de estudo, o estudante foi um alvo fácil para uma revista “predadora”. </a:t>
            </a:r>
          </a:p>
          <a:p>
            <a:pPr marL="0" indent="0" algn="just">
              <a:buNone/>
            </a:pPr>
            <a:r>
              <a:rPr lang="pt-PT" sz="2300" dirty="0">
                <a:latin typeface="+mj-lt"/>
              </a:rPr>
              <a:t>Não só enfrentou um comportamento e abordagem abusivos por parte da revista, com os quais teve muita dificuldade em responder, como o seu artigo acabou por ser disponibilizado on-line sem revisão e autorização dos autores.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3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>
                <a:latin typeface="+mj-lt"/>
              </a:rPr>
              <a:t>Discussão</a:t>
            </a:r>
            <a:r>
              <a:rPr lang="en-GB" i="1" dirty="0">
                <a:latin typeface="+mj-lt"/>
              </a:rPr>
              <a:t>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33" y="1178805"/>
            <a:ext cx="7886700" cy="36412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900" dirty="0">
                <a:latin typeface="+mj-lt"/>
              </a:rPr>
              <a:t>As principais questões a debater são as que a seguir se apresentam:</a:t>
            </a:r>
          </a:p>
          <a:p>
            <a:pPr lvl="0" algn="just"/>
            <a:r>
              <a:rPr lang="pt-PT" sz="1900" dirty="0">
                <a:latin typeface="+mj-lt"/>
              </a:rPr>
              <a:t>Devem os autores inexperientes efetuar a submissão do seu trabalho científico, sem supervisão, ou devem ser devidamente acompanhados pelo(s) seu(s) orientador(</a:t>
            </a:r>
            <a:r>
              <a:rPr lang="pt-PT" sz="1900" dirty="0" err="1">
                <a:latin typeface="+mj-lt"/>
              </a:rPr>
              <a:t>es</a:t>
            </a:r>
            <a:r>
              <a:rPr lang="pt-PT" sz="1900" dirty="0">
                <a:latin typeface="+mj-lt"/>
              </a:rPr>
              <a:t>)?</a:t>
            </a:r>
          </a:p>
          <a:p>
            <a:pPr lvl="0" algn="just"/>
            <a:r>
              <a:rPr lang="pt-PT" sz="1900" dirty="0">
                <a:latin typeface="+mj-lt"/>
              </a:rPr>
              <a:t>Existe a necessidade crescente de facultar informação aos investigadores, em particular aos inexperientes, para que estes desenvolvam competências que lhes permita distinguir revistas com e sem credibilidade.</a:t>
            </a:r>
          </a:p>
          <a:p>
            <a:pPr lvl="0" algn="just"/>
            <a:r>
              <a:rPr lang="pt-PT" sz="1900" dirty="0">
                <a:latin typeface="+mj-lt"/>
              </a:rPr>
              <a:t>A falta de princípios e comportamentos éticos por parte das revistas ditas “predadoras”.</a:t>
            </a:r>
          </a:p>
          <a:p>
            <a:pPr lvl="0" algn="just"/>
            <a:r>
              <a:rPr lang="pt-PT" sz="1900" dirty="0">
                <a:latin typeface="+mj-lt"/>
              </a:rPr>
              <a:t>Recolher dados relativos a revistas sem credibilidade e divulgar essa informação na comunidade científica.</a:t>
            </a:r>
          </a:p>
        </p:txBody>
      </p:sp>
    </p:spTree>
    <p:extLst>
      <p:ext uri="{BB962C8B-B14F-4D97-AF65-F5344CB8AC3E}">
        <p14:creationId xmlns:p14="http://schemas.microsoft.com/office/powerpoint/2010/main" val="256893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i="1" dirty="0">
                <a:latin typeface="+mj-lt"/>
              </a:rPr>
              <a:t>Informação da licença</a:t>
            </a:r>
            <a:endParaRPr lang="cs-CZ" i="1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dirty="0">
                <a:latin typeface="+mj-lt"/>
              </a:rPr>
              <a:t>T</a:t>
            </a:r>
            <a:r>
              <a:rPr lang="pt-PT" dirty="0" err="1">
                <a:latin typeface="+mj-lt"/>
              </a:rPr>
              <a:t>ítulo</a:t>
            </a:r>
            <a:r>
              <a:rPr lang="pt-PT" dirty="0">
                <a:latin typeface="+mj-lt"/>
              </a:rPr>
              <a:t> do trabalho</a:t>
            </a:r>
            <a:r>
              <a:rPr lang="cs-CZ" dirty="0">
                <a:latin typeface="+mj-lt"/>
              </a:rPr>
              <a:t>: </a:t>
            </a:r>
            <a:r>
              <a:rPr lang="pt-PT" i="1" dirty="0">
                <a:latin typeface="+mj-lt"/>
              </a:rPr>
              <a:t>Práticas das revistas predadoras: Um estudo de caso</a:t>
            </a:r>
            <a:endParaRPr lang="cs-CZ" i="1" dirty="0">
              <a:latin typeface="+mj-lt"/>
            </a:endParaRPr>
          </a:p>
          <a:p>
            <a:pPr marL="0" indent="0" algn="ctr">
              <a:buNone/>
            </a:pPr>
            <a:r>
              <a:rPr lang="pt-PT" dirty="0">
                <a:latin typeface="+mj-lt"/>
              </a:rPr>
              <a:t>Atribuição do trabalho a</a:t>
            </a:r>
            <a:r>
              <a:rPr lang="cs-CZ" dirty="0">
                <a:latin typeface="+mj-lt"/>
              </a:rPr>
              <a:t>: Laura </a:t>
            </a:r>
            <a:r>
              <a:rPr lang="cs-CZ" dirty="0" err="1">
                <a:latin typeface="+mj-lt"/>
              </a:rPr>
              <a:t>Ribeiro</a:t>
            </a:r>
            <a:r>
              <a:rPr lang="cs-CZ" dirty="0">
                <a:latin typeface="+mj-lt"/>
              </a:rPr>
              <a:t> e Maria </a:t>
            </a:r>
            <a:r>
              <a:rPr lang="cs-CZ" dirty="0" err="1">
                <a:latin typeface="+mj-lt"/>
              </a:rPr>
              <a:t>João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Marques</a:t>
            </a:r>
            <a:endParaRPr lang="pt-PT" dirty="0">
              <a:latin typeface="+mj-lt"/>
            </a:endParaRPr>
          </a:p>
          <a:p>
            <a:pPr marL="0" indent="0" algn="ctr">
              <a:buNone/>
            </a:pPr>
            <a:r>
              <a:rPr lang="pt-PT" dirty="0">
                <a:latin typeface="+mj-lt"/>
              </a:rPr>
              <a:t>Licença</a:t>
            </a:r>
            <a:r>
              <a:rPr lang="cs-CZ" dirty="0">
                <a:latin typeface="+mj-lt"/>
              </a:rPr>
              <a:t>: </a:t>
            </a:r>
            <a:r>
              <a:rPr lang="en-US" dirty="0">
                <a:latin typeface="+mj-lt"/>
                <a:hlinkClick r:id="rId3"/>
              </a:rPr>
              <a:t>Creative Commons Attribution-</a:t>
            </a:r>
            <a:r>
              <a:rPr lang="en-US" dirty="0" err="1">
                <a:latin typeface="+mj-lt"/>
                <a:hlinkClick r:id="rId3"/>
              </a:rPr>
              <a:t>ShareAlike</a:t>
            </a:r>
            <a:r>
              <a:rPr lang="en-US" dirty="0">
                <a:latin typeface="+mj-lt"/>
                <a:hlinkClick r:id="rId3"/>
              </a:rPr>
              <a:t> 4.0 International License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endParaRPr lang="cs-CZ" dirty="0">
              <a:latin typeface="+mj-lt"/>
            </a:endParaRPr>
          </a:p>
          <a:p>
            <a:pPr marL="0" indent="0" algn="ctr">
              <a:buNone/>
            </a:pPr>
            <a:r>
              <a:rPr lang="pt-PT" dirty="0">
                <a:latin typeface="+mj-lt"/>
              </a:rPr>
              <a:t>Atribuição através do seguinte texto: </a:t>
            </a:r>
            <a:endParaRPr lang="cs-CZ" dirty="0">
              <a:latin typeface="+mj-lt"/>
            </a:endParaRPr>
          </a:p>
          <a:p>
            <a:pPr marL="0" indent="0" algn="ctr">
              <a:buNone/>
            </a:pPr>
            <a:r>
              <a:rPr lang="pt-PT" i="1" dirty="0">
                <a:latin typeface="+mj-lt"/>
              </a:rPr>
              <a:t>Práticas das revistas predadoras: Um estudo de caso</a:t>
            </a:r>
            <a:endParaRPr lang="cs-CZ" i="1" dirty="0">
              <a:latin typeface="+mj-lt"/>
            </a:endParaRPr>
          </a:p>
          <a:p>
            <a:pPr marL="0" indent="0" algn="ctr">
              <a:buNone/>
            </a:pPr>
            <a:r>
              <a:rPr lang="pt-PT" i="1" dirty="0">
                <a:latin typeface="+mj-lt"/>
              </a:rPr>
              <a:t> por </a:t>
            </a:r>
            <a:r>
              <a:rPr lang="pt-PT" i="1" dirty="0"/>
              <a:t>Laura Ribeiro e Maria João Marques</a:t>
            </a:r>
          </a:p>
          <a:p>
            <a:pPr marL="0" indent="0" algn="ctr">
              <a:buNone/>
            </a:pPr>
            <a:r>
              <a:rPr lang="en-US" dirty="0" err="1">
                <a:latin typeface="+mj-lt"/>
              </a:rPr>
              <a:t>licenciado</a:t>
            </a:r>
            <a:r>
              <a:rPr lang="en-US" dirty="0">
                <a:latin typeface="+mj-lt"/>
              </a:rPr>
              <a:t> sob a </a:t>
            </a:r>
            <a:r>
              <a:rPr lang="en-US" dirty="0" err="1">
                <a:latin typeface="+mj-lt"/>
              </a:rPr>
              <a:t>licença</a:t>
            </a:r>
            <a:r>
              <a:rPr lang="en-US" dirty="0">
                <a:latin typeface="+mj-lt"/>
              </a:rPr>
              <a:t> </a:t>
            </a:r>
            <a:r>
              <a:rPr lang="en-US" dirty="0">
                <a:latin typeface="+mj-lt"/>
                <a:hlinkClick r:id="rId3"/>
              </a:rPr>
              <a:t>Creative Commons Attribution-ShareAlike 4.0 International License</a:t>
            </a:r>
            <a:r>
              <a:rPr lang="en-US" dirty="0">
                <a:latin typeface="+mj-lt"/>
              </a:rPr>
              <a:t>.</a:t>
            </a:r>
            <a:endParaRPr lang="cs-CZ" dirty="0">
              <a:latin typeface="+mj-lt"/>
            </a:endParaRPr>
          </a:p>
        </p:txBody>
      </p:sp>
      <p:pic>
        <p:nvPicPr>
          <p:cNvPr id="1030" name="Picture 6" descr="https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177798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2072</TotalTime>
  <Words>528</Words>
  <Application>Microsoft Macintosh PowerPoint</Application>
  <PresentationFormat>Předvádění na obrazovce (16:9)</PresentationFormat>
  <Paragraphs>38</Paragraphs>
  <Slides>6</Slides>
  <Notes>5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enai</vt:lpstr>
      <vt:lpstr>Fancy layouts</vt:lpstr>
      <vt:lpstr>1_enai</vt:lpstr>
      <vt:lpstr>Práticas das revistas predadoras:</vt:lpstr>
      <vt:lpstr>Sobre este documento</vt:lpstr>
      <vt:lpstr>Notas (Didáticas / professores)</vt:lpstr>
      <vt:lpstr>Introdução</vt:lpstr>
      <vt:lpstr>Discussão final</vt:lpstr>
      <vt:lpstr>Informação da licença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148</cp:revision>
  <dcterms:created xsi:type="dcterms:W3CDTF">2016-09-26T15:05:02Z</dcterms:created>
  <dcterms:modified xsi:type="dcterms:W3CDTF">2019-10-24T14:23:55Z</dcterms:modified>
</cp:coreProperties>
</file>