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8" r:id="rId2"/>
  </p:sldMasterIdLst>
  <p:notesMasterIdLst>
    <p:notesMasterId r:id="rId41"/>
  </p:notesMasterIdLst>
  <p:sldIdLst>
    <p:sldId id="309" r:id="rId3"/>
    <p:sldId id="356" r:id="rId4"/>
    <p:sldId id="337" r:id="rId5"/>
    <p:sldId id="349" r:id="rId6"/>
    <p:sldId id="350" r:id="rId7"/>
    <p:sldId id="351" r:id="rId8"/>
    <p:sldId id="352" r:id="rId9"/>
    <p:sldId id="318" r:id="rId10"/>
    <p:sldId id="321" r:id="rId11"/>
    <p:sldId id="319" r:id="rId12"/>
    <p:sldId id="336" r:id="rId13"/>
    <p:sldId id="320" r:id="rId14"/>
    <p:sldId id="357" r:id="rId15"/>
    <p:sldId id="377" r:id="rId16"/>
    <p:sldId id="358" r:id="rId17"/>
    <p:sldId id="359" r:id="rId18"/>
    <p:sldId id="360" r:id="rId19"/>
    <p:sldId id="361" r:id="rId20"/>
    <p:sldId id="362" r:id="rId21"/>
    <p:sldId id="346" r:id="rId22"/>
    <p:sldId id="378" r:id="rId23"/>
    <p:sldId id="379" r:id="rId24"/>
    <p:sldId id="340" r:id="rId25"/>
    <p:sldId id="338" r:id="rId26"/>
    <p:sldId id="348" r:id="rId27"/>
    <p:sldId id="380" r:id="rId28"/>
    <p:sldId id="344" r:id="rId29"/>
    <p:sldId id="341" r:id="rId30"/>
    <p:sldId id="355" r:id="rId31"/>
    <p:sldId id="345" r:id="rId32"/>
    <p:sldId id="376" r:id="rId33"/>
    <p:sldId id="279" r:id="rId34"/>
    <p:sldId id="303" r:id="rId35"/>
    <p:sldId id="324" r:id="rId36"/>
    <p:sldId id="325" r:id="rId37"/>
    <p:sldId id="327" r:id="rId38"/>
    <p:sldId id="329" r:id="rId39"/>
    <p:sldId id="381" r:id="rId40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8EFAF8DB-A969-4135-B19A-87D8D207BB21}">
          <p14:sldIdLst>
            <p14:sldId id="309"/>
            <p14:sldId id="356"/>
            <p14:sldId id="337"/>
            <p14:sldId id="349"/>
            <p14:sldId id="350"/>
            <p14:sldId id="351"/>
            <p14:sldId id="352"/>
            <p14:sldId id="318"/>
            <p14:sldId id="321"/>
            <p14:sldId id="319"/>
            <p14:sldId id="336"/>
            <p14:sldId id="320"/>
            <p14:sldId id="357"/>
            <p14:sldId id="377"/>
            <p14:sldId id="358"/>
            <p14:sldId id="359"/>
            <p14:sldId id="360"/>
            <p14:sldId id="361"/>
            <p14:sldId id="362"/>
            <p14:sldId id="346"/>
            <p14:sldId id="378"/>
            <p14:sldId id="379"/>
            <p14:sldId id="340"/>
            <p14:sldId id="338"/>
            <p14:sldId id="348"/>
            <p14:sldId id="380"/>
            <p14:sldId id="344"/>
            <p14:sldId id="341"/>
            <p14:sldId id="355"/>
            <p14:sldId id="345"/>
            <p14:sldId id="376"/>
            <p14:sldId id="279"/>
            <p14:sldId id="303"/>
            <p14:sldId id="324"/>
            <p14:sldId id="325"/>
            <p14:sldId id="327"/>
            <p14:sldId id="329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stafa Coban" initials="MC" lastIdx="3" clrIdx="0">
    <p:extLst>
      <p:ext uri="{19B8F6BF-5375-455C-9EA6-DF929625EA0E}">
        <p15:presenceInfo xmlns:p15="http://schemas.microsoft.com/office/powerpoint/2012/main" userId="Mustafa Cob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6" autoAdjust="0"/>
    <p:restoredTop sz="86446" autoAdjust="0"/>
  </p:normalViewPr>
  <p:slideViewPr>
    <p:cSldViewPr snapToGrid="0">
      <p:cViewPr varScale="1">
        <p:scale>
          <a:sx n="85" d="100"/>
          <a:sy n="85" d="100"/>
        </p:scale>
        <p:origin x="534" y="78"/>
      </p:cViewPr>
      <p:guideLst>
        <p:guide orient="horz" pos="2160"/>
        <p:guide pos="2880"/>
        <p:guide pos="3840"/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11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Mendelu\Granty\2016%20CoE%20Balkan\Results\Cases-IPPHEAE-SEEPPAI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ATA\Mendelu\Granty\2016%20CoE%20Balkan\Results\Cases-IPPHEAE-SEEPPAI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 cleaned'!$J$1</c:f>
              <c:strCache>
                <c:ptCount val="1"/>
                <c:pt idx="0">
                  <c:v>Serious plagiarism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cleaned'!$J$2:$J$27</c:f>
              <c:numCache>
                <c:formatCode>0%</c:formatCode>
                <c:ptCount val="26"/>
                <c:pt idx="0">
                  <c:v>0.87323943661971892</c:v>
                </c:pt>
                <c:pt idx="1">
                  <c:v>0.85185185185185208</c:v>
                </c:pt>
                <c:pt idx="2">
                  <c:v>0.8153846153846156</c:v>
                </c:pt>
                <c:pt idx="3">
                  <c:v>0.82978723404255339</c:v>
                </c:pt>
                <c:pt idx="4">
                  <c:v>0.83612662942271876</c:v>
                </c:pt>
                <c:pt idx="5">
                  <c:v>0.75000000000000022</c:v>
                </c:pt>
                <c:pt idx="6">
                  <c:v>0.72910662824207495</c:v>
                </c:pt>
                <c:pt idx="7">
                  <c:v>0.74193548387096753</c:v>
                </c:pt>
                <c:pt idx="8">
                  <c:v>0.7283950617283953</c:v>
                </c:pt>
                <c:pt idx="9">
                  <c:v>0.70588235294117663</c:v>
                </c:pt>
                <c:pt idx="10">
                  <c:v>0.6601941747572817</c:v>
                </c:pt>
                <c:pt idx="11">
                  <c:v>0.5546875</c:v>
                </c:pt>
                <c:pt idx="12">
                  <c:v>0.73770491803278715</c:v>
                </c:pt>
                <c:pt idx="13">
                  <c:v>0.90476190476190455</c:v>
                </c:pt>
                <c:pt idx="14">
                  <c:v>0.78658536585365835</c:v>
                </c:pt>
                <c:pt idx="15">
                  <c:v>0.66666666666666663</c:v>
                </c:pt>
                <c:pt idx="16">
                  <c:v>0.67612293144208069</c:v>
                </c:pt>
                <c:pt idx="17">
                  <c:v>0.5625</c:v>
                </c:pt>
                <c:pt idx="18">
                  <c:v>0.60191082802547791</c:v>
                </c:pt>
                <c:pt idx="19">
                  <c:v>0.71830985915492962</c:v>
                </c:pt>
                <c:pt idx="20">
                  <c:v>0.57142857142857173</c:v>
                </c:pt>
                <c:pt idx="21">
                  <c:v>0.5625</c:v>
                </c:pt>
                <c:pt idx="22">
                  <c:v>0.7234042553191492</c:v>
                </c:pt>
                <c:pt idx="23">
                  <c:v>0.41739130434782618</c:v>
                </c:pt>
                <c:pt idx="24">
                  <c:v>0.66666666666666663</c:v>
                </c:pt>
                <c:pt idx="25">
                  <c:v>0.60227272727272729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13-45A4-A328-F181136F2FF3}"/>
            </c:ext>
          </c:extLst>
        </c:ser>
        <c:ser>
          <c:idx val="1"/>
          <c:order val="1"/>
          <c:tx>
            <c:strRef>
              <c:f>'A cleaned'!$K$1</c:f>
              <c:strCache>
                <c:ptCount val="1"/>
                <c:pt idx="0">
                  <c:v>Plagiarism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cleaned'!$K$2:$K$27</c:f>
              <c:numCache>
                <c:formatCode>0%</c:formatCode>
                <c:ptCount val="26"/>
                <c:pt idx="0">
                  <c:v>0.12676056338028169</c:v>
                </c:pt>
                <c:pt idx="1">
                  <c:v>0.13580246913580246</c:v>
                </c:pt>
                <c:pt idx="2">
                  <c:v>0.16923076923076921</c:v>
                </c:pt>
                <c:pt idx="3">
                  <c:v>0.14893617021276601</c:v>
                </c:pt>
                <c:pt idx="4">
                  <c:v>0.13966480446927373</c:v>
                </c:pt>
                <c:pt idx="5">
                  <c:v>0.21428571428571427</c:v>
                </c:pt>
                <c:pt idx="6">
                  <c:v>0.22766570605187322</c:v>
                </c:pt>
                <c:pt idx="7">
                  <c:v>0.20967741935483872</c:v>
                </c:pt>
                <c:pt idx="8">
                  <c:v>0.21296296296296308</c:v>
                </c:pt>
                <c:pt idx="9">
                  <c:v>0.23529411764705888</c:v>
                </c:pt>
                <c:pt idx="10">
                  <c:v>0.27831715210355989</c:v>
                </c:pt>
                <c:pt idx="11">
                  <c:v>0.38281250000000022</c:v>
                </c:pt>
                <c:pt idx="12">
                  <c:v>0.19672131147540992</c:v>
                </c:pt>
                <c:pt idx="13">
                  <c:v>2.8571428571428584E-2</c:v>
                </c:pt>
                <c:pt idx="14">
                  <c:v>0.14024390243902446</c:v>
                </c:pt>
                <c:pt idx="15">
                  <c:v>0.25</c:v>
                </c:pt>
                <c:pt idx="16">
                  <c:v>0.23877068557919628</c:v>
                </c:pt>
                <c:pt idx="17">
                  <c:v>0.34375000000000006</c:v>
                </c:pt>
                <c:pt idx="18">
                  <c:v>0.30254777070063704</c:v>
                </c:pt>
                <c:pt idx="19">
                  <c:v>0.18309859154929589</c:v>
                </c:pt>
                <c:pt idx="20">
                  <c:v>0.30612244897959195</c:v>
                </c:pt>
                <c:pt idx="21">
                  <c:v>0.31250000000000011</c:v>
                </c:pt>
                <c:pt idx="22">
                  <c:v>0.12765957446808504</c:v>
                </c:pt>
                <c:pt idx="23">
                  <c:v>0.38260869565217404</c:v>
                </c:pt>
                <c:pt idx="24">
                  <c:v>0.11111111111111112</c:v>
                </c:pt>
                <c:pt idx="25">
                  <c:v>0.14772727272727279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13-45A4-A328-F181136F2FF3}"/>
            </c:ext>
          </c:extLst>
        </c:ser>
        <c:ser>
          <c:idx val="2"/>
          <c:order val="2"/>
          <c:tx>
            <c:strRef>
              <c:f>'A cleaned'!$L$1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cleaned'!$L$2:$L$27</c:f>
              <c:numCache>
                <c:formatCode>0%</c:formatCode>
                <c:ptCount val="26"/>
                <c:pt idx="0">
                  <c:v>0</c:v>
                </c:pt>
                <c:pt idx="1">
                  <c:v>1.2345679012345687E-2</c:v>
                </c:pt>
                <c:pt idx="2">
                  <c:v>1.0256410256410262E-2</c:v>
                </c:pt>
                <c:pt idx="3">
                  <c:v>2.1276595744680847E-2</c:v>
                </c:pt>
                <c:pt idx="4">
                  <c:v>1.6759776536312856E-2</c:v>
                </c:pt>
                <c:pt idx="5">
                  <c:v>2.9761904761904774E-2</c:v>
                </c:pt>
                <c:pt idx="6">
                  <c:v>3.1700288184438041E-2</c:v>
                </c:pt>
                <c:pt idx="7">
                  <c:v>4.8387096774193561E-2</c:v>
                </c:pt>
                <c:pt idx="8">
                  <c:v>3.086419753086421E-2</c:v>
                </c:pt>
                <c:pt idx="9">
                  <c:v>5.8823529411764705E-2</c:v>
                </c:pt>
                <c:pt idx="10">
                  <c:v>4.854368932038837E-2</c:v>
                </c:pt>
                <c:pt idx="11">
                  <c:v>4.6874999999999993E-2</c:v>
                </c:pt>
                <c:pt idx="12">
                  <c:v>6.010928961748635E-2</c:v>
                </c:pt>
                <c:pt idx="13">
                  <c:v>5.7142857142857148E-2</c:v>
                </c:pt>
                <c:pt idx="14">
                  <c:v>6.7073170731707321E-2</c:v>
                </c:pt>
                <c:pt idx="15">
                  <c:v>8.333333333333337E-2</c:v>
                </c:pt>
                <c:pt idx="16">
                  <c:v>7.8014184397163122E-2</c:v>
                </c:pt>
                <c:pt idx="17">
                  <c:v>6.2500000000000014E-2</c:v>
                </c:pt>
                <c:pt idx="18">
                  <c:v>7.006369426751595E-2</c:v>
                </c:pt>
                <c:pt idx="19">
                  <c:v>1.4084507042253523E-2</c:v>
                </c:pt>
                <c:pt idx="20">
                  <c:v>8.1632653061224525E-2</c:v>
                </c:pt>
                <c:pt idx="21">
                  <c:v>6.2500000000000014E-2</c:v>
                </c:pt>
                <c:pt idx="22">
                  <c:v>0.12765957446808504</c:v>
                </c:pt>
                <c:pt idx="23">
                  <c:v>0.11304347826086959</c:v>
                </c:pt>
                <c:pt idx="24">
                  <c:v>0.11111111111111112</c:v>
                </c:pt>
                <c:pt idx="25">
                  <c:v>0.20454545454545467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013-45A4-A328-F181136F2FF3}"/>
            </c:ext>
          </c:extLst>
        </c:ser>
        <c:ser>
          <c:idx val="3"/>
          <c:order val="3"/>
          <c:tx>
            <c:strRef>
              <c:f>'A cleaned'!$M$1</c:f>
              <c:strCache>
                <c:ptCount val="1"/>
                <c:pt idx="0">
                  <c:v>Not plagiarism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'A cleaned'!$I$2:$I$27</c:f>
              <c:strCache>
                <c:ptCount val="26"/>
                <c:pt idx="0">
                  <c:v>Malta</c:v>
                </c:pt>
                <c:pt idx="1">
                  <c:v>Ireland</c:v>
                </c:pt>
                <c:pt idx="2">
                  <c:v>Slovakia</c:v>
                </c:pt>
                <c:pt idx="3">
                  <c:v>Germany</c:v>
                </c:pt>
                <c:pt idx="4">
                  <c:v>Austria</c:v>
                </c:pt>
                <c:pt idx="5">
                  <c:v>Croatia</c:v>
                </c:pt>
                <c:pt idx="6">
                  <c:v>Czech Rep.</c:v>
                </c:pt>
                <c:pt idx="7">
                  <c:v>Bosnia and Herzegovina</c:v>
                </c:pt>
                <c:pt idx="8">
                  <c:v>United Kingdom</c:v>
                </c:pt>
                <c:pt idx="9">
                  <c:v>Montenegro</c:v>
                </c:pt>
                <c:pt idx="10">
                  <c:v>Poland</c:v>
                </c:pt>
                <c:pt idx="11">
                  <c:v>France</c:v>
                </c:pt>
                <c:pt idx="12">
                  <c:v>Portugal</c:v>
                </c:pt>
                <c:pt idx="13">
                  <c:v>Serbia</c:v>
                </c:pt>
                <c:pt idx="14">
                  <c:v>Finland</c:v>
                </c:pt>
                <c:pt idx="15">
                  <c:v>Slovenia</c:v>
                </c:pt>
                <c:pt idx="16">
                  <c:v>Romania</c:v>
                </c:pt>
                <c:pt idx="17">
                  <c:v>Greece</c:v>
                </c:pt>
                <c:pt idx="18">
                  <c:v>Cyprus</c:v>
                </c:pt>
                <c:pt idx="19">
                  <c:v>Spain</c:v>
                </c:pt>
                <c:pt idx="20">
                  <c:v>Albania</c:v>
                </c:pt>
                <c:pt idx="21">
                  <c:v>Latvia</c:v>
                </c:pt>
                <c:pt idx="22">
                  <c:v>Estonia</c:v>
                </c:pt>
                <c:pt idx="23">
                  <c:v>Lithuania</c:v>
                </c:pt>
                <c:pt idx="24">
                  <c:v>Macedonia</c:v>
                </c:pt>
                <c:pt idx="25">
                  <c:v>Bulgaria</c:v>
                </c:pt>
              </c:strCache>
            </c:strRef>
          </c:cat>
          <c:val>
            <c:numRef>
              <c:f>'A cleaned'!$M$2:$M$27</c:f>
              <c:numCache>
                <c:formatCode>0%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5.1282051282051291E-3</c:v>
                </c:pt>
                <c:pt idx="3">
                  <c:v>0</c:v>
                </c:pt>
                <c:pt idx="4">
                  <c:v>7.448789571694603E-3</c:v>
                </c:pt>
                <c:pt idx="5">
                  <c:v>5.9523809523809521E-3</c:v>
                </c:pt>
                <c:pt idx="6">
                  <c:v>1.1527377521613839E-2</c:v>
                </c:pt>
                <c:pt idx="7">
                  <c:v>0</c:v>
                </c:pt>
                <c:pt idx="8">
                  <c:v>2.7777777777777801E-2</c:v>
                </c:pt>
                <c:pt idx="9">
                  <c:v>0</c:v>
                </c:pt>
                <c:pt idx="10">
                  <c:v>1.2944983818770229E-2</c:v>
                </c:pt>
                <c:pt idx="11">
                  <c:v>1.5625000000000003E-2</c:v>
                </c:pt>
                <c:pt idx="12">
                  <c:v>5.4644808743169382E-3</c:v>
                </c:pt>
                <c:pt idx="13">
                  <c:v>9.5238095238095264E-3</c:v>
                </c:pt>
                <c:pt idx="14">
                  <c:v>6.0975609756097572E-3</c:v>
                </c:pt>
                <c:pt idx="15">
                  <c:v>0</c:v>
                </c:pt>
                <c:pt idx="16">
                  <c:v>7.0921985815602861E-3</c:v>
                </c:pt>
                <c:pt idx="17">
                  <c:v>3.1250000000000014E-2</c:v>
                </c:pt>
                <c:pt idx="18">
                  <c:v>2.5477707006369456E-2</c:v>
                </c:pt>
                <c:pt idx="19">
                  <c:v>8.4507042253521181E-2</c:v>
                </c:pt>
                <c:pt idx="20">
                  <c:v>4.0816326530612276E-2</c:v>
                </c:pt>
                <c:pt idx="21">
                  <c:v>6.2500000000000014E-2</c:v>
                </c:pt>
                <c:pt idx="22">
                  <c:v>2.1276595744680847E-2</c:v>
                </c:pt>
                <c:pt idx="23">
                  <c:v>8.6956521739130474E-2</c:v>
                </c:pt>
                <c:pt idx="24">
                  <c:v>0.11111111111111112</c:v>
                </c:pt>
                <c:pt idx="25">
                  <c:v>4.545454545454547E-2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013-45A4-A328-F181136F2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096056"/>
        <c:axId val="149111672"/>
      </c:barChart>
      <c:catAx>
        <c:axId val="149096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tr-TR"/>
          </a:p>
        </c:txPr>
        <c:crossAx val="149111672"/>
        <c:crosses val="autoZero"/>
        <c:auto val="1"/>
        <c:lblAlgn val="ctr"/>
        <c:lblOffset val="100"/>
        <c:noMultiLvlLbl val="0"/>
      </c:catAx>
      <c:valAx>
        <c:axId val="149111672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096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 cleaned'!$J$1</c:f>
              <c:strCache>
                <c:ptCount val="1"/>
                <c:pt idx="0">
                  <c:v>Serious plagiarism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cleaned'!$J$2:$J$27</c:f>
              <c:numCache>
                <c:formatCode>0%</c:formatCode>
                <c:ptCount val="26"/>
                <c:pt idx="0">
                  <c:v>0.33505154639175266</c:v>
                </c:pt>
                <c:pt idx="1">
                  <c:v>0.29941860465116282</c:v>
                </c:pt>
                <c:pt idx="2">
                  <c:v>0.3456790123456791</c:v>
                </c:pt>
                <c:pt idx="3">
                  <c:v>0.29300567107750491</c:v>
                </c:pt>
                <c:pt idx="4">
                  <c:v>0.25</c:v>
                </c:pt>
                <c:pt idx="5">
                  <c:v>0.16393442622950818</c:v>
                </c:pt>
                <c:pt idx="6">
                  <c:v>0.23151125401929268</c:v>
                </c:pt>
                <c:pt idx="7">
                  <c:v>0.25</c:v>
                </c:pt>
                <c:pt idx="8">
                  <c:v>0.22222222222222221</c:v>
                </c:pt>
                <c:pt idx="9">
                  <c:v>0.234375</c:v>
                </c:pt>
                <c:pt idx="10">
                  <c:v>0.25757575757575757</c:v>
                </c:pt>
                <c:pt idx="11">
                  <c:v>0.23170731707317074</c:v>
                </c:pt>
                <c:pt idx="12">
                  <c:v>0.1304347826086957</c:v>
                </c:pt>
                <c:pt idx="13">
                  <c:v>0.16129032258064521</c:v>
                </c:pt>
                <c:pt idx="14">
                  <c:v>0.19631901840490798</c:v>
                </c:pt>
                <c:pt idx="15">
                  <c:v>8.5106382978723472E-2</c:v>
                </c:pt>
                <c:pt idx="16">
                  <c:v>0.1304347826086957</c:v>
                </c:pt>
                <c:pt idx="17">
                  <c:v>0.10144927536231886</c:v>
                </c:pt>
                <c:pt idx="18">
                  <c:v>8.5106382978723472E-2</c:v>
                </c:pt>
                <c:pt idx="19">
                  <c:v>8.4828711256117434E-2</c:v>
                </c:pt>
                <c:pt idx="20">
                  <c:v>0.13385826771653545</c:v>
                </c:pt>
                <c:pt idx="21">
                  <c:v>0.15652173913043488</c:v>
                </c:pt>
                <c:pt idx="22">
                  <c:v>4.4009779951100288E-2</c:v>
                </c:pt>
                <c:pt idx="23">
                  <c:v>0.11764705882352942</c:v>
                </c:pt>
                <c:pt idx="24">
                  <c:v>0.14117647058823529</c:v>
                </c:pt>
                <c:pt idx="25">
                  <c:v>6.25E-2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CB-413F-B4FC-D9E2E63B87EB}"/>
            </c:ext>
          </c:extLst>
        </c:ser>
        <c:ser>
          <c:idx val="1"/>
          <c:order val="1"/>
          <c:tx>
            <c:strRef>
              <c:f>'D cleaned'!$K$1</c:f>
              <c:strCache>
                <c:ptCount val="1"/>
                <c:pt idx="0">
                  <c:v>Plagiarism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cleaned'!$K$2:$K$27</c:f>
              <c:numCache>
                <c:formatCode>0%</c:formatCode>
                <c:ptCount val="26"/>
                <c:pt idx="0">
                  <c:v>0.47938144329896931</c:v>
                </c:pt>
                <c:pt idx="1">
                  <c:v>0.46511627906976766</c:v>
                </c:pt>
                <c:pt idx="2">
                  <c:v>0.40740740740740738</c:v>
                </c:pt>
                <c:pt idx="3">
                  <c:v>0.45179584120982985</c:v>
                </c:pt>
                <c:pt idx="4">
                  <c:v>0.47222222222222232</c:v>
                </c:pt>
                <c:pt idx="5">
                  <c:v>0.54098360655737732</c:v>
                </c:pt>
                <c:pt idx="6">
                  <c:v>0.45016077170418017</c:v>
                </c:pt>
                <c:pt idx="7">
                  <c:v>0.42647058823529432</c:v>
                </c:pt>
                <c:pt idx="8">
                  <c:v>0.44444444444444442</c:v>
                </c:pt>
                <c:pt idx="9">
                  <c:v>0.43125000000000002</c:v>
                </c:pt>
                <c:pt idx="10">
                  <c:v>0.40151515151515149</c:v>
                </c:pt>
                <c:pt idx="11">
                  <c:v>0.3902439024390244</c:v>
                </c:pt>
                <c:pt idx="12">
                  <c:v>0.48913043478260881</c:v>
                </c:pt>
                <c:pt idx="13">
                  <c:v>0.45161290322580666</c:v>
                </c:pt>
                <c:pt idx="14">
                  <c:v>0.39263803680981607</c:v>
                </c:pt>
                <c:pt idx="15">
                  <c:v>0.44680851063829785</c:v>
                </c:pt>
                <c:pt idx="16">
                  <c:v>0.39130434782608714</c:v>
                </c:pt>
                <c:pt idx="17">
                  <c:v>0.42028985507246391</c:v>
                </c:pt>
                <c:pt idx="18">
                  <c:v>0.40425531914893614</c:v>
                </c:pt>
                <c:pt idx="19">
                  <c:v>0.39967373572593812</c:v>
                </c:pt>
                <c:pt idx="20">
                  <c:v>0.31496062992126006</c:v>
                </c:pt>
                <c:pt idx="21">
                  <c:v>0.28695652173913055</c:v>
                </c:pt>
                <c:pt idx="22">
                  <c:v>0.32273838630806856</c:v>
                </c:pt>
                <c:pt idx="23">
                  <c:v>0.23529411764705888</c:v>
                </c:pt>
                <c:pt idx="24">
                  <c:v>0.11764705882352942</c:v>
                </c:pt>
                <c:pt idx="25">
                  <c:v>0.125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CB-413F-B4FC-D9E2E63B87EB}"/>
            </c:ext>
          </c:extLst>
        </c:ser>
        <c:ser>
          <c:idx val="2"/>
          <c:order val="2"/>
          <c:tx>
            <c:strRef>
              <c:f>'D cleaned'!$L$1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cleaned'!$L$2:$L$27</c:f>
              <c:numCache>
                <c:formatCode>0%</c:formatCode>
                <c:ptCount val="26"/>
                <c:pt idx="0">
                  <c:v>0.12371134020618563</c:v>
                </c:pt>
                <c:pt idx="1">
                  <c:v>0.1802325581395349</c:v>
                </c:pt>
                <c:pt idx="2">
                  <c:v>0.16049382716049393</c:v>
                </c:pt>
                <c:pt idx="3">
                  <c:v>0.15879017013232527</c:v>
                </c:pt>
                <c:pt idx="4">
                  <c:v>0.22222222222222221</c:v>
                </c:pt>
                <c:pt idx="5">
                  <c:v>0.21311475409836073</c:v>
                </c:pt>
                <c:pt idx="6">
                  <c:v>0.24758842443729914</c:v>
                </c:pt>
                <c:pt idx="7">
                  <c:v>0.23529411764705888</c:v>
                </c:pt>
                <c:pt idx="8">
                  <c:v>0.22222222222222221</c:v>
                </c:pt>
                <c:pt idx="9">
                  <c:v>0.21562500000000001</c:v>
                </c:pt>
                <c:pt idx="10">
                  <c:v>0.26515151515151514</c:v>
                </c:pt>
                <c:pt idx="11">
                  <c:v>0.2926829268292685</c:v>
                </c:pt>
                <c:pt idx="12">
                  <c:v>0.32608695652173925</c:v>
                </c:pt>
                <c:pt idx="13">
                  <c:v>0.25806451612903231</c:v>
                </c:pt>
                <c:pt idx="14">
                  <c:v>0.31901840490797567</c:v>
                </c:pt>
                <c:pt idx="15">
                  <c:v>0.2978723404255319</c:v>
                </c:pt>
                <c:pt idx="16">
                  <c:v>0.26086956521739141</c:v>
                </c:pt>
                <c:pt idx="17">
                  <c:v>0.27536231884057982</c:v>
                </c:pt>
                <c:pt idx="18">
                  <c:v>0.40425531914893614</c:v>
                </c:pt>
                <c:pt idx="19">
                  <c:v>0.42088091353996759</c:v>
                </c:pt>
                <c:pt idx="20">
                  <c:v>0.38582677165354368</c:v>
                </c:pt>
                <c:pt idx="21">
                  <c:v>0.39130434782608714</c:v>
                </c:pt>
                <c:pt idx="22">
                  <c:v>0.47677261613691935</c:v>
                </c:pt>
                <c:pt idx="23">
                  <c:v>0.47058823529411786</c:v>
                </c:pt>
                <c:pt idx="24">
                  <c:v>0.47058823529411786</c:v>
                </c:pt>
                <c:pt idx="25">
                  <c:v>0.37500000000000011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3CB-413F-B4FC-D9E2E63B87EB}"/>
            </c:ext>
          </c:extLst>
        </c:ser>
        <c:ser>
          <c:idx val="3"/>
          <c:order val="3"/>
          <c:tx>
            <c:strRef>
              <c:f>'D cleaned'!$M$1</c:f>
              <c:strCache>
                <c:ptCount val="1"/>
                <c:pt idx="0">
                  <c:v>Not plagiarism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'D cleaned'!$I$2:$I$27</c:f>
              <c:strCache>
                <c:ptCount val="26"/>
                <c:pt idx="0">
                  <c:v>Slovakia</c:v>
                </c:pt>
                <c:pt idx="1">
                  <c:v>Czech Rep.</c:v>
                </c:pt>
                <c:pt idx="2">
                  <c:v>Ireland</c:v>
                </c:pt>
                <c:pt idx="3">
                  <c:v>Austria</c:v>
                </c:pt>
                <c:pt idx="4">
                  <c:v>Slovenia</c:v>
                </c:pt>
                <c:pt idx="5">
                  <c:v>Bosnia and Herzegovina</c:v>
                </c:pt>
                <c:pt idx="6">
                  <c:v>Cyprus</c:v>
                </c:pt>
                <c:pt idx="7">
                  <c:v>Malta</c:v>
                </c:pt>
                <c:pt idx="8">
                  <c:v>Macedonia</c:v>
                </c:pt>
                <c:pt idx="9">
                  <c:v>United Kingdom</c:v>
                </c:pt>
                <c:pt idx="10">
                  <c:v>Serbia</c:v>
                </c:pt>
                <c:pt idx="11">
                  <c:v>Croatia</c:v>
                </c:pt>
                <c:pt idx="12">
                  <c:v>Portugal</c:v>
                </c:pt>
                <c:pt idx="13">
                  <c:v>Greece</c:v>
                </c:pt>
                <c:pt idx="14">
                  <c:v>Finland</c:v>
                </c:pt>
                <c:pt idx="15">
                  <c:v>Albania</c:v>
                </c:pt>
                <c:pt idx="16">
                  <c:v>Germany</c:v>
                </c:pt>
                <c:pt idx="17">
                  <c:v>Spain</c:v>
                </c:pt>
                <c:pt idx="18">
                  <c:v>Estonia</c:v>
                </c:pt>
                <c:pt idx="19">
                  <c:v>Poland</c:v>
                </c:pt>
                <c:pt idx="20">
                  <c:v>France</c:v>
                </c:pt>
                <c:pt idx="21">
                  <c:v>Lithuania</c:v>
                </c:pt>
                <c:pt idx="22">
                  <c:v>Romania</c:v>
                </c:pt>
                <c:pt idx="23">
                  <c:v>Montenegro</c:v>
                </c:pt>
                <c:pt idx="24">
                  <c:v>Bulgaria</c:v>
                </c:pt>
                <c:pt idx="25">
                  <c:v>Latvia</c:v>
                </c:pt>
              </c:strCache>
            </c:strRef>
          </c:cat>
          <c:val>
            <c:numRef>
              <c:f>'D cleaned'!$M$2:$M$27</c:f>
              <c:numCache>
                <c:formatCode>0%</c:formatCode>
                <c:ptCount val="26"/>
                <c:pt idx="0">
                  <c:v>6.1855670103092793E-2</c:v>
                </c:pt>
                <c:pt idx="1">
                  <c:v>5.5232558139534892E-2</c:v>
                </c:pt>
                <c:pt idx="2">
                  <c:v>8.6419753086419707E-2</c:v>
                </c:pt>
                <c:pt idx="3">
                  <c:v>9.6408317580340269E-2</c:v>
                </c:pt>
                <c:pt idx="4">
                  <c:v>5.5555555555555525E-2</c:v>
                </c:pt>
                <c:pt idx="5">
                  <c:v>8.1967213114754064E-2</c:v>
                </c:pt>
                <c:pt idx="6">
                  <c:v>7.0739549839228325E-2</c:v>
                </c:pt>
                <c:pt idx="7">
                  <c:v>8.8235294117647092E-2</c:v>
                </c:pt>
                <c:pt idx="8">
                  <c:v>0.1111111111111111</c:v>
                </c:pt>
                <c:pt idx="9">
                  <c:v>0.11874999999999998</c:v>
                </c:pt>
                <c:pt idx="10">
                  <c:v>7.5757575757575774E-2</c:v>
                </c:pt>
                <c:pt idx="11">
                  <c:v>8.536585365853662E-2</c:v>
                </c:pt>
                <c:pt idx="12">
                  <c:v>5.434782608695652E-2</c:v>
                </c:pt>
                <c:pt idx="13">
                  <c:v>0.12903225806451613</c:v>
                </c:pt>
                <c:pt idx="14">
                  <c:v>9.2024539877300623E-2</c:v>
                </c:pt>
                <c:pt idx="15">
                  <c:v>0.17021276595744686</c:v>
                </c:pt>
                <c:pt idx="16">
                  <c:v>0.21739130434782619</c:v>
                </c:pt>
                <c:pt idx="17">
                  <c:v>0.20289855072463769</c:v>
                </c:pt>
                <c:pt idx="18">
                  <c:v>0.10638297872340426</c:v>
                </c:pt>
                <c:pt idx="19">
                  <c:v>9.461663947797716E-2</c:v>
                </c:pt>
                <c:pt idx="20">
                  <c:v>0.16535433070866143</c:v>
                </c:pt>
                <c:pt idx="21">
                  <c:v>0.16521739130434793</c:v>
                </c:pt>
                <c:pt idx="22">
                  <c:v>0.15647921760391198</c:v>
                </c:pt>
                <c:pt idx="23">
                  <c:v>0.17647058823529418</c:v>
                </c:pt>
                <c:pt idx="24">
                  <c:v>0.27058823529411785</c:v>
                </c:pt>
                <c:pt idx="25">
                  <c:v>0.43750000000000011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3CB-413F-B4FC-D9E2E63B8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186832"/>
        <c:axId val="149187216"/>
      </c:barChart>
      <c:catAx>
        <c:axId val="149186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tr-TR"/>
          </a:p>
        </c:txPr>
        <c:crossAx val="149187216"/>
        <c:crosses val="autoZero"/>
        <c:auto val="1"/>
        <c:lblAlgn val="ctr"/>
        <c:lblOffset val="100"/>
        <c:noMultiLvlLbl val="0"/>
      </c:catAx>
      <c:valAx>
        <c:axId val="14918721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186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tr-TR"/>
    </a:p>
  </c:txPr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8T14:09:12.445" idx="1">
    <p:pos x="5246" y="1315"/>
    <p:text>academic integrity ifadesini akademik dürüstlük şeklinde çevirmek gerekir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5130F-6DD1-4461-9104-A51571DA2431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BB758-5CCA-4FC4-A17D-E88687967B5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25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lagiaris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75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292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92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Source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text: </a:t>
            </a:r>
            <a:r>
              <a:rPr lang="cs-CZ" sz="1200" dirty="0">
                <a:hlinkClick r:id="rId3"/>
              </a:rPr>
              <a:t>https://en.wikipedia.org/wiki/Plagiarism</a:t>
            </a:r>
            <a:endParaRPr lang="en-US" sz="1200" i="1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94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cs typeface="+mn-cs"/>
              </a:rPr>
              <a:t>45</a:t>
            </a:r>
          </a:p>
          <a:p>
            <a:pPr>
              <a:defRPr/>
            </a:pPr>
            <a:r>
              <a:rPr lang="en-GB" dirty="0">
                <a:cs typeface="+mn-cs"/>
              </a:rPr>
              <a:t>Do students understand your expectations?</a:t>
            </a:r>
          </a:p>
          <a:p>
            <a:pPr>
              <a:defRPr/>
            </a:pPr>
            <a:r>
              <a:rPr lang="en-GB" dirty="0">
                <a:cs typeface="+mn-cs"/>
              </a:rPr>
              <a:t>Training, guidance and support for students.</a:t>
            </a:r>
          </a:p>
          <a:p>
            <a:pPr>
              <a:defRPr/>
            </a:pPr>
            <a:r>
              <a:rPr lang="en-GB" dirty="0">
                <a:cs typeface="+mn-cs"/>
              </a:rPr>
              <a:t>Testing to see whether students understand</a:t>
            </a:r>
          </a:p>
          <a:p>
            <a:pPr>
              <a:defRPr/>
            </a:pPr>
            <a:r>
              <a:rPr lang="en-GB" dirty="0">
                <a:cs typeface="+mn-cs"/>
              </a:rPr>
              <a:t>Awareness of consequences and penalties</a:t>
            </a:r>
          </a:p>
          <a:p>
            <a:pPr>
              <a:defRPr/>
            </a:pPr>
            <a:r>
              <a:rPr lang="en-GB" dirty="0">
                <a:cs typeface="+mn-cs"/>
              </a:rPr>
              <a:t>Staff training and development</a:t>
            </a:r>
          </a:p>
          <a:p>
            <a:pPr>
              <a:defRPr/>
            </a:pPr>
            <a:r>
              <a:rPr lang="en-GB" dirty="0">
                <a:cs typeface="+mn-cs"/>
              </a:rPr>
              <a:t>Consistent approach and actions by staff</a:t>
            </a:r>
          </a:p>
          <a:p>
            <a:pPr>
              <a:defRPr/>
            </a:pPr>
            <a:r>
              <a:rPr lang="en-GB" dirty="0">
                <a:cs typeface="+mn-cs"/>
              </a:rPr>
              <a:t>Use of tools – policy, training</a:t>
            </a:r>
          </a:p>
          <a:p>
            <a:pPr>
              <a:defRPr/>
            </a:pPr>
            <a:r>
              <a:rPr lang="en-GB" dirty="0">
                <a:cs typeface="+mn-cs"/>
              </a:rPr>
              <a:t>What more could be done?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BB758-5CCA-4FC4-A17D-E88687967B5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4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33B7B7-EB27-714A-9D75-E05DEDF7983F}" type="slidenum">
              <a:rPr lang="en-GB" sz="1200"/>
              <a:pPr eaLnBrk="1" hangingPunct="1"/>
              <a:t>37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08263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pPr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37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pPr/>
              <a:t>19.10.2019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66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8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98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82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5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2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6" y="1371603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5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9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pPr/>
              <a:t>19.10.2019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01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pPr/>
              <a:t>19.10.2019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02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pPr/>
              <a:t>19.10.2019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297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7155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1332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88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pPr/>
              <a:t>19.10.2019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418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77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855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907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263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09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944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7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8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8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2-KIMS BUSINESS\007-02-Fullslidesppt-Contents\20161206\02-\color-penci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036"/>
            <a:ext cx="9144000" cy="2188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15725"/>
            <a:ext cx="9144000" cy="5869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140269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92583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9875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471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7535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787774"/>
            <a:ext cx="9144000" cy="18516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ko-KR" alt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054200" y="1347616"/>
            <a:ext cx="2767817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8728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" y="2859783"/>
            <a:ext cx="386782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83519"/>
            <a:ext cx="2592288" cy="122413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7654"/>
            <a:ext cx="259228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sp>
        <p:nvSpPr>
          <p:cNvPr id="2" name="Obdélník 1"/>
          <p:cNvSpPr/>
          <p:nvPr userDrawn="1"/>
        </p:nvSpPr>
        <p:spPr>
          <a:xfrm>
            <a:off x="7303325" y="106878"/>
            <a:ext cx="1662545" cy="154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2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pPr/>
              <a:t>19.10.2019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14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IN7\Downloads\color-1305606_192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3340100"/>
          </a:xfrm>
          <a:prstGeom prst="rect">
            <a:avLst/>
          </a:prstGeom>
          <a:solidFill>
            <a:srgbClr val="FE51C2"/>
          </a:solidFill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9474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7080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0918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5536" y="159482"/>
            <a:ext cx="8352928" cy="48245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588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0195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85133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3816606" y="2514208"/>
            <a:ext cx="1296145" cy="2648247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67837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2147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139702"/>
            <a:ext cx="45720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2715766"/>
            <a:ext cx="45720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3823" cy="514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24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59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2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38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733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pPr/>
              <a:t>19.10.2019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25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1" y="86723"/>
            <a:ext cx="1442720" cy="123015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4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7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" y="4766311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8"/>
            <a:ext cx="7886700" cy="3482999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27" name="Picture 3" descr="C:\Data\Dropbox\ENAI\Grafika\logo_final-022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81" y="154379"/>
            <a:ext cx="1104612" cy="9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576" indent="-228576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tomas.foltynek@academicintegrity.e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ta.dlabolova@academicintegrity.e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/>
              <a:t>İntihalin Sınır Çizgisi Nerede?</a:t>
            </a:r>
            <a:endParaRPr lang="en-GB" sz="4000" noProof="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638146" y="2819209"/>
            <a:ext cx="5284484" cy="847606"/>
          </a:xfrm>
        </p:spPr>
        <p:txBody>
          <a:bodyPr/>
          <a:lstStyle/>
          <a:p>
            <a:r>
              <a:rPr lang="tr-TR" dirty="0" smtClean="0"/>
              <a:t>İntihal vs. Doğru</a:t>
            </a:r>
            <a:r>
              <a:rPr lang="tr-TR" noProof="0" dirty="0" smtClean="0"/>
              <a:t> Alıntılama Alıştırmaları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454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noProof="0" dirty="0" smtClean="0">
                <a:latin typeface="+mn-lt"/>
              </a:rPr>
              <a:t>Akademik Sahtekarlık Denildiğinde Ne Anlıyorsunuz?</a:t>
            </a:r>
            <a:endParaRPr lang="en-GB" noProof="0" dirty="0">
              <a:latin typeface="+mn-lt"/>
            </a:endParaRP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27181" y="1599642"/>
            <a:ext cx="6915150" cy="2916324"/>
          </a:xfrm>
        </p:spPr>
        <p:txBody>
          <a:bodyPr>
            <a:normAutofit/>
          </a:bodyPr>
          <a:lstStyle/>
          <a:p>
            <a:r>
              <a:rPr lang="tr-TR" noProof="0" dirty="0" smtClean="0"/>
              <a:t>Sınavda kopya çekme</a:t>
            </a:r>
            <a:endParaRPr lang="en-GB" noProof="0" dirty="0"/>
          </a:p>
          <a:p>
            <a:r>
              <a:rPr lang="tr-TR" dirty="0" smtClean="0"/>
              <a:t>Ödev satın alma</a:t>
            </a:r>
            <a:r>
              <a:rPr lang="en-GB" noProof="0" dirty="0" smtClean="0"/>
              <a:t> </a:t>
            </a:r>
            <a:endParaRPr lang="tr-TR" noProof="0" dirty="0" smtClean="0"/>
          </a:p>
          <a:p>
            <a:r>
              <a:rPr lang="tr-TR" dirty="0" smtClean="0"/>
              <a:t>Kişinin kendi çalışmasından intihal yapması</a:t>
            </a:r>
            <a:endParaRPr lang="en-GB" noProof="0" dirty="0"/>
          </a:p>
          <a:p>
            <a:r>
              <a:rPr lang="tr-TR" noProof="0" dirty="0" smtClean="0"/>
              <a:t>Uygun olmayan bir şekilde işbirliği içinde çalışma</a:t>
            </a:r>
          </a:p>
          <a:p>
            <a:r>
              <a:rPr lang="tr-TR" noProof="0" dirty="0" smtClean="0"/>
              <a:t>Araştırma sahtekarlığı…</a:t>
            </a:r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5717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İntihali neden önemsemeliyiz</a:t>
            </a:r>
            <a:r>
              <a:rPr lang="en-GB" noProof="0" dirty="0" smtClean="0"/>
              <a:t>?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i="1" noProof="0" dirty="0"/>
          </a:p>
          <a:p>
            <a:pPr marL="0" indent="0">
              <a:buNone/>
            </a:pPr>
            <a:endParaRPr lang="en-GB" b="1" i="1" noProof="0" dirty="0"/>
          </a:p>
          <a:p>
            <a:pPr marL="0" indent="0" algn="ctr">
              <a:buNone/>
            </a:pPr>
            <a:r>
              <a:rPr lang="tr-TR" b="1" i="1" noProof="0" dirty="0" smtClean="0"/>
              <a:t>Üniversiteler neden intihal ve akademik bütünlükle ilgilenmeliler?</a:t>
            </a:r>
            <a:endParaRPr lang="en-GB" b="1" i="1" noProof="0" dirty="0"/>
          </a:p>
        </p:txBody>
      </p:sp>
    </p:spTree>
    <p:extLst>
      <p:ext uri="{BB962C8B-B14F-4D97-AF65-F5344CB8AC3E}">
        <p14:creationId xmlns:p14="http://schemas.microsoft.com/office/powerpoint/2010/main" val="265695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noProof="0" dirty="0" smtClean="0">
                <a:latin typeface="+mn-lt"/>
              </a:rPr>
              <a:t>Sınır çizgisi nerede</a:t>
            </a:r>
            <a:r>
              <a:rPr lang="en-GB" noProof="0" dirty="0" smtClean="0">
                <a:latin typeface="+mn-lt"/>
              </a:rPr>
              <a:t>?</a:t>
            </a:r>
            <a:endParaRPr lang="en-GB" noProof="0" dirty="0">
              <a:latin typeface="+mn-lt"/>
            </a:endParaRP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/>
              <a:t>Kötü</a:t>
            </a:r>
            <a:r>
              <a:rPr lang="en-GB" dirty="0" smtClean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akademik</a:t>
            </a:r>
            <a:r>
              <a:rPr lang="en-GB" dirty="0"/>
              <a:t> </a:t>
            </a:r>
            <a:r>
              <a:rPr lang="en-GB" dirty="0" err="1"/>
              <a:t>çalışmayla</a:t>
            </a:r>
            <a:r>
              <a:rPr lang="en-GB" dirty="0"/>
              <a:t> </a:t>
            </a:r>
            <a:r>
              <a:rPr lang="en-GB" dirty="0" err="1"/>
              <a:t>intihal</a:t>
            </a:r>
            <a:r>
              <a:rPr lang="en-GB" dirty="0"/>
              <a:t> </a:t>
            </a:r>
            <a:r>
              <a:rPr lang="en-GB" dirty="0" err="1"/>
              <a:t>arasındaki</a:t>
            </a:r>
            <a:r>
              <a:rPr lang="en-GB" dirty="0"/>
              <a:t> </a:t>
            </a:r>
            <a:r>
              <a:rPr lang="en-GB" dirty="0" err="1"/>
              <a:t>sınır</a:t>
            </a:r>
            <a:r>
              <a:rPr lang="en-GB" dirty="0"/>
              <a:t> </a:t>
            </a:r>
            <a:r>
              <a:rPr lang="en-GB" dirty="0" err="1"/>
              <a:t>çizgisi</a:t>
            </a:r>
            <a:r>
              <a:rPr lang="en-GB" dirty="0"/>
              <a:t> </a:t>
            </a:r>
            <a:r>
              <a:rPr lang="en-GB" dirty="0" err="1"/>
              <a:t>nerede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tr-TR" dirty="0" smtClean="0"/>
              <a:t>Verilen soruları okuyunuz ve intihal olup olmadığına dair sahip olduğunuz düşünceye göre gerekli yerlere tik koyunuz.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9271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8150A5-4647-1948-8A39-1B13FCBF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1. Senaryo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048968-9BAA-BC4A-90E4-BABE8B64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A46844E2-1106-0C4D-83A9-DB61C0C95C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8918" y="1161106"/>
            <a:ext cx="3986163" cy="406669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xmlns="" id="{A89BE08B-8222-9640-A60C-328FCBA8FFA9}"/>
              </a:ext>
            </a:extLst>
          </p:cNvPr>
          <p:cNvSpPr/>
          <p:nvPr/>
        </p:nvSpPr>
        <p:spPr bwMode="auto">
          <a:xfrm>
            <a:off x="6154964" y="964362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96725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8150A5-4647-1948-8A39-1B13FCBF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2. Senaryo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2048968-9BAA-BC4A-90E4-BABE8B64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1552FC7-2B20-9F4D-8B38-012CB72B05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494" y="1148200"/>
            <a:ext cx="7169011" cy="3995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xmlns="" id="{A89BE08B-8222-9640-A60C-328FCBA8FFA9}"/>
              </a:ext>
            </a:extLst>
          </p:cNvPr>
          <p:cNvSpPr/>
          <p:nvPr/>
        </p:nvSpPr>
        <p:spPr bwMode="auto">
          <a:xfrm>
            <a:off x="4161883" y="815085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99615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30F61C2-3842-FB46-ADC8-661886E0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3. Senaryo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D458FCC-4081-6449-8A94-C9CCE2E38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5C7965C9-3DD2-4A47-8BE6-CB43D4FBD40C}"/>
              </a:ext>
            </a:extLst>
          </p:cNvPr>
          <p:cNvSpPr/>
          <p:nvPr/>
        </p:nvSpPr>
        <p:spPr bwMode="auto">
          <a:xfrm>
            <a:off x="3796339" y="4735096"/>
            <a:ext cx="596864" cy="208255"/>
          </a:xfrm>
          <a:prstGeom prst="ellipse">
            <a:avLst/>
          </a:prstGeom>
          <a:noFill/>
          <a:ln w="57150" cap="flat" cmpd="sng" algn="ctr">
            <a:solidFill>
              <a:srgbClr val="0066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28" charset="-128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9150483-54B0-0849-9323-50B066CF2E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916" y="1149724"/>
            <a:ext cx="7212168" cy="400822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xmlns="" id="{B73B6627-7B1C-7645-AB55-092449060427}"/>
              </a:ext>
            </a:extLst>
          </p:cNvPr>
          <p:cNvSpPr/>
          <p:nvPr/>
        </p:nvSpPr>
        <p:spPr bwMode="auto">
          <a:xfrm>
            <a:off x="4161883" y="815085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66901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A5C2F7-0167-8445-8F24-0CF02ADA1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4. Senaryo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E1C2984-1D68-0942-80B7-4AC3C63AA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741EB499-CFED-D84E-AEE0-810BAC70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76" y="1149724"/>
            <a:ext cx="3756648" cy="39967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xmlns="" id="{69B0065D-78C3-5E45-9406-5647399075EB}"/>
              </a:ext>
            </a:extLst>
          </p:cNvPr>
          <p:cNvSpPr/>
          <p:nvPr/>
        </p:nvSpPr>
        <p:spPr bwMode="auto">
          <a:xfrm>
            <a:off x="6040207" y="952980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3974332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9E0706-36E0-B74B-821E-0889727D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5. Senaryo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2C8AA86-269D-6B41-ABF6-FF50966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2C56254-4837-1344-B4F2-B10F915FFC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653" y="1149724"/>
            <a:ext cx="8604694" cy="399801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xmlns="" id="{F6A403FA-2938-5942-92AC-AC5165926288}"/>
              </a:ext>
            </a:extLst>
          </p:cNvPr>
          <p:cNvSpPr/>
          <p:nvPr/>
        </p:nvSpPr>
        <p:spPr bwMode="auto">
          <a:xfrm>
            <a:off x="4161883" y="912638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27588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E5D8C5-0911-F74F-A7E1-43A67CCE8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Değiştirilmiş bazı kelimeler (6, 7, 8)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5101503-174B-3943-AA8F-A88D0C32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9560"/>
            <a:ext cx="9144001" cy="198876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A732FBBF-0919-614D-9E37-965E80058FF6}"/>
              </a:ext>
            </a:extLst>
          </p:cNvPr>
          <p:cNvSpPr txBox="1"/>
          <p:nvPr/>
        </p:nvSpPr>
        <p:spPr>
          <a:xfrm>
            <a:off x="154547" y="1270752"/>
            <a:ext cx="314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Öğrencinin verdiği ödev</a:t>
            </a:r>
            <a:endParaRPr lang="cs-CZ" sz="2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4B6CD87B-221A-2841-B0F6-826892D6CCCF}"/>
              </a:ext>
            </a:extLst>
          </p:cNvPr>
          <p:cNvSpPr txBox="1"/>
          <p:nvPr/>
        </p:nvSpPr>
        <p:spPr>
          <a:xfrm>
            <a:off x="5112912" y="1298638"/>
            <a:ext cx="155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Asıl kaynak</a:t>
            </a:r>
            <a:endParaRPr lang="cs-CZ" sz="2400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xmlns="" id="{042B01DC-EAE2-1246-83F9-1F3DD6A7B648}"/>
              </a:ext>
            </a:extLst>
          </p:cNvPr>
          <p:cNvSpPr/>
          <p:nvPr/>
        </p:nvSpPr>
        <p:spPr bwMode="auto">
          <a:xfrm>
            <a:off x="3620972" y="1752816"/>
            <a:ext cx="820234" cy="39348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8" charset="-128"/>
              </a:rPr>
              <a:t>40 %</a:t>
            </a:r>
          </a:p>
        </p:txBody>
      </p:sp>
    </p:spTree>
    <p:extLst>
      <p:ext uri="{BB962C8B-B14F-4D97-AF65-F5344CB8AC3E}">
        <p14:creationId xmlns:p14="http://schemas.microsoft.com/office/powerpoint/2010/main" val="132972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2B6597-50DA-C347-A9B0-D8573D06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Grup çalışması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699387A-FE4E-994D-B56D-1AB43E533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Senaryolar hakkında yaptığınız değerlendirmeleri tartışın</a:t>
            </a:r>
            <a:endParaRPr lang="en-GB" dirty="0" smtClean="0"/>
          </a:p>
          <a:p>
            <a:r>
              <a:rPr lang="tr-TR" dirty="0" smtClean="0"/>
              <a:t>Grubunuzla birlikte ortak bir karara varmaya çalışın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67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6CF9C77-91EA-8D49-8F06-B2E170D5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Yazarlar Hakkında Bilgi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16E6E0C-5DC7-C84A-B3E9-EB6D26D47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9724"/>
            <a:ext cx="7886700" cy="3482999"/>
          </a:xfrm>
        </p:spPr>
        <p:txBody>
          <a:bodyPr/>
          <a:lstStyle/>
          <a:p>
            <a:r>
              <a:rPr lang="en-GB" dirty="0"/>
              <a:t>AB </a:t>
            </a:r>
            <a:r>
              <a:rPr lang="en-GB" dirty="0" err="1"/>
              <a:t>tarafından</a:t>
            </a:r>
            <a:r>
              <a:rPr lang="en-GB" dirty="0"/>
              <a:t> </a:t>
            </a:r>
            <a:r>
              <a:rPr lang="en-GB" dirty="0" err="1"/>
              <a:t>finanse</a:t>
            </a:r>
            <a:r>
              <a:rPr lang="en-GB" dirty="0"/>
              <a:t> </a:t>
            </a:r>
            <a:r>
              <a:rPr lang="en-GB" dirty="0" err="1"/>
              <a:t>edilen</a:t>
            </a:r>
            <a:r>
              <a:rPr lang="en-GB" dirty="0"/>
              <a:t> “</a:t>
            </a:r>
            <a:r>
              <a:rPr lang="en-GB" dirty="0" err="1"/>
              <a:t>Avrupa</a:t>
            </a:r>
            <a:r>
              <a:rPr lang="en-GB" dirty="0"/>
              <a:t> </a:t>
            </a:r>
            <a:r>
              <a:rPr lang="en-GB" dirty="0" err="1"/>
              <a:t>çapında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Öğretimde</a:t>
            </a:r>
            <a:r>
              <a:rPr lang="en-GB" dirty="0"/>
              <a:t> </a:t>
            </a:r>
            <a:r>
              <a:rPr lang="en-GB" dirty="0" err="1"/>
              <a:t>İntihal</a:t>
            </a:r>
            <a:r>
              <a:rPr lang="en-GB" dirty="0"/>
              <a:t> </a:t>
            </a:r>
            <a:r>
              <a:rPr lang="en-GB" dirty="0" err="1"/>
              <a:t>Politikaların</a:t>
            </a:r>
            <a:r>
              <a:rPr lang="en-GB" dirty="0"/>
              <a:t> </a:t>
            </a:r>
            <a:r>
              <a:rPr lang="en-GB" dirty="0" err="1"/>
              <a:t>Etkisi</a:t>
            </a:r>
            <a:r>
              <a:rPr lang="en-GB" dirty="0"/>
              <a:t>” </a:t>
            </a:r>
            <a:r>
              <a:rPr lang="en-GB" dirty="0" err="1"/>
              <a:t>projesi</a:t>
            </a:r>
            <a:endParaRPr lang="en-GB" dirty="0"/>
          </a:p>
          <a:p>
            <a:r>
              <a:rPr lang="en-GB" dirty="0"/>
              <a:t>Irene Glendinning, Coventry </a:t>
            </a:r>
            <a:r>
              <a:rPr lang="tr-TR" dirty="0"/>
              <a:t> </a:t>
            </a:r>
            <a:r>
              <a:rPr lang="tr-TR" dirty="0" smtClean="0"/>
              <a:t>Üniversitesi</a:t>
            </a:r>
            <a:r>
              <a:rPr lang="en-GB" dirty="0" smtClean="0"/>
              <a:t>, </a:t>
            </a:r>
            <a:r>
              <a:rPr lang="tr-TR" dirty="0" smtClean="0"/>
              <a:t>Birleşik Krallık</a:t>
            </a:r>
            <a:endParaRPr lang="en-GB" dirty="0"/>
          </a:p>
          <a:p>
            <a:r>
              <a:rPr lang="en-GB" dirty="0" err="1"/>
              <a:t>Tomáš</a:t>
            </a:r>
            <a:r>
              <a:rPr lang="en-GB" dirty="0"/>
              <a:t> </a:t>
            </a:r>
            <a:r>
              <a:rPr lang="en-GB" dirty="0" err="1"/>
              <a:t>Foltýnek</a:t>
            </a:r>
            <a:r>
              <a:rPr lang="en-GB" dirty="0"/>
              <a:t>, </a:t>
            </a:r>
            <a:r>
              <a:rPr lang="tr-TR" dirty="0" err="1" smtClean="0"/>
              <a:t>Brno</a:t>
            </a:r>
            <a:r>
              <a:rPr lang="tr-TR" dirty="0" smtClean="0"/>
              <a:t> </a:t>
            </a:r>
            <a:r>
              <a:rPr lang="en-GB" dirty="0" smtClean="0"/>
              <a:t>Mendel </a:t>
            </a:r>
            <a:r>
              <a:rPr lang="tr-TR" dirty="0" smtClean="0"/>
              <a:t>Üniversitesi</a:t>
            </a:r>
            <a:r>
              <a:rPr lang="en-GB" dirty="0" smtClean="0"/>
              <a:t>, </a:t>
            </a:r>
            <a:r>
              <a:rPr lang="tr-TR" dirty="0" err="1" smtClean="0"/>
              <a:t>Çekya</a:t>
            </a:r>
            <a:endParaRPr lang="en-GB" dirty="0"/>
          </a:p>
          <a:p>
            <a:r>
              <a:rPr lang="en-GB" dirty="0" err="1"/>
              <a:t>Dita</a:t>
            </a:r>
            <a:r>
              <a:rPr lang="en-GB" dirty="0"/>
              <a:t> </a:t>
            </a:r>
            <a:r>
              <a:rPr lang="en-GB" dirty="0" err="1"/>
              <a:t>Dlabolová</a:t>
            </a:r>
            <a:r>
              <a:rPr lang="en-GB" dirty="0" smtClean="0"/>
              <a:t>,</a:t>
            </a:r>
            <a:r>
              <a:rPr lang="tr-TR" dirty="0" smtClean="0"/>
              <a:t> </a:t>
            </a:r>
            <a:r>
              <a:rPr lang="tr-TR" dirty="0" err="1" smtClean="0"/>
              <a:t>Brno</a:t>
            </a:r>
            <a:r>
              <a:rPr lang="en-GB" dirty="0" smtClean="0"/>
              <a:t> </a:t>
            </a:r>
            <a:r>
              <a:rPr lang="en-GB" dirty="0"/>
              <a:t>Mendel </a:t>
            </a:r>
            <a:r>
              <a:rPr lang="tr-TR" dirty="0" smtClean="0"/>
              <a:t>Üniversitesi</a:t>
            </a:r>
            <a:r>
              <a:rPr lang="en-GB" dirty="0" smtClean="0"/>
              <a:t>, </a:t>
            </a:r>
            <a:r>
              <a:rPr lang="tr-TR" dirty="0" err="1" smtClean="0"/>
              <a:t>Çekya</a:t>
            </a:r>
            <a:endParaRPr lang="en-GB" dirty="0"/>
          </a:p>
          <a:p>
            <a:r>
              <a:rPr lang="en-GB" dirty="0"/>
              <a:t>Ansgar </a:t>
            </a:r>
            <a:r>
              <a:rPr lang="en-GB" dirty="0" err="1"/>
              <a:t>Schäfer</a:t>
            </a:r>
            <a:r>
              <a:rPr lang="en-GB" dirty="0"/>
              <a:t>, </a:t>
            </a:r>
            <a:r>
              <a:rPr lang="en-GB" dirty="0" smtClean="0"/>
              <a:t>Konstanz</a:t>
            </a:r>
            <a:r>
              <a:rPr lang="tr-TR" dirty="0" smtClean="0"/>
              <a:t> Üniversitesi</a:t>
            </a:r>
            <a:r>
              <a:rPr lang="en-GB" dirty="0" smtClean="0"/>
              <a:t>, </a:t>
            </a:r>
            <a:r>
              <a:rPr lang="tr-TR" dirty="0" smtClean="0"/>
              <a:t>Almanya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23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Bay Elma’nın </a:t>
            </a:r>
            <a:r>
              <a:rPr lang="tr-TR" dirty="0" err="1" smtClean="0"/>
              <a:t>blogundan</a:t>
            </a:r>
            <a:r>
              <a:rPr lang="tr-TR" dirty="0" smtClean="0"/>
              <a:t> bir örnek</a:t>
            </a:r>
            <a:r>
              <a:rPr lang="en-GB" dirty="0" smtClean="0"/>
              <a:t>: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tr-TR" dirty="0" smtClean="0"/>
              <a:t>Bayan Havuç, Bay Limon hakkında diyor ki: Bay Limon sarı. Ayrıca narenciye olduğunu da ekliyor. Sonra Bayan Havuç, Bay Limon’un ekşi ve tuzlu olduğunu söylüyor. Bayan Havuç ayrıca Bay Limon’un ağaçta yetiştiğini söyleyerek herkesi şaşırtıyor</a:t>
            </a:r>
            <a:r>
              <a:rPr lang="en-GB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5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Bay Elma’nın </a:t>
            </a:r>
            <a:r>
              <a:rPr lang="tr-TR" dirty="0" err="1" smtClean="0"/>
              <a:t>blogundan</a:t>
            </a:r>
            <a:r>
              <a:rPr lang="tr-TR" dirty="0" smtClean="0"/>
              <a:t> bir örnek</a:t>
            </a:r>
            <a:r>
              <a:rPr lang="en-GB" dirty="0" smtClean="0"/>
              <a:t>: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tr-TR" dirty="0" smtClean="0"/>
              <a:t>Bayan Havuç, Bay Limon hakkında diyor ki: Bay Limon sarı. Ayrıca narenciye olduğunu da ekliyor. Sonra Bayan Havuç, Bay Limon’un ekşi olduğunu söylüyor. </a:t>
            </a:r>
            <a:r>
              <a:rPr lang="tr-TR" b="1" dirty="0" smtClean="0">
                <a:solidFill>
                  <a:srgbClr val="FF0066"/>
                </a:solidFill>
              </a:rPr>
              <a:t>Ve aynı zamanda acı da</a:t>
            </a:r>
            <a:r>
              <a:rPr lang="en-GB" b="1" dirty="0" smtClean="0">
                <a:solidFill>
                  <a:srgbClr val="FF0066"/>
                </a:solidFill>
              </a:rPr>
              <a:t>. </a:t>
            </a:r>
            <a:r>
              <a:rPr lang="tr-TR" dirty="0" smtClean="0"/>
              <a:t>Bayan Havuç ayrıca Bay Limon’un ağaçta yetiştiğini söyleyerek herkesi şaşırtıyor</a:t>
            </a:r>
            <a:r>
              <a:rPr lang="en-GB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0067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Bay Elma’nın </a:t>
            </a:r>
            <a:r>
              <a:rPr lang="tr-TR" dirty="0" err="1" smtClean="0"/>
              <a:t>blogundan</a:t>
            </a:r>
            <a:r>
              <a:rPr lang="tr-TR" dirty="0" smtClean="0"/>
              <a:t> bir örnek</a:t>
            </a:r>
            <a:r>
              <a:rPr lang="en-GB" dirty="0" smtClean="0"/>
              <a:t>: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tr-TR" dirty="0" smtClean="0">
                <a:solidFill>
                  <a:srgbClr val="009999"/>
                </a:solidFill>
              </a:rPr>
              <a:t>Bayan Havuç</a:t>
            </a:r>
            <a:r>
              <a:rPr lang="tr-TR" dirty="0" smtClean="0"/>
              <a:t>, Bay Limon hakkında diyor ki: Bay Limon sarı. Ayrıca narenciye olduğunu da </a:t>
            </a:r>
            <a:r>
              <a:rPr lang="tr-TR" dirty="0" smtClean="0">
                <a:solidFill>
                  <a:srgbClr val="009999"/>
                </a:solidFill>
              </a:rPr>
              <a:t>ekliyor</a:t>
            </a:r>
            <a:r>
              <a:rPr lang="tr-TR" dirty="0" smtClean="0"/>
              <a:t>. Sonra </a:t>
            </a:r>
            <a:r>
              <a:rPr lang="tr-TR" dirty="0" smtClean="0">
                <a:solidFill>
                  <a:srgbClr val="009999"/>
                </a:solidFill>
              </a:rPr>
              <a:t>Bayan Havuç</a:t>
            </a:r>
            <a:r>
              <a:rPr lang="tr-TR" dirty="0" smtClean="0"/>
              <a:t>, Bay Limon’un ekşi olduğunu </a:t>
            </a:r>
            <a:r>
              <a:rPr lang="tr-TR" dirty="0" smtClean="0">
                <a:solidFill>
                  <a:srgbClr val="009999"/>
                </a:solidFill>
              </a:rPr>
              <a:t>söylüyor</a:t>
            </a:r>
            <a:r>
              <a:rPr lang="tr-TR" dirty="0" smtClean="0"/>
              <a:t>. </a:t>
            </a:r>
            <a:r>
              <a:rPr lang="tr-TR" b="1" dirty="0" smtClean="0">
                <a:solidFill>
                  <a:srgbClr val="FF0066"/>
                </a:solidFill>
              </a:rPr>
              <a:t>Ve aynı zamanda acı da</a:t>
            </a:r>
            <a:r>
              <a:rPr lang="en-GB" b="1" dirty="0" smtClean="0">
                <a:solidFill>
                  <a:srgbClr val="FF0066"/>
                </a:solidFill>
              </a:rPr>
              <a:t>. </a:t>
            </a:r>
            <a:r>
              <a:rPr lang="tr-TR" dirty="0" smtClean="0">
                <a:solidFill>
                  <a:srgbClr val="009999"/>
                </a:solidFill>
              </a:rPr>
              <a:t>Bayan Havuç</a:t>
            </a:r>
            <a:r>
              <a:rPr lang="tr-TR" dirty="0" smtClean="0"/>
              <a:t> ayrıca Bay Limon’un ağaçta yetiştiğini </a:t>
            </a:r>
            <a:r>
              <a:rPr lang="tr-TR" dirty="0" smtClean="0">
                <a:solidFill>
                  <a:srgbClr val="009999"/>
                </a:solidFill>
              </a:rPr>
              <a:t>söyleyerek</a:t>
            </a:r>
            <a:r>
              <a:rPr lang="tr-TR" dirty="0" smtClean="0"/>
              <a:t> herkesi şaşırtıyor</a:t>
            </a:r>
            <a:r>
              <a:rPr lang="en-GB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10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Sınır çizgisi nerede?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tr-TR" dirty="0" smtClean="0"/>
              <a:t>1 ve 6 numaralı senaryolara odaklanın</a:t>
            </a:r>
            <a:endParaRPr lang="en-GB" dirty="0" smtClean="0"/>
          </a:p>
          <a:p>
            <a:r>
              <a:rPr lang="tr-TR" dirty="0" smtClean="0"/>
              <a:t>Hangisi daha kötü?</a:t>
            </a:r>
            <a:endParaRPr lang="en-GB" dirty="0" smtClean="0"/>
          </a:p>
          <a:p>
            <a:endParaRPr lang="en-GB" dirty="0" smtClean="0"/>
          </a:p>
          <a:p>
            <a:r>
              <a:rPr lang="tr-TR" dirty="0" smtClean="0"/>
              <a:t>Avrupalı öğrenciler bu durumlar hakkında ne düşünüyor?</a:t>
            </a:r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24654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226855"/>
              </p:ext>
            </p:extLst>
          </p:nvPr>
        </p:nvGraphicFramePr>
        <p:xfrm>
          <a:off x="630249" y="1491630"/>
          <a:ext cx="8095007" cy="323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36" y="627534"/>
            <a:ext cx="7157412" cy="864096"/>
          </a:xfrm>
        </p:spPr>
        <p:txBody>
          <a:bodyPr>
            <a:noAutofit/>
          </a:bodyPr>
          <a:lstStyle/>
          <a:p>
            <a:r>
              <a:rPr lang="tr-TR" sz="2800" dirty="0" smtClean="0"/>
              <a:t>Öğrencilerin ödevlerinin %40’ı kelimesi kelimesine kopyalanmış, alıntı, referans ya da metin içi alıntı verilmemiş (1)</a:t>
            </a:r>
            <a:endParaRPr lang="en-GB" sz="2800" noProof="0" dirty="0"/>
          </a:p>
        </p:txBody>
      </p:sp>
    </p:spTree>
    <p:extLst>
      <p:ext uri="{BB962C8B-B14F-4D97-AF65-F5344CB8AC3E}">
        <p14:creationId xmlns:p14="http://schemas.microsoft.com/office/powerpoint/2010/main" val="2701708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08477"/>
              </p:ext>
            </p:extLst>
          </p:nvPr>
        </p:nvGraphicFramePr>
        <p:xfrm>
          <a:off x="628650" y="1491630"/>
          <a:ext cx="8079514" cy="3268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7534"/>
            <a:ext cx="7237716" cy="864096"/>
          </a:xfrm>
        </p:spPr>
        <p:txBody>
          <a:bodyPr>
            <a:noAutofit/>
          </a:bodyPr>
          <a:lstStyle/>
          <a:p>
            <a:r>
              <a:rPr lang="tr-TR" sz="2800" dirty="0" smtClean="0"/>
              <a:t>Öğrencilerin ödevlerinin %40’ının baz kelimeleri değiştirilmiş, alıntı, referans ya da metin içi alıntı verilmemiş </a:t>
            </a:r>
            <a:r>
              <a:rPr lang="en-GB" sz="2800" dirty="0" smtClean="0"/>
              <a:t>(6)</a:t>
            </a:r>
            <a:endParaRPr lang="en-GB" sz="2800" noProof="0" dirty="0"/>
          </a:p>
        </p:txBody>
      </p:sp>
    </p:spTree>
    <p:extLst>
      <p:ext uri="{BB962C8B-B14F-4D97-AF65-F5344CB8AC3E}">
        <p14:creationId xmlns:p14="http://schemas.microsoft.com/office/powerpoint/2010/main" val="4181626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Nedenleri arayalım</a:t>
            </a:r>
            <a:endParaRPr lang="en-GB" noProof="0" dirty="0">
              <a:latin typeface="+mn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Öğrencilerin intihal yapmalarının nedenleri nelerdir?</a:t>
            </a:r>
            <a:endParaRPr lang="cs-CZ" dirty="0" smtClean="0"/>
          </a:p>
          <a:p>
            <a:r>
              <a:rPr lang="tr-TR" dirty="0" smtClean="0"/>
              <a:t>Grupça beyin fırtınası</a:t>
            </a:r>
            <a:endParaRPr lang="cs-CZ" dirty="0" smtClean="0"/>
          </a:p>
          <a:p>
            <a:r>
              <a:rPr lang="tr-TR" dirty="0" smtClean="0"/>
              <a:t>Olabildiğince çok neden yazın</a:t>
            </a:r>
            <a:endParaRPr lang="cs-CZ" dirty="0" smtClean="0"/>
          </a:p>
          <a:p>
            <a:r>
              <a:rPr lang="tr-TR" dirty="0" smtClean="0"/>
              <a:t>Önem derecesine göre nedenleri sıralayın</a:t>
            </a:r>
            <a:endParaRPr lang="cs-CZ" dirty="0" smtClean="0"/>
          </a:p>
          <a:p>
            <a:endParaRPr lang="cs-CZ" dirty="0"/>
          </a:p>
          <a:p>
            <a:endParaRPr lang="en-GB" noProof="0" dirty="0"/>
          </a:p>
          <a:p>
            <a:pPr>
              <a:buFontTx/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212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Öğrenciler öğretmenlere karşı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tr-TR" dirty="0" smtClean="0"/>
              <a:t>Öğrenciler neden intihal yapar</a:t>
            </a:r>
            <a:r>
              <a:rPr lang="en-GB" dirty="0" smtClean="0"/>
              <a:t>?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smtClean="0"/>
              <a:t>Öğretmenler</a:t>
            </a:r>
            <a:endParaRPr lang="en-GB" b="1" dirty="0" smtClean="0"/>
          </a:p>
          <a:p>
            <a:pPr lvl="1"/>
            <a:r>
              <a:rPr lang="tr-TR" dirty="0" smtClean="0"/>
              <a:t>kopyala yapıştır kolay geliyor</a:t>
            </a:r>
            <a:endParaRPr lang="en-GB" dirty="0" smtClean="0"/>
          </a:p>
          <a:p>
            <a:pPr lvl="1"/>
            <a:r>
              <a:rPr lang="tr-TR" dirty="0" smtClean="0"/>
              <a:t>intihal yanlış değil algısı</a:t>
            </a:r>
            <a:endParaRPr lang="en-GB" dirty="0" smtClean="0"/>
          </a:p>
          <a:p>
            <a:pPr lvl="1"/>
            <a:r>
              <a:rPr lang="tr-TR" dirty="0" smtClean="0"/>
              <a:t>Öğretmen umursamaz tavrı</a:t>
            </a:r>
            <a:endParaRPr lang="en-GB" dirty="0" smtClean="0"/>
          </a:p>
          <a:p>
            <a:r>
              <a:rPr lang="tr-TR" b="1" dirty="0" smtClean="0"/>
              <a:t>Öğrenciler</a:t>
            </a:r>
            <a:endParaRPr lang="en-GB" b="1" dirty="0" smtClean="0"/>
          </a:p>
          <a:p>
            <a:pPr lvl="1"/>
            <a:r>
              <a:rPr lang="tr-TR" dirty="0" smtClean="0"/>
              <a:t>zamanın yetmemesi</a:t>
            </a:r>
            <a:endParaRPr lang="en-GB" dirty="0" smtClean="0"/>
          </a:p>
          <a:p>
            <a:pPr lvl="1"/>
            <a:r>
              <a:rPr lang="tr-TR" dirty="0" smtClean="0"/>
              <a:t>iş yüküyle başa çıkamamak</a:t>
            </a:r>
            <a:endParaRPr lang="en-GB" dirty="0" smtClean="0"/>
          </a:p>
          <a:p>
            <a:pPr lvl="1"/>
            <a:r>
              <a:rPr lang="tr-TR" dirty="0" smtClean="0"/>
              <a:t>kendi yaptıkları ödevler yeteri kadar iyi değil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555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Öğrenciler öğretmenlere karşı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i="1" dirty="0" smtClean="0"/>
              <a:t>Öğrenciler intihalden nasıl haberdar oluyorlar</a:t>
            </a:r>
            <a:r>
              <a:rPr lang="en-GB" i="1" dirty="0" smtClean="0"/>
              <a:t>?</a:t>
            </a:r>
          </a:p>
          <a:p>
            <a:pPr lvl="1"/>
            <a:r>
              <a:rPr lang="tr-TR" dirty="0" smtClean="0"/>
              <a:t>Öğretmenler</a:t>
            </a:r>
            <a:r>
              <a:rPr lang="en-GB" dirty="0" smtClean="0"/>
              <a:t>: </a:t>
            </a:r>
            <a:r>
              <a:rPr lang="tr-TR" dirty="0" smtClean="0"/>
              <a:t>Sınıf/seminerlerden</a:t>
            </a:r>
            <a:endParaRPr lang="en-GB" dirty="0" smtClean="0"/>
          </a:p>
          <a:p>
            <a:pPr lvl="1"/>
            <a:r>
              <a:rPr lang="tr-TR" dirty="0" smtClean="0"/>
              <a:t>Öğrenciler</a:t>
            </a:r>
            <a:r>
              <a:rPr lang="en-GB" dirty="0" smtClean="0"/>
              <a:t>: </a:t>
            </a:r>
            <a:r>
              <a:rPr lang="tr-TR" dirty="0" smtClean="0"/>
              <a:t>İnternet sayfalarından</a:t>
            </a:r>
            <a:endParaRPr lang="en-GB" dirty="0" smtClean="0"/>
          </a:p>
          <a:p>
            <a:r>
              <a:rPr lang="tr-TR" i="1" dirty="0" smtClean="0"/>
              <a:t>Akademik yazmanın ne gibi zorlukları var</a:t>
            </a:r>
            <a:r>
              <a:rPr lang="en-GB" i="1" dirty="0" smtClean="0"/>
              <a:t>?</a:t>
            </a:r>
          </a:p>
          <a:p>
            <a:pPr lvl="1"/>
            <a:r>
              <a:rPr lang="tr-TR" dirty="0" smtClean="0"/>
              <a:t>Öğretmenler</a:t>
            </a:r>
            <a:r>
              <a:rPr lang="en-GB" dirty="0" smtClean="0"/>
              <a:t>: </a:t>
            </a:r>
            <a:r>
              <a:rPr lang="tr-TR" dirty="0" smtClean="0"/>
              <a:t>Referans formatları, alıntılama ve referans verme</a:t>
            </a:r>
            <a:endParaRPr lang="en-GB" dirty="0" smtClean="0"/>
          </a:p>
          <a:p>
            <a:pPr lvl="1"/>
            <a:r>
              <a:rPr lang="tr-TR" dirty="0" smtClean="0"/>
              <a:t>Öğrenciler</a:t>
            </a:r>
            <a:r>
              <a:rPr lang="en-GB" dirty="0" smtClean="0"/>
              <a:t>: </a:t>
            </a:r>
            <a:r>
              <a:rPr lang="tr-TR" dirty="0" smtClean="0"/>
              <a:t>İyi kaynaklar bulmak, </a:t>
            </a:r>
            <a:r>
              <a:rPr lang="tr-TR" dirty="0" smtClean="0"/>
              <a:t>alıntılamak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6301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93" y="290775"/>
            <a:ext cx="6691201" cy="1200150"/>
          </a:xfrm>
        </p:spPr>
        <p:txBody>
          <a:bodyPr>
            <a:noAutofit/>
          </a:bodyPr>
          <a:lstStyle/>
          <a:p>
            <a:r>
              <a:rPr lang="tr-TR" sz="3200" dirty="0" smtClean="0"/>
              <a:t>Öğrenciler öğretmenlere karşı, 6, 7 ve 8. senaryolar: Ödevin %40’ı kopyalanmış, bazı kelimeleri değiştirilmiş. İntihal sayılır mı?</a:t>
            </a:r>
            <a:endParaRPr lang="en-GB" sz="3200" noProof="0" dirty="0"/>
          </a:p>
        </p:txBody>
      </p:sp>
      <p:pic>
        <p:nvPicPr>
          <p:cNvPr id="4" name="Content Placeholder 3" descr="17d_stud_teach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4" t="3290" r="1383" b="3873"/>
          <a:stretch/>
        </p:blipFill>
        <p:spPr>
          <a:xfrm>
            <a:off x="803305" y="1782147"/>
            <a:ext cx="6793906" cy="2943677"/>
          </a:xfrm>
        </p:spPr>
      </p:pic>
    </p:spTree>
    <p:extLst>
      <p:ext uri="{BB962C8B-B14F-4D97-AF65-F5344CB8AC3E}">
        <p14:creationId xmlns:p14="http://schemas.microsoft.com/office/powerpoint/2010/main" val="321198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</a:t>
            </a:r>
            <a:r>
              <a:rPr lang="tr-TR" noProof="0" dirty="0" err="1" smtClean="0"/>
              <a:t>eminerin</a:t>
            </a:r>
            <a:r>
              <a:rPr lang="tr-TR" noProof="0" dirty="0" smtClean="0"/>
              <a:t> Düzeni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İntihal örnekleri</a:t>
            </a:r>
            <a:endParaRPr lang="tr-TR" noProof="0" dirty="0" smtClean="0"/>
          </a:p>
          <a:p>
            <a:r>
              <a:rPr lang="tr-TR" dirty="0" smtClean="0"/>
              <a:t>İntihalin ve akademik sahtekarlığın tanımları</a:t>
            </a:r>
            <a:endParaRPr lang="en-GB" noProof="0" dirty="0"/>
          </a:p>
          <a:p>
            <a:r>
              <a:rPr lang="tr-TR" dirty="0" smtClean="0"/>
              <a:t>Örneklerin değerlendirilmesi</a:t>
            </a:r>
            <a:endParaRPr lang="en-GB" noProof="0" dirty="0"/>
          </a:p>
          <a:p>
            <a:r>
              <a:rPr lang="tr-TR" dirty="0" smtClean="0"/>
              <a:t>İntihal yapılma nedenleri</a:t>
            </a:r>
            <a:endParaRPr lang="en-GB" noProof="0" dirty="0"/>
          </a:p>
          <a:p>
            <a:r>
              <a:rPr lang="tr-TR" dirty="0" smtClean="0"/>
              <a:t>Tartışma</a:t>
            </a:r>
            <a:endParaRPr lang="en-GB" noProof="0" dirty="0"/>
          </a:p>
          <a:p>
            <a:pPr marL="0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8666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Peki ne yapılabilir?</a:t>
            </a:r>
            <a:endParaRPr lang="en-GB" noProof="0" dirty="0">
              <a:latin typeface="+mn-lt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Kendi başınıza fikirlerinizi yazın</a:t>
            </a:r>
            <a:endParaRPr lang="en-GB" dirty="0" smtClean="0"/>
          </a:p>
          <a:p>
            <a:r>
              <a:rPr lang="tr-TR" dirty="0" smtClean="0"/>
              <a:t>Grup çalışması yapın</a:t>
            </a:r>
            <a:endParaRPr lang="en-GB" dirty="0" smtClean="0"/>
          </a:p>
          <a:p>
            <a:r>
              <a:rPr lang="tr-TR" dirty="0" smtClean="0"/>
              <a:t>Herkese geri dönüt verin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858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tr-TR" altLang="ko-KR" dirty="0" smtClean="0"/>
              <a:t>İntihali nasıl önleyebiliriz?</a:t>
            </a:r>
            <a:endParaRPr lang="ko-KR" altLang="en-US" dirty="0"/>
          </a:p>
        </p:txBody>
      </p:sp>
      <p:grpSp>
        <p:nvGrpSpPr>
          <p:cNvPr id="5" name="Group 4"/>
          <p:cNvGrpSpPr/>
          <p:nvPr/>
        </p:nvGrpSpPr>
        <p:grpSpPr>
          <a:xfrm rot="18900000">
            <a:off x="2803378" y="2864900"/>
            <a:ext cx="720081" cy="720081"/>
            <a:chOff x="5446453" y="1672187"/>
            <a:chExt cx="914401" cy="914401"/>
          </a:xfrm>
          <a:solidFill>
            <a:schemeClr val="accent3"/>
          </a:solidFill>
        </p:grpSpPr>
        <p:sp>
          <p:nvSpPr>
            <p:cNvPr id="6" name="Teardrop 5"/>
            <p:cNvSpPr/>
            <p:nvPr/>
          </p:nvSpPr>
          <p:spPr>
            <a:xfrm rot="5400000">
              <a:off x="5446453" y="1672188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" name="Teardrop 6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37594" y="1944984"/>
            <a:ext cx="720080" cy="720081"/>
            <a:chOff x="5446454" y="1672186"/>
            <a:chExt cx="914400" cy="914401"/>
          </a:xfrm>
          <a:solidFill>
            <a:schemeClr val="accent4"/>
          </a:solidFill>
        </p:grpSpPr>
        <p:sp>
          <p:nvSpPr>
            <p:cNvPr id="9" name="Teardrop 8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Teardrop 9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700000">
            <a:off x="4221592" y="1488625"/>
            <a:ext cx="720080" cy="720081"/>
            <a:chOff x="5446454" y="1672186"/>
            <a:chExt cx="914400" cy="914401"/>
          </a:xfrm>
          <a:solidFill>
            <a:schemeClr val="accent1"/>
          </a:solidFill>
        </p:grpSpPr>
        <p:sp>
          <p:nvSpPr>
            <p:cNvPr id="12" name="Teardrop 11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5309327" y="1944984"/>
            <a:ext cx="720080" cy="720081"/>
            <a:chOff x="5446454" y="1672186"/>
            <a:chExt cx="914400" cy="914401"/>
          </a:xfrm>
          <a:solidFill>
            <a:schemeClr val="accent2"/>
          </a:solidFill>
        </p:grpSpPr>
        <p:sp>
          <p:nvSpPr>
            <p:cNvPr id="15" name="Teardrop 14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Teardrop 15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8100000">
            <a:off x="5496934" y="2879530"/>
            <a:ext cx="720080" cy="720081"/>
            <a:chOff x="5446454" y="1672186"/>
            <a:chExt cx="914400" cy="914401"/>
          </a:xfrm>
          <a:solidFill>
            <a:schemeClr val="accent5"/>
          </a:solidFill>
        </p:grpSpPr>
        <p:sp>
          <p:nvSpPr>
            <p:cNvPr id="18" name="Teardrop 17"/>
            <p:cNvSpPr/>
            <p:nvPr/>
          </p:nvSpPr>
          <p:spPr>
            <a:xfrm rot="5400000">
              <a:off x="5446454" y="1672186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Teardrop 18"/>
            <p:cNvSpPr/>
            <p:nvPr/>
          </p:nvSpPr>
          <p:spPr>
            <a:xfrm rot="16200000">
              <a:off x="5446454" y="1672187"/>
              <a:ext cx="914400" cy="9144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84749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60974" y="3187385"/>
            <a:ext cx="3130050" cy="697848"/>
            <a:chOff x="2551706" y="4057832"/>
            <a:chExt cx="2500899" cy="697848"/>
          </a:xfrm>
        </p:grpSpPr>
        <p:sp>
          <p:nvSpPr>
            <p:cNvPr id="21" name="TextBox 20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15639" y="4057832"/>
              <a:ext cx="2336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310">
                <a:defRPr/>
              </a:pPr>
              <a:r>
                <a:rPr lang="tr-T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cs typeface="Arial" pitchFamily="34" charset="0"/>
                </a:rPr>
                <a:t>ekip için çalışmak</a:t>
              </a:r>
              <a:endParaRPr lang="en-GB" sz="2400" dirty="0">
                <a:solidFill>
                  <a:srgbClr val="484749">
                    <a:lumMod val="75000"/>
                    <a:lumOff val="25000"/>
                  </a:srgbClr>
                </a:solidFill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22537" y="1882982"/>
            <a:ext cx="3188390" cy="830997"/>
            <a:chOff x="2361195" y="4107562"/>
            <a:chExt cx="2547513" cy="830997"/>
          </a:xfrm>
        </p:grpSpPr>
        <p:sp>
          <p:nvSpPr>
            <p:cNvPr id="24" name="TextBox 23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1195" y="4107562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310">
                <a:defRPr/>
              </a:pPr>
              <a:r>
                <a:rPr lang="tr-TR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cs typeface="Arial" pitchFamily="34" charset="0"/>
                </a:rPr>
                <a:t> sonuçlarının farkında olmak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62251" y="1193391"/>
            <a:ext cx="1782977" cy="553999"/>
            <a:chOff x="2551705" y="4201681"/>
            <a:chExt cx="2357003" cy="553999"/>
          </a:xfrm>
        </p:grpSpPr>
        <p:sp>
          <p:nvSpPr>
            <p:cNvPr id="27" name="TextBox 26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51705" y="4201681"/>
              <a:ext cx="2336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310">
                <a:defRPr/>
              </a:pPr>
              <a:r>
                <a:rPr lang="tr-TR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ea typeface="맑은 고딕" panose="020B0503020000020004" pitchFamily="34" charset="-127"/>
                  <a:cs typeface="Arial" pitchFamily="34" charset="0"/>
                </a:rPr>
                <a:t>ilkeler</a:t>
              </a: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9999" y="3649050"/>
            <a:ext cx="3050778" cy="830997"/>
            <a:chOff x="2551705" y="4283314"/>
            <a:chExt cx="2357003" cy="830997"/>
          </a:xfrm>
        </p:grpSpPr>
        <p:sp>
          <p:nvSpPr>
            <p:cNvPr id="30" name="TextBox 29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1705" y="4283314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310">
                <a:defRPr/>
              </a:pPr>
              <a:r>
                <a:rPr lang="tr-TR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ea typeface="맑은 고딕" panose="020B0503020000020004" pitchFamily="34" charset="-127"/>
                  <a:cs typeface="Arial" pitchFamily="34" charset="0"/>
                </a:rPr>
                <a:t>öğrenciler için eğitim ve destek</a:t>
              </a:r>
              <a:endParaRPr lang="ko-KR" altLang="en-US" sz="2400" dirty="0">
                <a:solidFill>
                  <a:srgbClr val="484749">
                    <a:lumMod val="75000"/>
                    <a:lumOff val="25000"/>
                  </a:srgbClr>
                </a:solidFill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2240" y="1884769"/>
            <a:ext cx="2898537" cy="830997"/>
            <a:chOff x="2551704" y="4144460"/>
            <a:chExt cx="2357004" cy="830997"/>
          </a:xfrm>
        </p:grpSpPr>
        <p:sp>
          <p:nvSpPr>
            <p:cNvPr id="33" name="TextBox 32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1704" y="4144460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310">
                <a:defRPr/>
              </a:pPr>
              <a:r>
                <a:rPr lang="tr-TR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ea typeface="맑은 고딕" panose="020B0503020000020004" pitchFamily="34" charset="-127"/>
                  <a:cs typeface="Arial" pitchFamily="34" charset="0"/>
                </a:rPr>
                <a:t>öğrenciler için kapısı açık kurumlar</a:t>
              </a:r>
              <a:endParaRPr lang="ko-KR" altLang="en-US" sz="2400" dirty="0">
                <a:solidFill>
                  <a:srgbClr val="484749">
                    <a:lumMod val="75000"/>
                    <a:lumOff val="25000"/>
                  </a:srgbClr>
                </a:solidFill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35" name="Rectangle 9"/>
          <p:cNvSpPr/>
          <p:nvPr/>
        </p:nvSpPr>
        <p:spPr>
          <a:xfrm>
            <a:off x="3018301" y="3103137"/>
            <a:ext cx="290234" cy="27168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Rectangle 23"/>
          <p:cNvSpPr/>
          <p:nvPr/>
        </p:nvSpPr>
        <p:spPr>
          <a:xfrm>
            <a:off x="4409460" y="1747390"/>
            <a:ext cx="344342" cy="202550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Rectangle 30"/>
          <p:cNvSpPr/>
          <p:nvPr/>
        </p:nvSpPr>
        <p:spPr>
          <a:xfrm>
            <a:off x="3502245" y="2198027"/>
            <a:ext cx="260035" cy="25927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Oval 21"/>
          <p:cNvSpPr>
            <a:spLocks noChangeAspect="1"/>
          </p:cNvSpPr>
          <p:nvPr/>
        </p:nvSpPr>
        <p:spPr>
          <a:xfrm rot="20695255">
            <a:off x="5686004" y="3070718"/>
            <a:ext cx="341939" cy="34479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9" name="Rounded Rectangle 27"/>
          <p:cNvSpPr/>
          <p:nvPr/>
        </p:nvSpPr>
        <p:spPr>
          <a:xfrm>
            <a:off x="5572340" y="2182511"/>
            <a:ext cx="262892" cy="201937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0" name="Group 25"/>
          <p:cNvGrpSpPr/>
          <p:nvPr/>
        </p:nvGrpSpPr>
        <p:grpSpPr>
          <a:xfrm>
            <a:off x="4206929" y="650316"/>
            <a:ext cx="3826832" cy="830997"/>
            <a:chOff x="1851082" y="4004187"/>
            <a:chExt cx="3057626" cy="830997"/>
          </a:xfrm>
        </p:grpSpPr>
        <p:sp>
          <p:nvSpPr>
            <p:cNvPr id="41" name="TextBox 26"/>
            <p:cNvSpPr txBox="1"/>
            <p:nvPr/>
          </p:nvSpPr>
          <p:spPr>
            <a:xfrm>
              <a:off x="2551706" y="4478681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84749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42" name="TextBox 27"/>
            <p:cNvSpPr txBox="1"/>
            <p:nvPr/>
          </p:nvSpPr>
          <p:spPr>
            <a:xfrm>
              <a:off x="1851082" y="4004187"/>
              <a:ext cx="2336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310">
                <a:defRPr/>
              </a:pPr>
              <a:r>
                <a:rPr lang="cs-CZ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ea typeface="맑은 고딕" panose="020B0503020000020004" pitchFamily="34" charset="-127"/>
                  <a:cs typeface="Arial" pitchFamily="34" charset="0"/>
                </a:rPr>
                <a:t/>
              </a:r>
              <a:br>
                <a:rPr lang="cs-CZ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ea typeface="맑은 고딕" panose="020B0503020000020004" pitchFamily="34" charset="-127"/>
                  <a:cs typeface="Arial" pitchFamily="34" charset="0"/>
                </a:rPr>
              </a:br>
              <a:r>
                <a:rPr lang="tr-TR" altLang="ko-KR" sz="2400" dirty="0" smtClean="0">
                  <a:solidFill>
                    <a:srgbClr val="484749">
                      <a:lumMod val="75000"/>
                      <a:lumOff val="25000"/>
                    </a:srgbClr>
                  </a:solidFill>
                  <a:ea typeface="맑은 고딕" panose="020B0503020000020004" pitchFamily="34" charset="-127"/>
                  <a:cs typeface="Arial" pitchFamily="34" charset="0"/>
                </a:rPr>
                <a:t>istikrarlı yaklaşım</a:t>
              </a:r>
              <a:endParaRPr lang="ko-KR" altLang="en-US" sz="2400" dirty="0">
                <a:solidFill>
                  <a:srgbClr val="484749">
                    <a:lumMod val="75000"/>
                    <a:lumOff val="25000"/>
                  </a:srgbClr>
                </a:solidFill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3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900" dirty="0" smtClean="0"/>
              <a:t>İntihali Engelleme</a:t>
            </a:r>
            <a:r>
              <a:rPr lang="en-US" sz="3900" dirty="0" smtClean="0"/>
              <a:t>: </a:t>
            </a:r>
            <a:r>
              <a:rPr lang="tr-TR" sz="3900" dirty="0" smtClean="0"/>
              <a:t>Birlikte Çalışmak İşe Yarıyor</a:t>
            </a:r>
            <a:endParaRPr lang="en-US" sz="39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9842" y="1017679"/>
            <a:ext cx="3868341" cy="617934"/>
          </a:xfrm>
        </p:spPr>
        <p:txBody>
          <a:bodyPr anchor="ctr" anchorCtr="0"/>
          <a:lstStyle/>
          <a:p>
            <a:r>
              <a:rPr lang="en-US" dirty="0"/>
              <a:t>Curtis &amp; </a:t>
            </a:r>
            <a:r>
              <a:rPr lang="en-US" dirty="0" err="1"/>
              <a:t>Vardanega</a:t>
            </a:r>
            <a:r>
              <a:rPr lang="en-US" dirty="0"/>
              <a:t>,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2" y="1596701"/>
            <a:ext cx="3868341" cy="2763441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10 yıldır çalışıyorlar</a:t>
            </a:r>
            <a:r>
              <a:rPr lang="en-US" dirty="0" smtClean="0"/>
              <a:t>(2004-2014)</a:t>
            </a:r>
          </a:p>
          <a:p>
            <a:pPr lvl="1"/>
            <a:r>
              <a:rPr lang="tr-TR" dirty="0" smtClean="0"/>
              <a:t>Yeni Akademik yazı dersi</a:t>
            </a:r>
            <a:endParaRPr lang="en-US" dirty="0" smtClean="0"/>
          </a:p>
          <a:p>
            <a:pPr lvl="1"/>
            <a:r>
              <a:rPr lang="tr-TR" dirty="0" err="1" smtClean="0"/>
              <a:t>Turnitin</a:t>
            </a:r>
            <a:r>
              <a:rPr lang="tr-TR" dirty="0" smtClean="0"/>
              <a:t> kullanmaya başladılar</a:t>
            </a:r>
            <a:endParaRPr lang="en-US" dirty="0" smtClean="0"/>
          </a:p>
          <a:p>
            <a:pPr lvl="1"/>
            <a:r>
              <a:rPr lang="tr-TR" dirty="0" smtClean="0"/>
              <a:t>Kriter ve standart bazlı değerlendirmeleri getirdiler</a:t>
            </a:r>
            <a:endParaRPr lang="en-US" dirty="0" smtClean="0"/>
          </a:p>
          <a:p>
            <a:pPr lvl="1"/>
            <a:r>
              <a:rPr lang="tr-TR" dirty="0" smtClean="0"/>
              <a:t>Eğitimsel değişiklik yaptılar</a:t>
            </a:r>
            <a:endParaRPr lang="en-US" dirty="0" smtClean="0"/>
          </a:p>
          <a:p>
            <a:r>
              <a:rPr lang="tr-TR" dirty="0" smtClean="0"/>
              <a:t>Tüm intihal türleri DÜŞÜŞE GEÇTİ</a:t>
            </a:r>
            <a:endParaRPr lang="en-US" dirty="0" smtClean="0"/>
          </a:p>
          <a:p>
            <a:pPr lvl="1"/>
            <a:r>
              <a:rPr lang="tr-TR" dirty="0" smtClean="0"/>
              <a:t>metni yeniden işlemden geçirme ve başkasının adına yazma hariç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017679"/>
            <a:ext cx="3887391" cy="617934"/>
          </a:xfrm>
        </p:spPr>
        <p:txBody>
          <a:bodyPr anchor="ctr" anchorCtr="0"/>
          <a:lstStyle/>
          <a:p>
            <a:r>
              <a:rPr lang="en-US" dirty="0"/>
              <a:t>Owens &amp; White, 2013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596702"/>
            <a:ext cx="3887391" cy="2763441"/>
          </a:xfrm>
        </p:spPr>
        <p:txBody>
          <a:bodyPr>
            <a:normAutofit fontScale="62500" lnSpcReduction="20000"/>
          </a:bodyPr>
          <a:lstStyle/>
          <a:p>
            <a:r>
              <a:rPr lang="tr-TR" dirty="0" smtClean="0"/>
              <a:t>5 yıldır çalışıyorlar</a:t>
            </a:r>
            <a:r>
              <a:rPr lang="en-US" dirty="0" smtClean="0"/>
              <a:t>(2007-2011)</a:t>
            </a:r>
          </a:p>
          <a:p>
            <a:pPr lvl="1"/>
            <a:r>
              <a:rPr lang="tr-TR" dirty="0" smtClean="0"/>
              <a:t>PD </a:t>
            </a:r>
            <a:r>
              <a:rPr lang="tr-TR" dirty="0" err="1" smtClean="0"/>
              <a:t>SW’yi</a:t>
            </a:r>
            <a:r>
              <a:rPr lang="tr-TR" dirty="0" smtClean="0"/>
              <a:t> hem bir caydırıcı hem de biçimlendiren bir araç olarak kullanmaya başladılar</a:t>
            </a:r>
            <a:endParaRPr lang="en-US" dirty="0" smtClean="0"/>
          </a:p>
          <a:p>
            <a:pPr lvl="1"/>
            <a:r>
              <a:rPr lang="tr-TR" dirty="0" smtClean="0"/>
              <a:t>Akademik yazma ve yazarlığı konusunda eğiticiler</a:t>
            </a:r>
            <a:endParaRPr lang="en-US" dirty="0" smtClean="0"/>
          </a:p>
          <a:p>
            <a:r>
              <a:rPr lang="tr-TR" dirty="0" smtClean="0"/>
              <a:t>Kendini intihal etme oranı CİDDİ DERECEDE düştü</a:t>
            </a:r>
            <a:endParaRPr lang="en-US" dirty="0" smtClean="0"/>
          </a:p>
          <a:p>
            <a:r>
              <a:rPr lang="tr-TR" dirty="0" smtClean="0"/>
              <a:t>Değerlendirmenin niteliği artık merkezi bir rolde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E000310E-CD71-7247-838F-C0BCB1CD9FE7}"/>
              </a:ext>
            </a:extLst>
          </p:cNvPr>
          <p:cNvSpPr txBox="1"/>
          <p:nvPr/>
        </p:nvSpPr>
        <p:spPr>
          <a:xfrm>
            <a:off x="559363" y="4172911"/>
            <a:ext cx="841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Curtis, G. J., &amp; </a:t>
            </a:r>
            <a:r>
              <a:rPr lang="en-US" sz="800" dirty="0" err="1"/>
              <a:t>Vardanega</a:t>
            </a:r>
            <a:r>
              <a:rPr lang="en-US" sz="800" dirty="0"/>
              <a:t>, L. (2016). Is plagiarism changing over time? A 10-year time-lag study with three points of measurement. Higher Education Research &amp; Development, 35(6), 1167–1179. https://</a:t>
            </a:r>
            <a:r>
              <a:rPr lang="en-US" sz="800" dirty="0" err="1"/>
              <a:t>doi.org</a:t>
            </a:r>
            <a:r>
              <a:rPr lang="en-US" sz="800" dirty="0"/>
              <a:t>/10.1080/07294360.2016.1161602</a:t>
            </a:r>
            <a:endParaRPr lang="cs-CZ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Owens, C., &amp; White, F. A. (2013). A 5‐year systematic strategy to reduce plagiarism among first‐year psychology university students. Australian Journal of Psychology, 65(1), 14–21. https://</a:t>
            </a:r>
            <a:r>
              <a:rPr lang="en-US" sz="800" dirty="0" err="1"/>
              <a:t>doi.org</a:t>
            </a:r>
            <a:r>
              <a:rPr lang="en-US" sz="800" dirty="0"/>
              <a:t>/10.1111/ajpy.12005</a:t>
            </a:r>
            <a:endParaRPr lang="cs-CZ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252163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Yüzdelikler yanıltıcıdır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1582"/>
            <a:ext cx="7886700" cy="3571141"/>
          </a:xfrm>
        </p:spPr>
        <p:txBody>
          <a:bodyPr>
            <a:normAutofit fontScale="92500" lnSpcReduction="10000"/>
          </a:bodyPr>
          <a:lstStyle/>
          <a:p>
            <a:r>
              <a:rPr lang="tr-TR" sz="1400" dirty="0" smtClean="0"/>
              <a:t>Diploma tezi, </a:t>
            </a:r>
            <a:r>
              <a:rPr lang="tr-TR" sz="1400" dirty="0" err="1" smtClean="0"/>
              <a:t>Çekya</a:t>
            </a:r>
            <a:endParaRPr lang="en-US" sz="1400" dirty="0" smtClean="0"/>
          </a:p>
          <a:p>
            <a:pPr lvl="1"/>
            <a:r>
              <a:rPr lang="tr-TR" sz="1400" dirty="0" smtClean="0"/>
              <a:t>Çıkan tüm benzerlik</a:t>
            </a:r>
            <a:r>
              <a:rPr lang="en-US" sz="1400" dirty="0" smtClean="0"/>
              <a:t>: 24%</a:t>
            </a:r>
          </a:p>
          <a:p>
            <a:pPr lvl="1"/>
            <a:r>
              <a:rPr lang="tr-TR" sz="1400" dirty="0" smtClean="0"/>
              <a:t>Öğrenci tüm tezi kopyalamış fakat metni </a:t>
            </a:r>
            <a:r>
              <a:rPr lang="tr-TR" sz="1400" dirty="0" smtClean="0"/>
              <a:t>alıntılamış</a:t>
            </a:r>
            <a:endParaRPr lang="en-US" sz="1400" dirty="0" smtClean="0"/>
          </a:p>
          <a:p>
            <a:pPr lvl="1"/>
            <a:r>
              <a:rPr lang="tr-TR" sz="1400" dirty="0" smtClean="0"/>
              <a:t>Yüzdelik kısım sadece metnin benzerliğine tekabül ediyor</a:t>
            </a:r>
            <a:endParaRPr lang="en-US" sz="1400" dirty="0" smtClean="0"/>
          </a:p>
          <a:p>
            <a:r>
              <a:rPr lang="tr-TR" sz="1400" dirty="0" smtClean="0"/>
              <a:t>Standart ödev</a:t>
            </a:r>
            <a:r>
              <a:rPr lang="en-US" sz="1400" dirty="0" smtClean="0"/>
              <a:t>, </a:t>
            </a:r>
            <a:r>
              <a:rPr lang="tr-TR" sz="1400" dirty="0" smtClean="0"/>
              <a:t>Avustralya</a:t>
            </a:r>
            <a:endParaRPr lang="en-US" sz="1400" dirty="0" smtClean="0"/>
          </a:p>
          <a:p>
            <a:pPr lvl="1"/>
            <a:r>
              <a:rPr lang="tr-TR" sz="1400" dirty="0" smtClean="0"/>
              <a:t>Çıkan tüm benzerlik</a:t>
            </a:r>
            <a:r>
              <a:rPr lang="en-US" sz="1400" dirty="0" smtClean="0"/>
              <a:t>: 8%</a:t>
            </a:r>
          </a:p>
          <a:p>
            <a:pPr lvl="1"/>
            <a:r>
              <a:rPr lang="tr-TR" sz="1400" dirty="0" smtClean="0"/>
              <a:t>Tüm özetin altı çizilmiş ve bir makale yazma yardımcısına linki verilmiş</a:t>
            </a:r>
            <a:endParaRPr lang="en-US" sz="1400" dirty="0" smtClean="0"/>
          </a:p>
          <a:p>
            <a:pPr lvl="1"/>
            <a:r>
              <a:rPr lang="tr-TR" sz="1400" dirty="0" smtClean="0"/>
              <a:t>Makalenin geri kalanı bir pay-</a:t>
            </a:r>
            <a:r>
              <a:rPr lang="tr-TR" sz="1400" dirty="0" err="1" smtClean="0"/>
              <a:t>wall</a:t>
            </a:r>
            <a:r>
              <a:rPr lang="tr-TR" sz="1400" dirty="0" smtClean="0"/>
              <a:t> ile korunuyor</a:t>
            </a:r>
            <a:endParaRPr lang="en-US" sz="1400" dirty="0" smtClean="0"/>
          </a:p>
          <a:p>
            <a:r>
              <a:rPr lang="en-US" sz="1400" dirty="0" smtClean="0"/>
              <a:t>Diploma t</a:t>
            </a:r>
            <a:r>
              <a:rPr lang="tr-TR" sz="1400" dirty="0" err="1" smtClean="0"/>
              <a:t>ezi</a:t>
            </a:r>
            <a:r>
              <a:rPr lang="en-US" sz="1400" dirty="0" smtClean="0"/>
              <a:t>, </a:t>
            </a:r>
            <a:r>
              <a:rPr lang="tr-TR" sz="1400" dirty="0" smtClean="0"/>
              <a:t>Gürcistan</a:t>
            </a:r>
            <a:endParaRPr lang="en-US" sz="1400" dirty="0" smtClean="0"/>
          </a:p>
          <a:p>
            <a:pPr lvl="1"/>
            <a:r>
              <a:rPr lang="tr-TR" sz="1400" dirty="0" smtClean="0"/>
              <a:t>Çıkan tüm benzerlik</a:t>
            </a:r>
            <a:r>
              <a:rPr lang="en-US" sz="1400" dirty="0" smtClean="0"/>
              <a:t>: 7%</a:t>
            </a:r>
          </a:p>
          <a:p>
            <a:pPr lvl="1"/>
            <a:r>
              <a:rPr lang="tr-TR" sz="1400" dirty="0" smtClean="0"/>
              <a:t>Tüm referansların olduğu bir liste mevcut</a:t>
            </a:r>
            <a:endParaRPr lang="en-US" sz="1400" dirty="0" smtClean="0"/>
          </a:p>
          <a:p>
            <a:pPr lvl="1"/>
            <a:r>
              <a:rPr lang="tr-TR" sz="1400" dirty="0" smtClean="0"/>
              <a:t>Tezin geri kalanı </a:t>
            </a:r>
            <a:r>
              <a:rPr lang="tr-TR" sz="1400" dirty="0" err="1" smtClean="0"/>
              <a:t>Rusça’dan</a:t>
            </a:r>
            <a:r>
              <a:rPr lang="tr-TR" sz="1400" dirty="0" smtClean="0"/>
              <a:t> </a:t>
            </a:r>
            <a:r>
              <a:rPr lang="tr-TR" sz="1400" dirty="0" err="1" smtClean="0"/>
              <a:t>Gürcüce’ye</a:t>
            </a:r>
            <a:r>
              <a:rPr lang="tr-TR" sz="1400" dirty="0" smtClean="0"/>
              <a:t> çevrilmiş</a:t>
            </a:r>
            <a:endParaRPr lang="en-US" sz="1400" dirty="0" smtClean="0"/>
          </a:p>
          <a:p>
            <a:r>
              <a:rPr lang="tr-TR" sz="1400" dirty="0" smtClean="0"/>
              <a:t>Üniversite tezi</a:t>
            </a:r>
            <a:r>
              <a:rPr lang="en-US" sz="1400" dirty="0" smtClean="0"/>
              <a:t>, </a:t>
            </a:r>
            <a:r>
              <a:rPr lang="tr-TR" sz="1400" dirty="0" err="1" smtClean="0"/>
              <a:t>Çekya</a:t>
            </a:r>
            <a:endParaRPr lang="en-US" sz="1400" dirty="0" smtClean="0"/>
          </a:p>
          <a:p>
            <a:pPr lvl="1"/>
            <a:r>
              <a:rPr lang="tr-TR" sz="1400" dirty="0" smtClean="0"/>
              <a:t>Çıkan tüm benzerlik</a:t>
            </a:r>
            <a:r>
              <a:rPr lang="en-US" sz="1400" dirty="0" smtClean="0"/>
              <a:t>: 89%</a:t>
            </a:r>
          </a:p>
          <a:p>
            <a:pPr lvl="1"/>
            <a:r>
              <a:rPr lang="tr-TR" sz="1400" dirty="0" smtClean="0"/>
              <a:t>Kaynak</a:t>
            </a:r>
            <a:r>
              <a:rPr lang="en-US" sz="1400" dirty="0" smtClean="0"/>
              <a:t>: </a:t>
            </a:r>
            <a:r>
              <a:rPr lang="tr-TR" sz="1400" dirty="0" smtClean="0"/>
              <a:t>Aynı tezin bir önceki versiyonu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815" y="1976184"/>
            <a:ext cx="2706677" cy="2706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9236" y="1972927"/>
            <a:ext cx="1579278" cy="2389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925" b="1" dirty="0"/>
              <a:t>%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951198" y="2517183"/>
            <a:ext cx="1576209" cy="1564735"/>
          </a:xfrm>
          <a:prstGeom prst="line">
            <a:avLst/>
          </a:prstGeom>
          <a:ln w="254000" cmpd="sng">
            <a:solidFill>
              <a:srgbClr val="E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895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200" dirty="0" smtClean="0"/>
              <a:t>Tartışma: İntihali anlamak</a:t>
            </a:r>
            <a:endParaRPr lang="en-GB" sz="3200" noProof="0" dirty="0">
              <a:latin typeface="+mn-lt"/>
            </a:endParaRP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Hangi öğrenci grubu intihal yapmaya daha yatkın?</a:t>
            </a:r>
            <a:endParaRPr lang="en-GB" dirty="0" smtClean="0"/>
          </a:p>
          <a:p>
            <a:r>
              <a:rPr lang="tr-TR" dirty="0" smtClean="0"/>
              <a:t>Bu, öğrencinin geçmişi ve daha önceki yaşadığı deneyimlerle alakalı olabilir mi? Öyleyse nasıl ve neden?</a:t>
            </a:r>
            <a:endParaRPr lang="en-GB" dirty="0" smtClean="0"/>
          </a:p>
          <a:p>
            <a:r>
              <a:rPr lang="tr-TR" dirty="0" smtClean="0"/>
              <a:t>Lisansüstü ve son sınıftaki öğrencilere daha katı cezalar vermeli miyiz?</a:t>
            </a:r>
            <a:endParaRPr lang="en-GB" dirty="0" smtClean="0"/>
          </a:p>
          <a:p>
            <a:r>
              <a:rPr lang="tr-TR" dirty="0" smtClean="0"/>
              <a:t>Yeni öğrencilere karşı daha makul mu olmalıyız? Tüm öğrencilere mi? Ne kadar süre için?</a:t>
            </a:r>
            <a:endParaRPr lang="en-GB" dirty="0" smtClean="0"/>
          </a:p>
          <a:p>
            <a:r>
              <a:rPr lang="tr-TR" dirty="0" smtClean="0"/>
              <a:t>İlk kabahatten bir şey olmaz mı? Üç yanlış bir doğruyu götürmeli mi?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1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Tartışma: İntihali önleme</a:t>
            </a:r>
            <a:r>
              <a:rPr lang="en-GB" dirty="0" smtClean="0"/>
              <a:t> </a:t>
            </a:r>
            <a:endParaRPr lang="en-GB" noProof="0" dirty="0">
              <a:latin typeface="+mn-lt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tr-TR" dirty="0" smtClean="0"/>
              <a:t>Öğrenciler beklentilerinizi anlayabiliyor mu?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Öğrencilere eğitim, rehberlik ve destek olma.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Öğrencilerin anlayıp anlamadığını test etme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Sonuçların ve cezaların farkında olma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Personelin eğitimi ve gelişimi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Personelin istikrarlı yaklaşımı ve davranışı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Araçları kullanabilme- ilkeler, eğitim</a:t>
            </a:r>
            <a:endParaRPr lang="en-GB" dirty="0" smtClean="0"/>
          </a:p>
          <a:p>
            <a:pPr>
              <a:defRPr/>
            </a:pPr>
            <a:r>
              <a:rPr lang="tr-TR" dirty="0" smtClean="0"/>
              <a:t>Daha fazla ne yapılabilir?</a:t>
            </a:r>
            <a:endParaRPr lang="en-GB" dirty="0" smtClean="0"/>
          </a:p>
          <a:p>
            <a:pPr>
              <a:defRPr/>
            </a:pPr>
            <a:endParaRPr lang="en-GB" noProof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İlk Aktiviteye Geri Dönelim: Çizgi nerede?</a:t>
            </a:r>
            <a:endParaRPr lang="en-GB" noProof="0" dirty="0">
              <a:latin typeface="+mn-l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17454" y="1536466"/>
            <a:ext cx="6915149" cy="302377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dirty="0" smtClean="0"/>
              <a:t>Seminerin başında size verilen soruları baştan sona okuyun.</a:t>
            </a: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Önceden verdiğiniz cevaplarda herhangi bir değişiklik yapmak ister misiniz?</a:t>
            </a: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Değiştirmek istediğiniz cevapları daire içine alın ve yeni cevaplara birer tik koyun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Hiç değişiklik yaptınız mı?</a:t>
            </a: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Hangi durumlar intihale giriyor?</a:t>
            </a:r>
            <a:endParaRPr lang="en-GB" dirty="0" smtClean="0"/>
          </a:p>
          <a:p>
            <a:pPr marL="0" indent="0">
              <a:buNone/>
            </a:pPr>
            <a:r>
              <a:rPr lang="tr-TR" dirty="0" smtClean="0"/>
              <a:t>Ya cezalar?</a:t>
            </a:r>
            <a:endParaRPr lang="en-GB" dirty="0" smtClean="0"/>
          </a:p>
          <a:p>
            <a:pPr marL="0" indent="0">
              <a:buNone/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9473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İletişim bilgileri</a:t>
            </a:r>
            <a:endParaRPr lang="en-GB" noProof="0" dirty="0">
              <a:latin typeface="+mn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u="sng" noProof="0" dirty="0">
                <a:hlinkClick r:id="rId3"/>
              </a:rPr>
              <a:t>tomas.foltynek@academicintegrity.eu</a:t>
            </a:r>
            <a:r>
              <a:rPr lang="en-GB" u="sng" noProof="0" dirty="0"/>
              <a:t> </a:t>
            </a:r>
          </a:p>
          <a:p>
            <a:r>
              <a:rPr lang="en-GB" u="sng" dirty="0" smtClean="0">
                <a:hlinkClick r:id="rId4"/>
              </a:rPr>
              <a:t>dita.dlabolova@academicintegrity.eu</a:t>
            </a:r>
            <a:endParaRPr lang="tr-TR" u="sng" dirty="0" smtClean="0"/>
          </a:p>
          <a:p>
            <a:endParaRPr lang="tr-TR" u="sng" noProof="0" dirty="0" smtClean="0"/>
          </a:p>
          <a:p>
            <a:r>
              <a:rPr lang="tr-TR" u="sng" noProof="0" dirty="0" smtClean="0"/>
              <a:t>Çevirmenler: Kübra </a:t>
            </a:r>
            <a:r>
              <a:rPr lang="tr-TR" u="sng" noProof="0" dirty="0" err="1" smtClean="0"/>
              <a:t>Acat</a:t>
            </a:r>
            <a:r>
              <a:rPr lang="tr-TR" u="sng" noProof="0" dirty="0" smtClean="0"/>
              <a:t> &amp; Doğu Tufan</a:t>
            </a:r>
            <a:endParaRPr lang="en-GB" u="sng" noProof="0" dirty="0"/>
          </a:p>
          <a:p>
            <a:endParaRPr lang="en-GB" u="sng" noProof="0" dirty="0"/>
          </a:p>
          <a:p>
            <a:r>
              <a:rPr lang="en-GB" u="sng" dirty="0" err="1"/>
              <a:t>www.academicintegrity.eu</a:t>
            </a:r>
            <a:endParaRPr lang="en-GB" u="sng" dirty="0"/>
          </a:p>
          <a:p>
            <a:r>
              <a:rPr lang="en-GB" u="sng" noProof="0" dirty="0" err="1"/>
              <a:t>www.plagiarism.cz</a:t>
            </a:r>
            <a:endParaRPr lang="en-GB" u="sng" noProof="0" dirty="0"/>
          </a:p>
        </p:txBody>
      </p:sp>
    </p:spTree>
    <p:extLst>
      <p:ext uri="{BB962C8B-B14F-4D97-AF65-F5344CB8AC3E}">
        <p14:creationId xmlns:p14="http://schemas.microsoft.com/office/powerpoint/2010/main" val="6301612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Lisans Bilgileri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88125"/>
            <a:ext cx="7886700" cy="33711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2600" dirty="0" smtClean="0"/>
              <a:t>Slaydın başlığı</a:t>
            </a:r>
            <a:r>
              <a:rPr lang="cs-CZ" sz="2600" dirty="0" smtClean="0"/>
              <a:t>: </a:t>
            </a:r>
            <a:r>
              <a:rPr lang="tr-TR" sz="2600" i="1" dirty="0" smtClean="0"/>
              <a:t>İntihalin sınır çizgisi nerede</a:t>
            </a:r>
            <a:r>
              <a:rPr lang="cs-CZ" sz="2600" i="1" dirty="0" smtClean="0"/>
              <a:t>?</a:t>
            </a:r>
            <a:endParaRPr lang="cs-CZ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2600" dirty="0" smtClean="0"/>
              <a:t>Hazırlayanlar</a:t>
            </a:r>
            <a:r>
              <a:rPr lang="cs-CZ" sz="2600" dirty="0" smtClean="0"/>
              <a:t>: </a:t>
            </a:r>
            <a:r>
              <a:rPr lang="cs-CZ" sz="2600" i="1" dirty="0" smtClean="0"/>
              <a:t>Glendinning, I., Foltýnek, T., Dlabolová, D., </a:t>
            </a:r>
            <a:r>
              <a:rPr lang="en-GB" sz="2600" dirty="0" err="1" smtClean="0"/>
              <a:t>Schäfer</a:t>
            </a:r>
            <a:r>
              <a:rPr lang="en-GB" sz="2600" dirty="0" smtClean="0"/>
              <a:t>, A.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>
                <a:hlinkClick r:id="rId3"/>
              </a:rPr>
              <a:t>Creative Commons Attribution-</a:t>
            </a:r>
            <a:r>
              <a:rPr lang="en-US" sz="2600" dirty="0" err="1" smtClean="0">
                <a:hlinkClick r:id="rId3"/>
              </a:rPr>
              <a:t>ShareAlike</a:t>
            </a:r>
            <a:r>
              <a:rPr lang="en-US" sz="2600" dirty="0" smtClean="0">
                <a:hlinkClick r:id="rId3"/>
              </a:rPr>
              <a:t> 4.0 International License</a:t>
            </a:r>
            <a:r>
              <a:rPr lang="tr-TR" sz="2600" dirty="0" smtClean="0"/>
              <a:t> altında lisanslıdır.</a:t>
            </a:r>
            <a:endParaRPr lang="en-US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2600" dirty="0" smtClean="0"/>
              <a:t>Alıntılamak için</a:t>
            </a:r>
            <a:r>
              <a:rPr lang="cs-CZ" sz="2600" dirty="0" smtClean="0"/>
              <a:t>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tr-TR" sz="2600" i="1" dirty="0" smtClean="0"/>
              <a:t>İntihalin sınır çizgisi nerede</a:t>
            </a:r>
            <a:r>
              <a:rPr lang="cs-CZ" sz="2600" i="1" dirty="0" smtClean="0"/>
              <a:t>?</a:t>
            </a:r>
            <a:endParaRPr lang="cs-CZ" sz="26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 smtClean="0"/>
              <a:t> </a:t>
            </a:r>
            <a:r>
              <a:rPr lang="cs-CZ" sz="2600" i="1" dirty="0" smtClean="0"/>
              <a:t> Glendinning, I., Foltýnek, T., Dlabolová, D., </a:t>
            </a:r>
            <a:r>
              <a:rPr lang="en-GB" sz="2600" dirty="0" err="1" smtClean="0"/>
              <a:t>Schäfer</a:t>
            </a:r>
            <a:r>
              <a:rPr lang="en-GB" sz="2600" dirty="0" smtClean="0"/>
              <a:t>, A.</a:t>
            </a:r>
            <a:r>
              <a:rPr lang="en-US" sz="2600" i="1" dirty="0" smtClean="0"/>
              <a:t> </a:t>
            </a:r>
            <a:r>
              <a:rPr lang="en-US" sz="2600" dirty="0" smtClean="0"/>
              <a:t> </a:t>
            </a:r>
            <a:r>
              <a:rPr lang="en-US" sz="2600" dirty="0" smtClean="0">
                <a:hlinkClick r:id="rId3"/>
              </a:rPr>
              <a:t>Creative Commons Attribution-</a:t>
            </a:r>
            <a:r>
              <a:rPr lang="en-US" sz="2600" dirty="0" err="1" smtClean="0">
                <a:hlinkClick r:id="rId3"/>
              </a:rPr>
              <a:t>ShareAlike</a:t>
            </a:r>
            <a:r>
              <a:rPr lang="en-US" sz="2600" dirty="0" smtClean="0">
                <a:hlinkClick r:id="rId3"/>
              </a:rPr>
              <a:t> 4.0 International License</a:t>
            </a:r>
            <a:r>
              <a:rPr lang="tr-TR" sz="2600" dirty="0" smtClean="0"/>
              <a:t> altında lisanslıdır.</a:t>
            </a:r>
            <a:endParaRPr lang="cs-CZ" sz="2600" dirty="0"/>
          </a:p>
        </p:txBody>
      </p:sp>
      <p:pic>
        <p:nvPicPr>
          <p:cNvPr id="1030" name="Picture 6" descr="https://mirrors.creativecommons.org/presskit/buttons/88x31/png/by-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98" y="1177798"/>
            <a:ext cx="1814386" cy="6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7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Örnek</a:t>
            </a:r>
            <a:r>
              <a:rPr lang="en-GB" noProof="0" dirty="0" smtClean="0"/>
              <a:t> </a:t>
            </a:r>
            <a:r>
              <a:rPr lang="en-GB" noProof="0" dirty="0"/>
              <a:t>no. 1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31" y="1059463"/>
            <a:ext cx="6860069" cy="3618179"/>
          </a:xfrm>
        </p:spPr>
      </p:pic>
    </p:spTree>
    <p:extLst>
      <p:ext uri="{BB962C8B-B14F-4D97-AF65-F5344CB8AC3E}">
        <p14:creationId xmlns:p14="http://schemas.microsoft.com/office/powerpoint/2010/main" val="144819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Örnek</a:t>
            </a:r>
            <a:r>
              <a:rPr lang="en-GB" noProof="0" dirty="0" smtClean="0"/>
              <a:t> </a:t>
            </a:r>
            <a:r>
              <a:rPr lang="en-GB" noProof="0" dirty="0"/>
              <a:t>no. 1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"/>
          <a:stretch/>
        </p:blipFill>
        <p:spPr>
          <a:xfrm>
            <a:off x="649955" y="959469"/>
            <a:ext cx="6893845" cy="3774904"/>
          </a:xfrm>
        </p:spPr>
      </p:pic>
    </p:spTree>
    <p:extLst>
      <p:ext uri="{BB962C8B-B14F-4D97-AF65-F5344CB8AC3E}">
        <p14:creationId xmlns:p14="http://schemas.microsoft.com/office/powerpoint/2010/main" val="176209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Örnek</a:t>
            </a:r>
            <a:r>
              <a:rPr lang="en-GB" noProof="0" dirty="0" smtClean="0"/>
              <a:t> </a:t>
            </a:r>
            <a:r>
              <a:rPr lang="en-GB" noProof="0" dirty="0"/>
              <a:t>no. 1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0" y="1480977"/>
            <a:ext cx="6885967" cy="3134103"/>
          </a:xfrm>
        </p:spPr>
      </p:pic>
    </p:spTree>
    <p:extLst>
      <p:ext uri="{BB962C8B-B14F-4D97-AF65-F5344CB8AC3E}">
        <p14:creationId xmlns:p14="http://schemas.microsoft.com/office/powerpoint/2010/main" val="300767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Örnek </a:t>
            </a:r>
            <a:r>
              <a:rPr lang="en-GB" noProof="0" dirty="0" smtClean="0"/>
              <a:t>no</a:t>
            </a:r>
            <a:r>
              <a:rPr lang="en-GB" noProof="0" dirty="0"/>
              <a:t>. 2 (MENDELU, 2017)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57623"/>
            <a:ext cx="5737967" cy="3744515"/>
          </a:xfrm>
        </p:spPr>
      </p:pic>
      <p:sp>
        <p:nvSpPr>
          <p:cNvPr id="5" name="Ovál 4"/>
          <p:cNvSpPr/>
          <p:nvPr/>
        </p:nvSpPr>
        <p:spPr bwMode="auto">
          <a:xfrm>
            <a:off x="3652528" y="3920198"/>
            <a:ext cx="594066" cy="389513"/>
          </a:xfrm>
          <a:prstGeom prst="ellipse">
            <a:avLst/>
          </a:prstGeom>
          <a:noFill/>
          <a:ln w="57150" cap="flat" cmpd="sng" algn="ctr">
            <a:solidFill>
              <a:srgbClr val="0066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endParaRPr lang="cs-CZ" sz="1350">
              <a:latin typeface="Arial" charset="0"/>
              <a:ea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3092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Tanım</a:t>
            </a:r>
            <a:endParaRPr lang="en-GB" noProof="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İntihal denildiğinde ne anlıyorsunuz?</a:t>
            </a:r>
            <a:endParaRPr lang="en-GB" dirty="0"/>
          </a:p>
          <a:p>
            <a:pPr marL="0" indent="0" algn="ctr">
              <a:buNone/>
            </a:pPr>
            <a:r>
              <a:rPr lang="tr-TR" i="1" dirty="0" smtClean="0"/>
              <a:t>Özgünlüğün beklendiği bir durumda, fikirlerin, içeriğin ya da yapının uygun bir şekilde kaynak belirtmeden kullanılması</a:t>
            </a:r>
            <a:endParaRPr lang="en-US" i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Meuschke</a:t>
            </a:r>
            <a:r>
              <a:rPr lang="en-GB" dirty="0"/>
              <a:t>, N., &amp; </a:t>
            </a:r>
            <a:r>
              <a:rPr lang="en-GB" dirty="0" err="1"/>
              <a:t>Gipp</a:t>
            </a:r>
            <a:r>
              <a:rPr lang="en-GB" dirty="0"/>
              <a:t>, B. (2013) 'den </a:t>
            </a:r>
            <a:r>
              <a:rPr lang="en-GB" dirty="0" err="1"/>
              <a:t>uyarlanmıştır</a:t>
            </a:r>
            <a:r>
              <a:rPr lang="en-GB" dirty="0"/>
              <a:t>. </a:t>
            </a:r>
            <a:r>
              <a:rPr lang="en-GB" dirty="0" err="1"/>
              <a:t>Akademik</a:t>
            </a:r>
            <a:r>
              <a:rPr lang="en-GB" dirty="0"/>
              <a:t> </a:t>
            </a:r>
            <a:r>
              <a:rPr lang="en-GB" dirty="0" err="1"/>
              <a:t>intihal</a:t>
            </a:r>
            <a:r>
              <a:rPr lang="en-GB" dirty="0"/>
              <a:t> </a:t>
            </a:r>
            <a:r>
              <a:rPr lang="en-GB" dirty="0" err="1"/>
              <a:t>tespitinde</a:t>
            </a:r>
            <a:r>
              <a:rPr lang="en-GB" dirty="0"/>
              <a:t> son </a:t>
            </a:r>
            <a:r>
              <a:rPr lang="en-GB" dirty="0" err="1"/>
              <a:t>teknoloji</a:t>
            </a:r>
            <a:r>
              <a:rPr lang="en-GB" dirty="0"/>
              <a:t>. </a:t>
            </a:r>
            <a:r>
              <a:rPr lang="en-GB" dirty="0" err="1"/>
              <a:t>Uluslararası</a:t>
            </a:r>
            <a:r>
              <a:rPr lang="en-GB" dirty="0"/>
              <a:t> </a:t>
            </a:r>
            <a:r>
              <a:rPr lang="en-GB" dirty="0" err="1"/>
              <a:t>Eğitim</a:t>
            </a:r>
            <a:r>
              <a:rPr lang="en-GB" dirty="0"/>
              <a:t> </a:t>
            </a:r>
            <a:r>
              <a:rPr lang="en-GB" dirty="0" err="1"/>
              <a:t>Bütünlüğü</a:t>
            </a:r>
            <a:r>
              <a:rPr lang="en-GB" dirty="0"/>
              <a:t> </a:t>
            </a:r>
            <a:r>
              <a:rPr lang="en-GB" dirty="0" err="1"/>
              <a:t>Dergisi</a:t>
            </a:r>
            <a:r>
              <a:rPr lang="en-GB" dirty="0"/>
              <a:t>, 9 (1): 50-57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4359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İntihal sayılabilecek durumlar…</a:t>
            </a:r>
            <a:endParaRPr lang="en-GB" noProof="0" dirty="0">
              <a:latin typeface="+mn-lt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tr-TR" dirty="0" smtClean="0"/>
              <a:t>Kişinin başka birisine ait çalışmayı kullanıp,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tr-TR" dirty="0" smtClean="0"/>
              <a:t>   kendine ait gibi göstermesi</a:t>
            </a:r>
            <a:endParaRPr lang="en-GB" noProof="0" dirty="0"/>
          </a:p>
          <a:p>
            <a:pPr lvl="1"/>
            <a:endParaRPr lang="en-GB" noProof="0" dirty="0"/>
          </a:p>
          <a:p>
            <a:pPr eaLnBrk="1" hangingPunct="1">
              <a:lnSpc>
                <a:spcPct val="90000"/>
              </a:lnSpc>
            </a:pPr>
            <a:r>
              <a:rPr lang="tr-TR" dirty="0" smtClean="0"/>
              <a:t>Uygun bir şekilde kaynak belirtmeden, kişinin kendisine ait yayınlanmış çalışmasını kullanması</a:t>
            </a:r>
            <a:endParaRPr lang="tr-TR" dirty="0"/>
          </a:p>
          <a:p>
            <a:pPr eaLnBrk="1" hangingPunct="1">
              <a:lnSpc>
                <a:spcPct val="90000"/>
              </a:lnSpc>
            </a:pPr>
            <a:r>
              <a:rPr lang="tr-TR" dirty="0" smtClean="0"/>
              <a:t>Kişinin </a:t>
            </a:r>
            <a:r>
              <a:rPr lang="tr-TR" dirty="0"/>
              <a:t>b</a:t>
            </a:r>
            <a:r>
              <a:rPr lang="en-GB" dirty="0" err="1" smtClean="0"/>
              <a:t>aşka</a:t>
            </a:r>
            <a:r>
              <a:rPr lang="en-GB" dirty="0" smtClean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 smtClean="0"/>
              <a:t>kayna</a:t>
            </a:r>
            <a:r>
              <a:rPr lang="tr-TR" dirty="0" err="1" smtClean="0"/>
              <a:t>ktan</a:t>
            </a:r>
            <a:r>
              <a:rPr lang="tr-TR" dirty="0" smtClean="0"/>
              <a:t> doğru şekilde alıntı yapamayıp, o kaynağa gerekli şekilde atıfta bulunmaması</a:t>
            </a:r>
            <a:endParaRPr lang="en-GB" noProof="0" dirty="0"/>
          </a:p>
          <a:p>
            <a:pPr eaLnBrk="1" hangingPunct="1">
              <a:lnSpc>
                <a:spcPct val="90000"/>
              </a:lnSpc>
            </a:pPr>
            <a:r>
              <a:rPr lang="tr-TR" dirty="0" smtClean="0"/>
              <a:t>Kişinin başka birisinden almış olduğu fikir ve desteğe hak ettiği değeri vermemesi</a:t>
            </a:r>
            <a:endParaRPr lang="en-GB" noProof="0" dirty="0"/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670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ai">
  <a:themeElements>
    <a:clrScheme name="ENAI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ai">
  <a:themeElements>
    <a:clrScheme name="ENAI mono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009999"/>
      </a:accent2>
      <a:accent3>
        <a:srgbClr val="009999"/>
      </a:accent3>
      <a:accent4>
        <a:srgbClr val="009999"/>
      </a:accent4>
      <a:accent5>
        <a:srgbClr val="009999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enai</Template>
  <TotalTime>5166</TotalTime>
  <Words>1272</Words>
  <Application>Microsoft Office PowerPoint</Application>
  <PresentationFormat>Ekran Gösterisi (16:9)</PresentationFormat>
  <Paragraphs>204</Paragraphs>
  <Slides>38</Slides>
  <Notes>7</Notes>
  <HiddenSlides>2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38</vt:i4>
      </vt:variant>
    </vt:vector>
  </HeadingPairs>
  <TitlesOfParts>
    <vt:vector size="45" baseType="lpstr">
      <vt:lpstr>맑은 고딕</vt:lpstr>
      <vt:lpstr>ＭＳ Ｐゴシック</vt:lpstr>
      <vt:lpstr>Arial</vt:lpstr>
      <vt:lpstr>Calibri</vt:lpstr>
      <vt:lpstr>Calibri Light</vt:lpstr>
      <vt:lpstr>enai</vt:lpstr>
      <vt:lpstr>1_enai</vt:lpstr>
      <vt:lpstr>İntihalin Sınır Çizgisi Nerede?</vt:lpstr>
      <vt:lpstr>Yazarlar Hakkında Bilgi</vt:lpstr>
      <vt:lpstr>Seminerin Düzeni</vt:lpstr>
      <vt:lpstr>Örnek no. 1 (MENDELU, 2017)</vt:lpstr>
      <vt:lpstr>Örnek no. 1 (MENDELU, 2017)</vt:lpstr>
      <vt:lpstr>Örnek no. 1 (MENDELU, 2017)</vt:lpstr>
      <vt:lpstr>Örnek no. 2 (MENDELU, 2017)</vt:lpstr>
      <vt:lpstr>Tanım</vt:lpstr>
      <vt:lpstr>İntihal sayılabilecek durumlar…</vt:lpstr>
      <vt:lpstr>Akademik Sahtekarlık Denildiğinde Ne Anlıyorsunuz?</vt:lpstr>
      <vt:lpstr>İntihali neden önemsemeliyiz?</vt:lpstr>
      <vt:lpstr>Sınır çizgisi nerede?</vt:lpstr>
      <vt:lpstr>1. Senaryo</vt:lpstr>
      <vt:lpstr>2. Senaryo</vt:lpstr>
      <vt:lpstr>3. Senaryo</vt:lpstr>
      <vt:lpstr>4. Senaryo</vt:lpstr>
      <vt:lpstr>5. Senaryo</vt:lpstr>
      <vt:lpstr>Değiştirilmiş bazı kelimeler (6, 7, 8)</vt:lpstr>
      <vt:lpstr>Grup çalışması</vt:lpstr>
      <vt:lpstr>Bay Elma’nın blogundan bir örnek:</vt:lpstr>
      <vt:lpstr>Bay Elma’nın blogundan bir örnek:</vt:lpstr>
      <vt:lpstr>Bay Elma’nın blogundan bir örnek:</vt:lpstr>
      <vt:lpstr>Sınır çizgisi nerede?</vt:lpstr>
      <vt:lpstr>Öğrencilerin ödevlerinin %40’ı kelimesi kelimesine kopyalanmış, alıntı, referans ya da metin içi alıntı verilmemiş (1)</vt:lpstr>
      <vt:lpstr>Öğrencilerin ödevlerinin %40’ının baz kelimeleri değiştirilmiş, alıntı, referans ya da metin içi alıntı verilmemiş (6)</vt:lpstr>
      <vt:lpstr>Nedenleri arayalım</vt:lpstr>
      <vt:lpstr>Öğrenciler öğretmenlere karşı:  Öğrenciler neden intihal yapar?</vt:lpstr>
      <vt:lpstr>Öğrenciler öğretmenlere karşı</vt:lpstr>
      <vt:lpstr>Öğrenciler öğretmenlere karşı, 6, 7 ve 8. senaryolar: Ödevin %40’ı kopyalanmış, bazı kelimeleri değiştirilmiş. İntihal sayılır mı?</vt:lpstr>
      <vt:lpstr>Peki ne yapılabilir?</vt:lpstr>
      <vt:lpstr>PowerPoint Sunusu</vt:lpstr>
      <vt:lpstr>İntihali Engelleme: Birlikte Çalışmak İşe Yarıyor</vt:lpstr>
      <vt:lpstr>Yüzdelikler yanıltıcıdır!</vt:lpstr>
      <vt:lpstr>Tartışma: İntihali anlamak</vt:lpstr>
      <vt:lpstr>Tartışma: İntihali önleme </vt:lpstr>
      <vt:lpstr>İlk Aktiviteye Geri Dönelim: Çizgi nerede?</vt:lpstr>
      <vt:lpstr>İletişim bilgileri</vt:lpstr>
      <vt:lpstr>Lisans Bilgileri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didl</dc:creator>
  <cp:lastModifiedBy>kübra acat</cp:lastModifiedBy>
  <cp:revision>141</cp:revision>
  <dcterms:created xsi:type="dcterms:W3CDTF">2016-09-26T15:05:02Z</dcterms:created>
  <dcterms:modified xsi:type="dcterms:W3CDTF">2019-10-19T15:55:30Z</dcterms:modified>
</cp:coreProperties>
</file>