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5"/>
  </p:notesMasterIdLst>
  <p:sldIdLst>
    <p:sldId id="309" r:id="rId2"/>
    <p:sldId id="367" r:id="rId3"/>
    <p:sldId id="343" r:id="rId4"/>
    <p:sldId id="290" r:id="rId5"/>
    <p:sldId id="340" r:id="rId6"/>
    <p:sldId id="317" r:id="rId7"/>
    <p:sldId id="319" r:id="rId8"/>
    <p:sldId id="320" r:id="rId9"/>
    <p:sldId id="321" r:id="rId10"/>
    <p:sldId id="322" r:id="rId11"/>
    <p:sldId id="323" r:id="rId12"/>
    <p:sldId id="304" r:id="rId13"/>
    <p:sldId id="324" r:id="rId14"/>
    <p:sldId id="325" r:id="rId15"/>
    <p:sldId id="305" r:id="rId16"/>
    <p:sldId id="306" r:id="rId17"/>
    <p:sldId id="307" r:id="rId18"/>
    <p:sldId id="308" r:id="rId19"/>
    <p:sldId id="348" r:id="rId20"/>
    <p:sldId id="345" r:id="rId21"/>
    <p:sldId id="344" r:id="rId22"/>
    <p:sldId id="347" r:id="rId23"/>
    <p:sldId id="346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EFAF8DB-A969-4135-B19A-87D8D207BB21}">
          <p14:sldIdLst>
            <p14:sldId id="309"/>
            <p14:sldId id="367"/>
            <p14:sldId id="343"/>
            <p14:sldId id="290"/>
            <p14:sldId id="340"/>
            <p14:sldId id="317"/>
            <p14:sldId id="319"/>
            <p14:sldId id="320"/>
            <p14:sldId id="321"/>
            <p14:sldId id="322"/>
            <p14:sldId id="323"/>
            <p14:sldId id="304"/>
            <p14:sldId id="324"/>
            <p14:sldId id="325"/>
            <p14:sldId id="305"/>
            <p14:sldId id="306"/>
            <p14:sldId id="307"/>
            <p14:sldId id="308"/>
            <p14:sldId id="348"/>
            <p14:sldId id="345"/>
            <p14:sldId id="344"/>
            <p14:sldId id="347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40">
          <p15:clr>
            <a:srgbClr val="A4A3A4"/>
          </p15:clr>
        </p15:guide>
        <p15:guide id="4" orient="horz" pos="1620">
          <p15:clr>
            <a:srgbClr val="A4A3A4"/>
          </p15:clr>
        </p15:guide>
        <p15:guide id="5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5" autoAdjust="0"/>
    <p:restoredTop sz="85423" autoAdjust="0"/>
  </p:normalViewPr>
  <p:slideViewPr>
    <p:cSldViewPr snapToGrid="0">
      <p:cViewPr varScale="1">
        <p:scale>
          <a:sx n="120" d="100"/>
          <a:sy n="120" d="100"/>
        </p:scale>
        <p:origin x="192" y="320"/>
      </p:cViewPr>
      <p:guideLst>
        <p:guide orient="horz" pos="2160"/>
        <p:guide pos="2880"/>
        <p:guide pos="3840"/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5130F-6DD1-4461-9104-A51571DA2431}" type="datetimeFigureOut">
              <a:rPr lang="cs-CZ" smtClean="0"/>
              <a:t>08.11.19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BB758-5CCA-4FC4-A17D-E88687967B5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25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aster_egg_(media)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https://www.flickr.com/photos/83633410@N07/7658197122/</a:t>
            </a:r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Go to CollegeDegrees360's photostream"/>
              </a:rPr>
              <a:t>CollegeDegrees360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College Girls in the Park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Two young college girls studying together in the park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998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0"/>
              <a:t>Easter egg je v račualništvu</a:t>
            </a:r>
            <a:r>
              <a:rPr lang="cs-CZ" baseline="0" dirty="0"/>
              <a:t> ali medijih „namerna interna šala, prikrito sporočilo ali slika ali prikrite funkcije dela“ (</a:t>
            </a:r>
            <a:r>
              <a:rPr lang="en-US" dirty="0"/>
              <a:t>“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intentional inside joke, hidden message or image, or secret feature of a work” 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cs-CZ" sz="1200" dirty="0" err="1">
                <a:hlinkClick r:id="rId3"/>
              </a:rPr>
              <a:t>Wikipedia</a:t>
            </a:r>
            <a:r>
              <a:rPr lang="cs-CZ" sz="1200" baseline="0" dirty="0"/>
              <a:t> -</a:t>
            </a:r>
            <a:r>
              <a:rPr lang="cs-CZ" sz="1200" dirty="0"/>
              <a:t> https://en.wikipedia.org/wiki/</a:t>
            </a:r>
            <a:r>
              <a:rPr lang="cs-CZ" sz="1200" dirty="0" err="1"/>
              <a:t>Easter_egg</a:t>
            </a:r>
            <a:r>
              <a:rPr lang="cs-CZ" sz="1200" dirty="0"/>
              <a:t>_(media)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Isti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pomen velja tudi tu – najeti pisec je skril prikrito sporočilo, ki je dokaz, da je to delo najetega pisca (npr. uporaba bele barve črk) in ki ga Michelle pred oddajo ni našla.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34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https://www.flickr.com/photos/83633410@N07/7658298768/</a:t>
            </a:r>
          </a:p>
          <a:p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Go to CollegeDegrees360's photostream"/>
              </a:rPr>
              <a:t>CollegeDegrees360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Confused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college student is confused by her class notes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299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https://www.flickr.com/photos/83633410@N07/7658034524/</a:t>
            </a:r>
          </a:p>
          <a:p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Go to CollegeDegrees360's photostream"/>
              </a:rPr>
              <a:t>CollegeDegrees360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Schoolgirl with books on head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college girl tries to balance her class books on her head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798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https://www.flickr.com/photos/83633410@N07/7658092652/</a:t>
            </a:r>
          </a:p>
          <a:p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Go to CollegeDegrees360's photostream"/>
              </a:rPr>
              <a:t>CollegeDegrees360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College Student in Park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female College Student in the park on a summers day</a:t>
            </a:r>
            <a:endParaRPr lang="en-US" dirty="0"/>
          </a:p>
          <a:p>
            <a:r>
              <a:rPr lang="en-US" dirty="0"/>
              <a:t>-----------------</a:t>
            </a:r>
          </a:p>
          <a:p>
            <a:r>
              <a:rPr lang="en-US" dirty="0"/>
              <a:t>https://www.flickr.com/photos/83633410@N07/7658044778/</a:t>
            </a:r>
          </a:p>
          <a:p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Go to CollegeDegrees360's photostream"/>
              </a:rPr>
              <a:t>CollegeDegrees360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Stressed Student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young student who is looking stressed at all the coursework that she has for university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595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https://www.flickr.com/photos/83633410@N07/7658181994/</a:t>
            </a:r>
          </a:p>
          <a:p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Go to CollegeDegrees360's photostream"/>
              </a:rPr>
              <a:t>CollegeDegrees360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Working Outside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college girl studying outside on the grass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175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https://academized.com/writing-services/buy-thesis-online</a:t>
            </a:r>
            <a:endParaRPr lang="cs-CZ" dirty="0"/>
          </a:p>
          <a:p>
            <a:r>
              <a:rPr lang="cs-CZ" dirty="0" err="1"/>
              <a:t>Date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screenshot</a:t>
            </a:r>
            <a:r>
              <a:rPr lang="cs-CZ" dirty="0"/>
              <a:t>: 05/07/2018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818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https://www.flickr.com/photos/83633410@N07/7658149332/</a:t>
            </a:r>
          </a:p>
          <a:p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Go to CollegeDegrees360's photostream"/>
              </a:rPr>
              <a:t>CollegeDegrees360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Girl on Laptop in Park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college girl on her laptop in the park giving the thumbs up sign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221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Photo by</a:t>
            </a:r>
            <a:r>
              <a:rPr lang="en-US" baseline="0" dirty="0"/>
              <a:t> </a:t>
            </a:r>
            <a:r>
              <a:rPr lang="en-US" baseline="0" dirty="0" err="1"/>
              <a:t>Teddi</a:t>
            </a:r>
            <a:r>
              <a:rPr lang="en-US" baseline="0" dirty="0"/>
              <a:t> Fishman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375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Dida</a:t>
            </a:r>
            <a:r>
              <a:rPr lang="sl-SI" dirty="0" err="1"/>
              <a:t>ktična</a:t>
            </a:r>
            <a:r>
              <a:rPr lang="sl-SI" baseline="0" dirty="0"/>
              <a:t> opomba</a:t>
            </a:r>
            <a:r>
              <a:rPr lang="en-US" baseline="0" dirty="0"/>
              <a:t>: </a:t>
            </a:r>
            <a:r>
              <a:rPr lang="sl-SI" baseline="0" dirty="0"/>
              <a:t>seveda ni nikakršnih olajševalnih okoliščin za </a:t>
            </a:r>
            <a:r>
              <a:rPr lang="en-US" baseline="0" dirty="0"/>
              <a:t>Michelle</a:t>
            </a:r>
            <a:r>
              <a:rPr lang="sl-SI" baseline="0" dirty="0" err="1"/>
              <a:t>ino</a:t>
            </a:r>
            <a:r>
              <a:rPr lang="sl-SI" baseline="0" dirty="0"/>
              <a:t> obnašanje</a:t>
            </a:r>
            <a:r>
              <a:rPr lang="en-US" baseline="0" dirty="0"/>
              <a:t> (</a:t>
            </a:r>
            <a:r>
              <a:rPr lang="sl-SI" baseline="0" dirty="0" err="1"/>
              <a:t>t.j</a:t>
            </a:r>
            <a:r>
              <a:rPr lang="sl-SI" baseline="0" dirty="0"/>
              <a:t>. kupljena naloga</a:t>
            </a:r>
            <a:r>
              <a:rPr lang="en-US" baseline="0" dirty="0"/>
              <a:t>) </a:t>
            </a:r>
            <a:r>
              <a:rPr lang="en-US" baseline="0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541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600439"/>
            <a:ext cx="6858000" cy="17907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460195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74747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08.11.19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66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08.11.19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18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08.11.19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986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08.11.19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822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3568" y="1275607"/>
            <a:ext cx="7772400" cy="918102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2517744"/>
            <a:ext cx="6400800" cy="43204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Datum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403649" y="3057525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Hodina</a:t>
            </a:r>
            <a:endParaRPr lang="en-US" dirty="0"/>
          </a:p>
        </p:txBody>
      </p:sp>
      <p:sp>
        <p:nvSpPr>
          <p:cNvPr id="14" name="Zástupný symbol pro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475658" y="3975906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Ing. Dita Dlabolová</a:t>
            </a:r>
            <a:endParaRPr lang="en-US" dirty="0"/>
          </a:p>
        </p:txBody>
      </p:sp>
      <p:sp>
        <p:nvSpPr>
          <p:cNvPr id="15" name="Zástupný symbol pro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403649" y="195486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Předmět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2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08.11.19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18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7886700" cy="4358878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08.11.19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148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08.11.19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59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08.11.19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2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1" cy="276344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08.11.19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38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08.11.19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33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08.11.19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08.11.19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25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7121" y="86723"/>
            <a:ext cx="1442720" cy="123015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4766307"/>
            <a:ext cx="9141619" cy="274801"/>
          </a:xfrm>
          <a:prstGeom prst="rect">
            <a:avLst/>
          </a:prstGeom>
          <a:solidFill>
            <a:srgbClr val="00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6915150" cy="835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</a:t>
            </a:r>
            <a:r>
              <a:rPr lang="en-US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149724"/>
            <a:ext cx="7886700" cy="348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E6784AC-797A-45F2-B2C8-8D7DEEADE390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40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707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9999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demicintegrity.eu/wp/all-materials/?key-words%5b%5d=real-life-exampl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2.0/" TargetMode="External"/><Relationship Id="rId2" Type="http://schemas.openxmlformats.org/officeDocument/2006/relationships/hyperlink" Target="https://www.flickr.com/photos/83633410@N07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foltynek@mendelu.cz" TargetMode="External"/><Relationship Id="rId2" Type="http://schemas.openxmlformats.org/officeDocument/2006/relationships/hyperlink" Target="mailto:dita.dlabolova@mendelu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avel.turcinek@mendelu.cz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4.0/" TargetMode="External"/><Relationship Id="rId2" Type="http://schemas.openxmlformats.org/officeDocument/2006/relationships/hyperlink" Target="mailto:dita.dlabolova@academicintegrity.e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Sladko maščevanje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sl-SI" dirty="0"/>
              <a:t>Primer iz resničnega življenja: O2-B-4-si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47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ata\Dropbox\ENAI\O2\Michelle\7658149332_2026323126_z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6928" y="-24029"/>
            <a:ext cx="3887072" cy="5167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273846"/>
            <a:ext cx="4557827" cy="435887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Michelle se je odločila, da bo dala nalogo napisati: zanjo bo plačala z denarjem, ki ga je zaslužila v odvetniški pisarni. </a:t>
            </a:r>
          </a:p>
        </p:txBody>
      </p:sp>
    </p:spTree>
    <p:extLst>
      <p:ext uri="{BB962C8B-B14F-4D97-AF65-F5344CB8AC3E}">
        <p14:creationId xmlns:p14="http://schemas.microsoft.com/office/powerpoint/2010/main" val="484449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ata\Dropbox\ENAI\O2\Michelle\25299989_10155080006281039_2528043983719093056_o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6579" y="0"/>
            <a:ext cx="7220101" cy="406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43279" y="4061306"/>
            <a:ext cx="7886700" cy="8412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/>
              <a:t>Tako </a:t>
            </a:r>
            <a:r>
              <a:rPr lang="en-US" dirty="0"/>
              <a:t>Michelle </a:t>
            </a:r>
            <a:r>
              <a:rPr lang="sl-SI" dirty="0"/>
              <a:t>kot</a:t>
            </a:r>
            <a:r>
              <a:rPr lang="en-US" dirty="0"/>
              <a:t> Ann </a:t>
            </a:r>
            <a:r>
              <a:rPr lang="sl-SI" dirty="0"/>
              <a:t>sta na koncu zagovarjali svoji deli in diplomirali. 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25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913" y="202284"/>
            <a:ext cx="7704317" cy="4358878"/>
          </a:xfrm>
        </p:spPr>
        <p:txBody>
          <a:bodyPr>
            <a:normAutofit/>
          </a:bodyPr>
          <a:lstStyle/>
          <a:p>
            <a:r>
              <a:rPr lang="sl-SI" dirty="0"/>
              <a:t>Leto dni po diplomi sta se </a:t>
            </a:r>
            <a:r>
              <a:rPr lang="en-US" dirty="0"/>
              <a:t>Michelle </a:t>
            </a:r>
            <a:r>
              <a:rPr lang="sl-SI" dirty="0"/>
              <a:t>in</a:t>
            </a:r>
            <a:r>
              <a:rPr lang="en-US" dirty="0"/>
              <a:t> Ann </a:t>
            </a:r>
            <a:r>
              <a:rPr lang="sl-SI" dirty="0"/>
              <a:t>srečali na obletnici. </a:t>
            </a:r>
            <a:r>
              <a:rPr lang="en-US" dirty="0"/>
              <a:t>Ann </a:t>
            </a:r>
            <a:r>
              <a:rPr lang="sl-SI" dirty="0"/>
              <a:t>je prišla s fantom </a:t>
            </a:r>
            <a:r>
              <a:rPr lang="en-US" dirty="0"/>
              <a:t>John</a:t>
            </a:r>
            <a:r>
              <a:rPr lang="sl-SI" dirty="0"/>
              <a:t>om</a:t>
            </a:r>
            <a:r>
              <a:rPr lang="en-US" dirty="0"/>
              <a:t>, </a:t>
            </a:r>
            <a:r>
              <a:rPr lang="sl-SI" dirty="0"/>
              <a:t>kateremu pa je bila </a:t>
            </a:r>
            <a:r>
              <a:rPr lang="en-US" dirty="0"/>
              <a:t>Michelle</a:t>
            </a:r>
            <a:r>
              <a:rPr lang="sl-SI" dirty="0"/>
              <a:t> več kot očitno všeč</a:t>
            </a:r>
            <a:r>
              <a:rPr lang="en-US" dirty="0"/>
              <a:t>.</a:t>
            </a:r>
          </a:p>
          <a:p>
            <a:r>
              <a:rPr lang="sl-SI" dirty="0"/>
              <a:t>Kmalu po obletnici je John Ann zapustil in se začel dobivati z </a:t>
            </a:r>
            <a:r>
              <a:rPr lang="en-US" dirty="0"/>
              <a:t>Michelle.</a:t>
            </a:r>
          </a:p>
          <a:p>
            <a:r>
              <a:rPr lang="sl-SI" dirty="0"/>
              <a:t>Za </a:t>
            </a:r>
            <a:r>
              <a:rPr lang="en-US" dirty="0"/>
              <a:t>Ann</a:t>
            </a:r>
            <a:r>
              <a:rPr lang="sl-SI" dirty="0"/>
              <a:t> je bila to kapljica čez rob</a:t>
            </a:r>
            <a:r>
              <a:rPr lang="en-US" dirty="0"/>
              <a:t>. Michelle </a:t>
            </a:r>
            <a:r>
              <a:rPr lang="sl-SI" dirty="0"/>
              <a:t>je goljufala skozi celoten študij, nekdo ji je napisal zaključno delo, zaradi delovnih izkušenj med študijem je imela boljšo službo in je zdaj Ann ukradla še ljubezen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9641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ata\Dropbox\ENAI\O2\Michelle\invoice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35278" y="1056534"/>
            <a:ext cx="5801626" cy="360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8912" y="273846"/>
            <a:ext cx="7735029" cy="43588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Ann </a:t>
            </a:r>
            <a:r>
              <a:rPr lang="sl-SI" dirty="0"/>
              <a:t>je imela nekaj posnetkov iz </a:t>
            </a:r>
            <a:r>
              <a:rPr lang="en-US" dirty="0" err="1"/>
              <a:t>Michell</a:t>
            </a:r>
            <a:r>
              <a:rPr lang="sl-SI" dirty="0" err="1"/>
              <a:t>einega</a:t>
            </a:r>
            <a:r>
              <a:rPr lang="en-US" dirty="0"/>
              <a:t> monitor</a:t>
            </a:r>
            <a:r>
              <a:rPr lang="sl-SI" dirty="0"/>
              <a:t>ja</a:t>
            </a:r>
            <a:r>
              <a:rPr lang="en-US" dirty="0"/>
              <a:t> </a:t>
            </a:r>
            <a:r>
              <a:rPr lang="sl-SI" dirty="0"/>
              <a:t>z dokazi, da je nalogo kupila</a:t>
            </a:r>
            <a:r>
              <a:rPr lang="en-US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551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ata\Dropbox\ENAI\O2\Michelle\mail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0187" y="412106"/>
            <a:ext cx="6169152" cy="4284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E6679604-E925-004B-8F4D-CADBB83EFD52}"/>
              </a:ext>
            </a:extLst>
          </p:cNvPr>
          <p:cNvSpPr/>
          <p:nvPr/>
        </p:nvSpPr>
        <p:spPr>
          <a:xfrm>
            <a:off x="2126974" y="2176670"/>
            <a:ext cx="2663687" cy="9541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176671" y="1697932"/>
            <a:ext cx="4025346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/>
              <a:t>Hvala za zaključno delo, ki ste ga napisali zame. Diplomirala sem in sem zdaj </a:t>
            </a:r>
            <a:r>
              <a:rPr lang="cs-CZ" sz="1400" dirty="0" err="1"/>
              <a:t>pravnica</a:t>
            </a:r>
            <a:r>
              <a:rPr lang="cs-CZ" sz="1400" dirty="0"/>
              <a:t>!</a:t>
            </a:r>
          </a:p>
          <a:p>
            <a:endParaRPr lang="cs-CZ" sz="1400" dirty="0"/>
          </a:p>
          <a:p>
            <a:r>
              <a:rPr lang="cs-CZ" sz="1400" dirty="0"/>
              <a:t>Michelle </a:t>
            </a:r>
            <a:r>
              <a:rPr lang="cs-CZ" sz="1400" dirty="0" err="1"/>
              <a:t>Črna</a:t>
            </a:r>
            <a:r>
              <a:rPr lang="cs-CZ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29055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Ann je posnela dokaze in jih poslala na univerzo ter v odvetniško pisarno, pri kateri je </a:t>
            </a:r>
            <a:r>
              <a:rPr lang="en-US" dirty="0"/>
              <a:t>Michelle </a:t>
            </a:r>
            <a:r>
              <a:rPr lang="sl-SI" dirty="0"/>
              <a:t>delala.</a:t>
            </a:r>
            <a:endParaRPr lang="en-US" dirty="0"/>
          </a:p>
          <a:p>
            <a:r>
              <a:rPr lang="en-US" dirty="0"/>
              <a:t>Ann </a:t>
            </a:r>
            <a:r>
              <a:rPr lang="sl-SI" dirty="0"/>
              <a:t>je vedela, da bo trajalo nekaj časa, preden bo univerza </a:t>
            </a:r>
            <a:r>
              <a:rPr lang="en-US" dirty="0"/>
              <a:t>Michelle</a:t>
            </a:r>
            <a:r>
              <a:rPr lang="sl-SI" dirty="0"/>
              <a:t> odvzela naziv, a reakcija delodajalca bi lahko bila hitrejša. </a:t>
            </a:r>
          </a:p>
          <a:p>
            <a:r>
              <a:rPr lang="sl-SI" dirty="0"/>
              <a:t>Maščevaje je sladko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67807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2948" y="273845"/>
            <a:ext cx="6200852" cy="835537"/>
          </a:xfrm>
        </p:spPr>
        <p:txBody>
          <a:bodyPr/>
          <a:lstStyle/>
          <a:p>
            <a:r>
              <a:rPr lang="en-US" dirty="0"/>
              <a:t>Dis</a:t>
            </a:r>
            <a:r>
              <a:rPr lang="sl-SI" dirty="0"/>
              <a:t>k</a:t>
            </a:r>
            <a:r>
              <a:rPr lang="en-US" dirty="0"/>
              <a:t>us</a:t>
            </a:r>
            <a:r>
              <a:rPr lang="sl-SI" dirty="0" err="1"/>
              <a:t>ija</a:t>
            </a:r>
            <a:r>
              <a:rPr lang="sl-SI" dirty="0"/>
              <a:t> med študenti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l-SI" dirty="0"/>
              <a:t>Kaj mislite, da se je zgodilo po tem</a:t>
            </a:r>
            <a:r>
              <a:rPr lang="en-US" dirty="0"/>
              <a:t>?</a:t>
            </a:r>
          </a:p>
          <a:p>
            <a:r>
              <a:rPr lang="sl-SI" dirty="0"/>
              <a:t>Ali najdete kakšne olajševalne okoliščine pri </a:t>
            </a:r>
            <a:r>
              <a:rPr lang="en-US" dirty="0"/>
              <a:t>Michelle</a:t>
            </a:r>
            <a:r>
              <a:rPr lang="sl-SI" dirty="0" err="1"/>
              <a:t>inem</a:t>
            </a:r>
            <a:r>
              <a:rPr lang="sl-SI" dirty="0"/>
              <a:t> obnašanju? </a:t>
            </a:r>
          </a:p>
          <a:p>
            <a:r>
              <a:rPr lang="sl-SI" dirty="0"/>
              <a:t>Kaj mislite o tem, kar je storila </a:t>
            </a:r>
            <a:r>
              <a:rPr lang="en-US" dirty="0"/>
              <a:t>Ann?</a:t>
            </a:r>
            <a:endParaRPr lang="cs-CZ" dirty="0"/>
          </a:p>
          <a:p>
            <a:r>
              <a:rPr lang="cs-CZ" dirty="0"/>
              <a:t>Kaj bi lahko preprečilo to težavo? </a:t>
            </a:r>
            <a:endParaRPr lang="en-US" dirty="0"/>
          </a:p>
          <a:p>
            <a:r>
              <a:rPr lang="sl-SI" dirty="0"/>
              <a:t>Kakšna bi lahko bila reakcija </a:t>
            </a:r>
            <a:r>
              <a:rPr lang="en-US" dirty="0"/>
              <a:t>Michelle</a:t>
            </a:r>
            <a:r>
              <a:rPr lang="sl-SI" dirty="0" err="1"/>
              <a:t>inega</a:t>
            </a:r>
            <a:r>
              <a:rPr lang="sl-SI" dirty="0"/>
              <a:t> delodajalca?</a:t>
            </a:r>
            <a:r>
              <a:rPr lang="en-US" dirty="0"/>
              <a:t> </a:t>
            </a:r>
          </a:p>
          <a:p>
            <a:r>
              <a:rPr lang="sl-SI" dirty="0"/>
              <a:t>Kakšna bi bila vaša reakcija, če bi bili </a:t>
            </a:r>
            <a:r>
              <a:rPr lang="en-US" dirty="0" err="1"/>
              <a:t>Michell</a:t>
            </a:r>
            <a:r>
              <a:rPr lang="sl-SI" dirty="0" err="1"/>
              <a:t>ein</a:t>
            </a:r>
            <a:r>
              <a:rPr lang="sl-SI" dirty="0"/>
              <a:t> delodajalec?</a:t>
            </a:r>
            <a:r>
              <a:rPr lang="en-US" dirty="0"/>
              <a:t> </a:t>
            </a:r>
          </a:p>
          <a:p>
            <a:r>
              <a:rPr lang="sl-SI" dirty="0"/>
              <a:t>Bi bila vaša reakcija drugačna, če naziv ne bi bil potreben za to delovno mesto/položaj? </a:t>
            </a:r>
            <a:endParaRPr lang="en-US" dirty="0"/>
          </a:p>
        </p:txBody>
      </p:sp>
      <p:pic>
        <p:nvPicPr>
          <p:cNvPr id="4" name="Picture 5" descr="C:\Data\Dropbox\ENAI\O2\ikonky\targetGroups\student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61" y="278738"/>
            <a:ext cx="1068387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76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Zaključek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Michell</a:t>
            </a:r>
            <a:r>
              <a:rPr lang="sl-SI" dirty="0" err="1"/>
              <a:t>ein</a:t>
            </a:r>
            <a:r>
              <a:rPr lang="sl-SI" dirty="0"/>
              <a:t> delodajalec je </a:t>
            </a:r>
            <a:r>
              <a:rPr lang="en-US" dirty="0"/>
              <a:t>Michelle</a:t>
            </a:r>
            <a:r>
              <a:rPr lang="sl-SI" dirty="0"/>
              <a:t> odpustil, saj se je bal izgube verodostojnost pri svojih klientih.</a:t>
            </a:r>
            <a:r>
              <a:rPr lang="en-US" dirty="0"/>
              <a:t> </a:t>
            </a:r>
            <a:endParaRPr lang="sl-SI" dirty="0"/>
          </a:p>
          <a:p>
            <a:r>
              <a:rPr lang="en-US" dirty="0" err="1"/>
              <a:t>Univer</a:t>
            </a:r>
            <a:r>
              <a:rPr lang="sl-SI" dirty="0"/>
              <a:t>za je začela s preiskavo za odvzem naziva.</a:t>
            </a:r>
            <a:endParaRPr lang="en-US" dirty="0"/>
          </a:p>
          <a:p>
            <a:r>
              <a:rPr lang="en-US" dirty="0"/>
              <a:t>Michelle </a:t>
            </a:r>
            <a:r>
              <a:rPr lang="sl-SI" dirty="0"/>
              <a:t>je dobila službo v drugi odvetniški pisarni, kjer pa so kmalu prejeli isto pismo in jo zato tudi odpustili. </a:t>
            </a:r>
          </a:p>
          <a:p>
            <a:r>
              <a:rPr lang="sl-SI" dirty="0"/>
              <a:t>Še ena odvetniška pisarna je zavrnila </a:t>
            </a:r>
            <a:r>
              <a:rPr lang="sl-SI" dirty="0" err="1"/>
              <a:t>Michelleino</a:t>
            </a:r>
            <a:r>
              <a:rPr lang="sl-SI" dirty="0"/>
              <a:t> prošnjo za zaposlitev, sama pa je od prijateljice slišala, da v mestu slovi kot prevarantka.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22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Zaključek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600" dirty="0"/>
              <a:t>Med preiskavo je univerza v nalogi našla velikonočno jajce (</a:t>
            </a:r>
            <a:r>
              <a:rPr lang="sl-SI" sz="2600" dirty="0" err="1"/>
              <a:t>Easter</a:t>
            </a:r>
            <a:r>
              <a:rPr lang="sl-SI" sz="2600" dirty="0"/>
              <a:t> </a:t>
            </a:r>
            <a:r>
              <a:rPr lang="sl-SI" sz="2600" dirty="0" err="1"/>
              <a:t>egg</a:t>
            </a:r>
            <a:r>
              <a:rPr lang="sl-SI" sz="2600" dirty="0"/>
              <a:t>)</a:t>
            </a:r>
            <a:r>
              <a:rPr lang="cs-CZ" sz="2600" dirty="0"/>
              <a:t>*, ki ga je v delo vključil najet pisec, zato ni bilo več dvoma in </a:t>
            </a:r>
            <a:r>
              <a:rPr lang="en-US" sz="2600" dirty="0"/>
              <a:t>Michelle</a:t>
            </a:r>
            <a:r>
              <a:rPr lang="sl-SI" sz="2600" dirty="0"/>
              <a:t> je bil odvzet naziv. </a:t>
            </a:r>
          </a:p>
          <a:p>
            <a:r>
              <a:rPr lang="sl-SI" sz="2600" dirty="0"/>
              <a:t>Odselila se je v drugo mesto in nikoli več ni mogla najti službe na področju prava</a:t>
            </a:r>
            <a:r>
              <a:rPr lang="en-US" sz="2600" dirty="0"/>
              <a:t>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3226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Pomembno sporočilo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Uporabljajte tehnike znanstvenega dela in sledite standardom primerov dobrih praks</a:t>
            </a:r>
            <a:r>
              <a:rPr lang="en-US" dirty="0"/>
              <a:t>.</a:t>
            </a:r>
          </a:p>
          <a:p>
            <a:r>
              <a:rPr lang="sl-SI" dirty="0"/>
              <a:t>Poiščite pomoč, če jo potrebujete</a:t>
            </a:r>
            <a:r>
              <a:rPr lang="en-US" dirty="0"/>
              <a:t>.</a:t>
            </a:r>
          </a:p>
          <a:p>
            <a:r>
              <a:rPr lang="sl-SI" dirty="0"/>
              <a:t>Delujte, če prepoznate neprofesionalno, neetično ali kaznive načine delovanja. Uporabite postopke, ki so vam na voljo in upoštevajte etične standarde. </a:t>
            </a:r>
            <a:r>
              <a:rPr lang="en-US" dirty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15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32721-E116-D144-8DD0-8490169A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dokumentu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124659-B4C4-2C40-BC2A-4B5B047D7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</a:t>
            </a:r>
            <a:r>
              <a:rPr lang="sl-SI" dirty="0"/>
              <a:t>a</a:t>
            </a:r>
            <a:r>
              <a:rPr lang="en-GB" dirty="0"/>
              <a:t> do</a:t>
            </a:r>
            <a:r>
              <a:rPr lang="sl-SI" dirty="0"/>
              <a:t>k</a:t>
            </a:r>
            <a:r>
              <a:rPr lang="en-GB" dirty="0" err="1"/>
              <a:t>ument</a:t>
            </a:r>
            <a:r>
              <a:rPr lang="en-GB" dirty="0"/>
              <a:t> </a:t>
            </a:r>
            <a:r>
              <a:rPr lang="sl-SI" dirty="0"/>
              <a:t>je primer iz resničnega življenja in prikazuje pomen akademske integritete v profesionalnem življenju. </a:t>
            </a:r>
          </a:p>
          <a:p>
            <a:pPr marL="0" indent="0">
              <a:buNone/>
            </a:pPr>
            <a:r>
              <a:rPr lang="sl-SI" dirty="0"/>
              <a:t>Pripravljen je bil kot del </a:t>
            </a:r>
            <a:r>
              <a:rPr lang="sl-SI" i="1" dirty="0"/>
              <a:t>Orodja za medsektorsko sodelovanje v smislu akademske integritete (</a:t>
            </a:r>
            <a:r>
              <a:rPr lang="en-GB" i="1" dirty="0"/>
              <a:t>Toolkit for cross-sector cooperation in terms of academic integrity</a:t>
            </a:r>
            <a:r>
              <a:rPr lang="sl-SI" i="1" dirty="0"/>
              <a:t>)</a:t>
            </a:r>
            <a:r>
              <a:rPr lang="en-GB" dirty="0"/>
              <a:t> </a:t>
            </a:r>
            <a:r>
              <a:rPr lang="sl-SI" dirty="0"/>
              <a:t>znotraj</a:t>
            </a:r>
            <a:r>
              <a:rPr lang="en-GB" dirty="0"/>
              <a:t> Erasmus+ </a:t>
            </a:r>
            <a:r>
              <a:rPr lang="en-GB" dirty="0" err="1"/>
              <a:t>proje</a:t>
            </a:r>
            <a:r>
              <a:rPr lang="sl-SI" dirty="0"/>
              <a:t>k</a:t>
            </a:r>
            <a:r>
              <a:rPr lang="en-GB" dirty="0"/>
              <a:t>t</a:t>
            </a:r>
            <a:r>
              <a:rPr lang="sl-SI" dirty="0"/>
              <a:t>a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sl-SI" dirty="0"/>
              <a:t>Pripravljen je za takojšno uporabo, vsebuje didaktične opombe in vprašanja za diskusijo ter/ali druge naloge. </a:t>
            </a:r>
          </a:p>
          <a:p>
            <a:pPr marL="0" indent="0">
              <a:buNone/>
            </a:pPr>
            <a:r>
              <a:rPr lang="sl-SI" dirty="0"/>
              <a:t>Več primerov je na voljo na </a:t>
            </a:r>
            <a:r>
              <a:rPr lang="en-GB" dirty="0">
                <a:hlinkClick r:id="rId2"/>
              </a:rPr>
              <a:t>ENAI database of educational materials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72018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Opomba za učitelje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Pričujoč primer je nastal na Češkem, kjer je na osnovi hudih kršitev akademske integritete, kot je primer goljufanje pri zaključnem delu, možen naknaden odvzem naziva. </a:t>
            </a:r>
          </a:p>
          <a:p>
            <a:r>
              <a:rPr lang="sl-SI" dirty="0"/>
              <a:t>Priporočamo, da preverite zakonodajo v lastni državi in po potrebi prilagodite zgodbo </a:t>
            </a:r>
            <a:r>
              <a:rPr lang="en-US" dirty="0"/>
              <a:t>(</a:t>
            </a:r>
            <a:r>
              <a:rPr lang="sl-SI" dirty="0"/>
              <a:t>ali pa navedite, da se dogaja na Češkem</a:t>
            </a:r>
            <a:r>
              <a:rPr lang="en-US" dirty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036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Navajanje virov</a:t>
            </a:r>
            <a:r>
              <a:rPr lang="en-US" dirty="0"/>
              <a:t> – </a:t>
            </a:r>
            <a:r>
              <a:rPr lang="sl-SI" dirty="0"/>
              <a:t>fotografije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Vse fotografije so uporabljenje zgolj za ilustracijo in so snete iz internetne fotografske zbirke. Ljudje na fotografijah niso povezani z zgodbo. </a:t>
            </a:r>
          </a:p>
          <a:p>
            <a:r>
              <a:rPr lang="en-US" dirty="0"/>
              <a:t>A</a:t>
            </a:r>
            <a:r>
              <a:rPr lang="sl-SI" dirty="0"/>
              <a:t>v</a:t>
            </a:r>
            <a:r>
              <a:rPr lang="en-US" dirty="0"/>
              <a:t>tor:  </a:t>
            </a:r>
            <a:r>
              <a:rPr lang="en-US" dirty="0">
                <a:hlinkClick r:id="rId2"/>
              </a:rPr>
              <a:t>CollegeDegrees360</a:t>
            </a:r>
            <a:endParaRPr lang="en-US" dirty="0"/>
          </a:p>
          <a:p>
            <a:r>
              <a:rPr lang="en-US" dirty="0"/>
              <a:t>Li</a:t>
            </a:r>
            <a:r>
              <a:rPr lang="sl-SI" dirty="0"/>
              <a:t>cenca</a:t>
            </a:r>
            <a:r>
              <a:rPr lang="en-US" dirty="0"/>
              <a:t> </a:t>
            </a:r>
            <a:r>
              <a:rPr lang="en-US" dirty="0">
                <a:hlinkClick r:id="rId3"/>
              </a:rPr>
              <a:t>CC BY-SA, 2.0</a:t>
            </a:r>
            <a:endParaRPr lang="en-US" dirty="0"/>
          </a:p>
          <a:p>
            <a:r>
              <a:rPr lang="sl-SI" dirty="0"/>
              <a:t>Vir</a:t>
            </a:r>
            <a:r>
              <a:rPr lang="en-US" dirty="0"/>
              <a:t>: https://www.flickr.com/photos/83633410  @N07/ </a:t>
            </a:r>
            <a:endParaRPr lang="cs-CZ" dirty="0"/>
          </a:p>
          <a:p>
            <a:r>
              <a:rPr lang="cs-CZ" dirty="0"/>
              <a:t>Avtor fotografija diplomantov jeTeddi Fishman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18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Odgovorni avtorji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Dita Dlabolová (</a:t>
            </a:r>
            <a:r>
              <a:rPr lang="cs-CZ" dirty="0">
                <a:hlinkClick r:id="rId2"/>
              </a:rPr>
              <a:t>dita.dlabolova@mendelu.cz</a:t>
            </a:r>
            <a:r>
              <a:rPr lang="cs-CZ" dirty="0"/>
              <a:t>)</a:t>
            </a:r>
          </a:p>
          <a:p>
            <a:r>
              <a:rPr lang="cs-CZ" dirty="0"/>
              <a:t>Sodelovala sta tudi Tomáš Foltýnek (</a:t>
            </a:r>
            <a:r>
              <a:rPr lang="cs-CZ" dirty="0">
                <a:hlinkClick r:id="rId3"/>
              </a:rPr>
              <a:t>tomas.foltynek@mendelu.cz</a:t>
            </a:r>
            <a:r>
              <a:rPr lang="cs-CZ" dirty="0"/>
              <a:t>) in Pavel Turčínek (</a:t>
            </a:r>
            <a:r>
              <a:rPr lang="cs-CZ" dirty="0">
                <a:hlinkClick r:id="rId4"/>
              </a:rPr>
              <a:t>pavel.turcinek@mendelu.cz</a:t>
            </a:r>
            <a:r>
              <a:rPr lang="cs-CZ" dirty="0"/>
              <a:t>) </a:t>
            </a:r>
          </a:p>
          <a:p>
            <a:r>
              <a:rPr lang="cs-CZ" dirty="0"/>
              <a:t>2018</a:t>
            </a:r>
          </a:p>
          <a:p>
            <a:endParaRPr lang="cs-CZ" dirty="0"/>
          </a:p>
          <a:p>
            <a:r>
              <a:rPr lang="cs-CZ" dirty="0"/>
              <a:t>Prevod: Mateja Pongrac</a:t>
            </a:r>
          </a:p>
        </p:txBody>
      </p:sp>
    </p:spTree>
    <p:extLst>
      <p:ext uri="{BB962C8B-B14F-4D97-AF65-F5344CB8AC3E}">
        <p14:creationId xmlns:p14="http://schemas.microsoft.com/office/powerpoint/2010/main" val="2141087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Licenca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49724"/>
            <a:ext cx="7886700" cy="35923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Naslov dela: </a:t>
            </a:r>
            <a:r>
              <a:rPr lang="en-US" sz="2400" dirty="0"/>
              <a:t>“Sweet revenge”</a:t>
            </a:r>
            <a:r>
              <a:rPr lang="sl-SI" sz="2400" dirty="0"/>
              <a:t>/Sladko maščevanje</a:t>
            </a: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Navedba avtorja: Dita Dlabolová (</a:t>
            </a:r>
            <a:r>
              <a:rPr lang="cs-CZ" sz="2400" dirty="0">
                <a:hlinkClick r:id="rId2"/>
              </a:rPr>
              <a:t>dita.dlabolova@academicintegrity.eu</a:t>
            </a:r>
            <a:r>
              <a:rPr lang="cs-CZ" sz="2400" dirty="0"/>
              <a:t>), </a:t>
            </a:r>
            <a:r>
              <a:rPr lang="cs-CZ" sz="2400" dirty="0" err="1"/>
              <a:t>Prevod</a:t>
            </a:r>
            <a:r>
              <a:rPr lang="cs-CZ" sz="2400" dirty="0"/>
              <a:t>: </a:t>
            </a:r>
            <a:r>
              <a:rPr lang="cs-CZ" sz="2400" dirty="0" err="1"/>
              <a:t>Mateja</a:t>
            </a:r>
            <a:r>
              <a:rPr lang="cs-CZ" sz="2400" dirty="0"/>
              <a:t> </a:t>
            </a:r>
            <a:r>
              <a:rPr lang="cs-CZ" sz="2400" dirty="0" err="1"/>
              <a:t>Pongrac</a:t>
            </a:r>
            <a:endParaRPr lang="cs-CZ" sz="2400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400" dirty="0"/>
              <a:t>licenca: </a:t>
            </a:r>
            <a:r>
              <a:rPr lang="en-US" sz="2400" dirty="0">
                <a:hlinkClick r:id="rId3"/>
              </a:rPr>
              <a:t>Creative Commons Attribution-ShareAlike 4.0 International License</a:t>
            </a:r>
            <a:endParaRPr lang="en-US" sz="2400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Navajati na spodnji način:</a:t>
            </a:r>
          </a:p>
          <a:p>
            <a:pPr marL="0" indent="0" algn="ctr">
              <a:buNone/>
            </a:pPr>
            <a:r>
              <a:rPr lang="en-US" sz="2400" dirty="0"/>
              <a:t>“Sweet revenge” by </a:t>
            </a:r>
            <a:r>
              <a:rPr lang="cs-CZ" sz="2400" dirty="0"/>
              <a:t>Dita Dlabolová, </a:t>
            </a:r>
            <a:r>
              <a:rPr lang="cs-CZ" sz="2400" dirty="0" err="1"/>
              <a:t>Prevod</a:t>
            </a:r>
            <a:r>
              <a:rPr lang="cs-CZ" sz="2400" dirty="0"/>
              <a:t>: </a:t>
            </a:r>
            <a:r>
              <a:rPr lang="cs-CZ" sz="2400" dirty="0" err="1"/>
              <a:t>Mateja</a:t>
            </a:r>
            <a:r>
              <a:rPr lang="cs-CZ" sz="2400" dirty="0"/>
              <a:t> </a:t>
            </a:r>
            <a:r>
              <a:rPr lang="cs-CZ" sz="2400" dirty="0" err="1"/>
              <a:t>Pongrac</a:t>
            </a:r>
            <a:r>
              <a:rPr lang="en-US" sz="2400" dirty="0"/>
              <a:t> is licensed under a </a:t>
            </a:r>
            <a:r>
              <a:rPr lang="en-US" sz="2400" dirty="0">
                <a:hlinkClick r:id="rId3"/>
              </a:rPr>
              <a:t>Creative Commons Attribution-ShareAlike 4.0 International License</a:t>
            </a:r>
            <a:r>
              <a:rPr lang="en-US" sz="2400" dirty="0"/>
              <a:t>.</a:t>
            </a:r>
            <a:endParaRPr lang="cs-CZ" sz="2400" dirty="0"/>
          </a:p>
        </p:txBody>
      </p:sp>
      <p:pic>
        <p:nvPicPr>
          <p:cNvPr id="5" name="Picture 6" descr="https://mirrors.creativecommons.org/presskit/buttons/88x31/png/by-sa.png">
            <a:extLst>
              <a:ext uri="{FF2B5EF4-FFF2-40B4-BE49-F238E27FC236}">
                <a16:creationId xmlns:a16="http://schemas.microsoft.com/office/drawing/2014/main" id="{327F5799-01F7-9C42-B748-C2B73D8A8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398" y="1129030"/>
            <a:ext cx="1814386" cy="63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79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Sladko maščevanje – osnovne informacije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600" b="1" dirty="0"/>
              <a:t>Ciljna publika: </a:t>
            </a:r>
            <a:r>
              <a:rPr lang="sl-SI" sz="2600" dirty="0"/>
              <a:t>študenti prava.</a:t>
            </a:r>
          </a:p>
          <a:p>
            <a:r>
              <a:rPr lang="sl-SI" sz="2600" b="1" dirty="0"/>
              <a:t>povzetek: </a:t>
            </a:r>
            <a:r>
              <a:rPr lang="sl-SI" sz="2600" dirty="0"/>
              <a:t>posledice akademske nepoštenosti (pogodbenega goljufanja) v profesionalnem življenju. </a:t>
            </a:r>
          </a:p>
          <a:p>
            <a:r>
              <a:rPr lang="sl-SI" sz="2600" b="1" dirty="0"/>
              <a:t>Cilj: </a:t>
            </a:r>
            <a:r>
              <a:rPr lang="sl-SI" sz="2600" dirty="0"/>
              <a:t>razmisliti o posledicah goljufanja in o kredibilnosti goljufa v profesionalnem okolju. </a:t>
            </a:r>
          </a:p>
          <a:p>
            <a:r>
              <a:rPr lang="sl-SI" sz="2600" b="1" dirty="0"/>
              <a:t>trajanje: </a:t>
            </a:r>
            <a:r>
              <a:rPr lang="sl-SI" sz="2600" dirty="0"/>
              <a:t>30 minut.</a:t>
            </a:r>
          </a:p>
        </p:txBody>
      </p:sp>
    </p:spTree>
    <p:extLst>
      <p:ext uri="{BB962C8B-B14F-4D97-AF65-F5344CB8AC3E}">
        <p14:creationId xmlns:p14="http://schemas.microsoft.com/office/powerpoint/2010/main" val="270936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4396892" cy="4358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Michelle in Ann sta bili najboljši prijateljici. Po srednji šoli sta skupaj študirali pravo, živeli skupaj, sodelovali v vseh aktivnostih in vedeli vse ena o drugi. 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92032" y="0"/>
            <a:ext cx="405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2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4045763" cy="4358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Michelle </a:t>
            </a:r>
            <a:r>
              <a:rPr lang="sl-SI" dirty="0"/>
              <a:t>se pri svojem študiju ni preveč trudila, pri več izpitih je uporabljala „</a:t>
            </a:r>
            <a:r>
              <a:rPr lang="sl-SI" dirty="0" err="1"/>
              <a:t>plonk</a:t>
            </a:r>
            <a:r>
              <a:rPr lang="sl-SI" dirty="0"/>
              <a:t> listke“ ali druge nedovoljene pripomočke</a:t>
            </a:r>
            <a:r>
              <a:rPr lang="en-US" dirty="0"/>
              <a:t>.</a:t>
            </a:r>
          </a:p>
        </p:txBody>
      </p:sp>
      <p:pic>
        <p:nvPicPr>
          <p:cNvPr id="4" name="Picture 2" descr="C:\Data\Dropbox\ENAI\O2\Michelle\7658298768_e4c2c2635e_b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41759" y="-1"/>
            <a:ext cx="4602239" cy="476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395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ata\Dropbox\ENAI\O2\Michelle\7658034524_cea1c4ddba_b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5190" y="1134615"/>
            <a:ext cx="5171975" cy="3237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4596" y="257943"/>
            <a:ext cx="7599733" cy="43588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Ann </a:t>
            </a:r>
            <a:r>
              <a:rPr lang="sl-SI" dirty="0"/>
              <a:t>je pridno študirala in je bila včasih ljubosumna, ker je </a:t>
            </a:r>
            <a:r>
              <a:rPr lang="en-US" dirty="0"/>
              <a:t>Michelle </a:t>
            </a:r>
            <a:r>
              <a:rPr lang="sl-SI" dirty="0"/>
              <a:t>občasno brez truda dosegala boljše rezultate.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788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ata\Dropbox\ENAI\O2\Michelle\7658044778_22dbe1e729_z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1056" y="1013154"/>
            <a:ext cx="3132945" cy="413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ata\Dropbox\ENAI\O2\Michelle\7658092652_a4f8df429b_z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5049" y="1056807"/>
            <a:ext cx="3002962" cy="408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977913" y="288836"/>
            <a:ext cx="3033143" cy="4358878"/>
          </a:xfrm>
        </p:spPr>
        <p:txBody>
          <a:bodyPr/>
          <a:lstStyle/>
          <a:p>
            <a:pPr marL="0" indent="0" algn="ctr">
              <a:buNone/>
            </a:pPr>
            <a:r>
              <a:rPr lang="sl-SI" dirty="0"/>
              <a:t>Do konca študija nista bili več najboljši prijateljici, a sta še vedno živeli skupaj.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419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ata\Dropbox\ENAI\O2\Michelle\7658181994_3c1703dd93_b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12" y="-27932"/>
            <a:ext cx="3809988" cy="5171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434" y="273846"/>
            <a:ext cx="4725619" cy="4358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Michelle </a:t>
            </a:r>
            <a:r>
              <a:rPr lang="sl-SI" dirty="0"/>
              <a:t>je imela več prostega časa, zato je honorarno delala v odvetniški pisarni. </a:t>
            </a:r>
            <a:endParaRPr lang="cs-CZ" dirty="0"/>
          </a:p>
          <a:p>
            <a:pPr marL="0" indent="0">
              <a:buNone/>
            </a:pPr>
            <a:r>
              <a:rPr lang="sl-SI" dirty="0"/>
              <a:t>Imela je težave s svojim zaključnim (magistrskim) delom in se izgovarjala, da zaradi službe nima dovolj časa.</a:t>
            </a:r>
          </a:p>
          <a:p>
            <a:pPr marL="0" indent="0">
              <a:buNone/>
            </a:pPr>
            <a:r>
              <a:rPr lang="sl-SI" dirty="0"/>
              <a:t>In upala je, da ga bo zaključila z minimalnim naporom.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990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115" y="670315"/>
            <a:ext cx="6598575" cy="3955094"/>
          </a:xfrm>
          <a:prstGeom prst="rect">
            <a:avLst/>
          </a:prstGeom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19052" y="179067"/>
            <a:ext cx="7886700" cy="4358878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Nekega dne se je odločila, da ji bodo delo napisali…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144634"/>
      </p:ext>
    </p:extLst>
  </p:cSld>
  <p:clrMapOvr>
    <a:masterClrMapping/>
  </p:clrMapOvr>
</p:sld>
</file>

<file path=ppt/theme/theme1.xml><?xml version="1.0" encoding="utf-8"?>
<a:theme xmlns:a="http://schemas.openxmlformats.org/drawingml/2006/main" name="enai">
  <a:themeElements>
    <a:clrScheme name="Vlastní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9999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enai</Template>
  <TotalTime>1800</TotalTime>
  <Words>1198</Words>
  <Application>Microsoft Macintosh PowerPoint</Application>
  <PresentationFormat>Předvádění na obrazovce (16:9)</PresentationFormat>
  <Paragraphs>120</Paragraphs>
  <Slides>23</Slides>
  <Notes>10</Notes>
  <HiddenSlides>1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enai</vt:lpstr>
      <vt:lpstr>Sladko maščevanje</vt:lpstr>
      <vt:lpstr>O dokumentu</vt:lpstr>
      <vt:lpstr>Sladko maščevanje – osnovne informacije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Diskusija med študenti</vt:lpstr>
      <vt:lpstr>Zaključek</vt:lpstr>
      <vt:lpstr>Zaključek</vt:lpstr>
      <vt:lpstr>Pomembno sporočilo</vt:lpstr>
      <vt:lpstr>Opomba za učitelje</vt:lpstr>
      <vt:lpstr>Navajanje virov – fotografije</vt:lpstr>
      <vt:lpstr>Odgovorni avtorji</vt:lpstr>
      <vt:lpstr>Licenca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didl</dc:creator>
  <cp:lastModifiedBy>Dita Dlabolová</cp:lastModifiedBy>
  <cp:revision>129</cp:revision>
  <dcterms:created xsi:type="dcterms:W3CDTF">2016-09-26T15:05:02Z</dcterms:created>
  <dcterms:modified xsi:type="dcterms:W3CDTF">2019-11-08T09:29:32Z</dcterms:modified>
</cp:coreProperties>
</file>