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9"/>
  </p:notesMasterIdLst>
  <p:sldIdLst>
    <p:sldId id="344" r:id="rId2"/>
    <p:sldId id="367" r:id="rId3"/>
    <p:sldId id="329" r:id="rId4"/>
    <p:sldId id="345" r:id="rId5"/>
    <p:sldId id="349" r:id="rId6"/>
    <p:sldId id="350" r:id="rId7"/>
    <p:sldId id="351" r:id="rId8"/>
    <p:sldId id="353" r:id="rId9"/>
    <p:sldId id="352" r:id="rId10"/>
    <p:sldId id="354" r:id="rId11"/>
    <p:sldId id="355" r:id="rId12"/>
    <p:sldId id="357" r:id="rId13"/>
    <p:sldId id="358" r:id="rId14"/>
    <p:sldId id="356" r:id="rId15"/>
    <p:sldId id="346" r:id="rId16"/>
    <p:sldId id="347" r:id="rId17"/>
    <p:sldId id="368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e example" id="{8009B8BC-B268-4F0C-AAE0-586D8923A8C0}">
          <p14:sldIdLst>
            <p14:sldId id="344"/>
            <p14:sldId id="367"/>
            <p14:sldId id="329"/>
            <p14:sldId id="345"/>
            <p14:sldId id="349"/>
            <p14:sldId id="350"/>
            <p14:sldId id="351"/>
            <p14:sldId id="353"/>
            <p14:sldId id="352"/>
            <p14:sldId id="354"/>
            <p14:sldId id="355"/>
            <p14:sldId id="357"/>
            <p14:sldId id="358"/>
            <p14:sldId id="356"/>
            <p14:sldId id="346"/>
            <p14:sldId id="347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ofmate@IN.UKM.SI" initials="s" lastIdx="1" clrIdx="0">
    <p:extLst>
      <p:ext uri="{19B8F6BF-5375-455C-9EA6-DF929625EA0E}">
        <p15:presenceInfo xmlns:p15="http://schemas.microsoft.com/office/powerpoint/2012/main" userId="S-1-5-21-176928126-3777952516-3222502007-72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5" autoAdjust="0"/>
    <p:restoredTop sz="85423" autoAdjust="0"/>
  </p:normalViewPr>
  <p:slideViewPr>
    <p:cSldViewPr snapToGrid="0">
      <p:cViewPr varScale="1">
        <p:scale>
          <a:sx n="129" d="100"/>
          <a:sy n="129" d="100"/>
        </p:scale>
        <p:origin x="1152" y="184"/>
      </p:cViewPr>
      <p:guideLst>
        <p:guide orient="horz" pos="2160"/>
        <p:guide pos="2880"/>
        <p:guide pos="3840"/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130F-6DD1-4461-9104-A51571DA2431}" type="datetimeFigureOut">
              <a:rPr lang="cs-CZ" smtClean="0"/>
              <a:t>08.11.19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B758-5CCA-4FC4-A17D-E88687967B5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25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Please</a:t>
            </a:r>
            <a:r>
              <a:rPr lang="cs-CZ" dirty="0"/>
              <a:t> </a:t>
            </a:r>
            <a:r>
              <a:rPr lang="cs-CZ" baseline="0" dirty="0" err="1"/>
              <a:t>give</a:t>
            </a:r>
            <a:r>
              <a:rPr lang="cs-CZ" baseline="0" dirty="0"/>
              <a:t> a </a:t>
            </a:r>
            <a:r>
              <a:rPr lang="cs-CZ" baseline="0" dirty="0" err="1"/>
              <a:t>name</a:t>
            </a:r>
            <a:r>
              <a:rPr lang="cs-CZ" baseline="0" dirty="0"/>
              <a:t> to </a:t>
            </a:r>
            <a:r>
              <a:rPr lang="cs-CZ" baseline="0" dirty="0" err="1"/>
              <a:t>your</a:t>
            </a:r>
            <a:r>
              <a:rPr lang="cs-CZ" baseline="0" dirty="0"/>
              <a:t> story </a:t>
            </a:r>
            <a:r>
              <a:rPr lang="cs-CZ" baseline="0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811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27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499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871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Obligatory</a:t>
            </a:r>
            <a:r>
              <a:rPr lang="cs-CZ" baseline="0" dirty="0"/>
              <a:t> part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1215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35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02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1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6899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30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7900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182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112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600439"/>
            <a:ext cx="6858000" cy="17907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460195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47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08.11.19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6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08.11.19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18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08.11.19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98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08.11.19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82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1275607"/>
            <a:ext cx="7772400" cy="9181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517744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9" y="3057525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Hodina</a:t>
            </a:r>
            <a:endParaRPr lang="en-US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8" y="397590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Ing. Dita Dlabolová</a:t>
            </a:r>
            <a:endParaRPr lang="en-US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19548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Předmět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2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08.11.19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18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08.11.19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4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08.11.19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59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08.11.19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2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08.11.19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38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08.11.19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33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08.11.19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08.11.19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25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1" y="86723"/>
            <a:ext cx="1442720" cy="12301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" y="4766307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11/8/19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4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7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uscoban09@gmail.com" TargetMode="External"/><Relationship Id="rId2" Type="http://schemas.openxmlformats.org/officeDocument/2006/relationships/hyperlink" Target="mailto:salimrazi@gmail.com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ustafa.coban@btu.edu.t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ademicintegrity.eu/wp/all-materials/?key-words%5b%5d=real-life-examp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black-and-white-cartoon-donald-duck-spotlight-370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animation-cartoon-cartoon-character-disney-42415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Nepremišljena odločitev</a:t>
            </a:r>
            <a:endParaRPr lang="cs-CZ" dirty="0"/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F83025AB-A3B8-3A48-8B57-427D082AC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571749"/>
            <a:ext cx="6858000" cy="1130267"/>
          </a:xfrm>
        </p:spPr>
        <p:txBody>
          <a:bodyPr/>
          <a:lstStyle/>
          <a:p>
            <a:pPr algn="r"/>
            <a:r>
              <a:rPr lang="sl-SI" dirty="0"/>
              <a:t>Primer iz resničnega življenja: O2-B-5-si</a:t>
            </a:r>
            <a:endParaRPr lang="en-US" dirty="0"/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406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670" y="1115122"/>
            <a:ext cx="4979670" cy="3243281"/>
          </a:xfrm>
        </p:spPr>
        <p:txBody>
          <a:bodyPr>
            <a:normAutofit/>
          </a:bodyPr>
          <a:lstStyle/>
          <a:p>
            <a:r>
              <a:rPr lang="sl-SI" sz="2400" dirty="0"/>
              <a:t>Med preverjanjem literature je dr. </a:t>
            </a:r>
            <a:r>
              <a:rPr lang="sl-SI" sz="2400" dirty="0" err="1"/>
              <a:t>Blue</a:t>
            </a:r>
            <a:r>
              <a:rPr lang="sl-SI" sz="2400" dirty="0"/>
              <a:t> naletel na nekaj pretresljivega</a:t>
            </a:r>
            <a:r>
              <a:rPr lang="en-GB" sz="2400" dirty="0"/>
              <a:t>.</a:t>
            </a:r>
          </a:p>
          <a:p>
            <a:r>
              <a:rPr lang="sl-SI" sz="2400" dirty="0"/>
              <a:t>Zadevo je velikokrat preveril, da bi res bil prepričan, da se ni zmotil, a je bilo žal vse res in črno na belem na njegovem računalniku. 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65" y="1843648"/>
            <a:ext cx="3312119" cy="2203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9365" y="4112182"/>
            <a:ext cx="33121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/>
              <a:t>Vir</a:t>
            </a:r>
            <a:r>
              <a:rPr lang="en-GB" sz="1000" dirty="0"/>
              <a:t>: https://www.pexels.com</a:t>
            </a:r>
            <a:r>
              <a:rPr lang="tr-TR" sz="1000" dirty="0"/>
              <a:t> (CC0 licen</a:t>
            </a:r>
            <a:r>
              <a:rPr lang="sl-SI" sz="1000" dirty="0"/>
              <a:t>ca</a:t>
            </a:r>
            <a:r>
              <a:rPr lang="tr-TR" sz="1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29196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437" y="2348179"/>
            <a:ext cx="3408563" cy="203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176" y="664395"/>
            <a:ext cx="6537140" cy="3482999"/>
          </a:xfrm>
        </p:spPr>
        <p:txBody>
          <a:bodyPr>
            <a:normAutofit fontScale="92500"/>
          </a:bodyPr>
          <a:lstStyle/>
          <a:p>
            <a:r>
              <a:rPr lang="en-GB" sz="2400" dirty="0" err="1"/>
              <a:t>Dr.</a:t>
            </a:r>
            <a:r>
              <a:rPr lang="en-GB" sz="2400" dirty="0"/>
              <a:t> </a:t>
            </a:r>
            <a:r>
              <a:rPr lang="tr-TR" sz="2400" dirty="0"/>
              <a:t>Blue</a:t>
            </a:r>
            <a:r>
              <a:rPr lang="en-GB" sz="2400" dirty="0"/>
              <a:t> </a:t>
            </a:r>
            <a:r>
              <a:rPr lang="sl-SI" sz="2400" dirty="0"/>
              <a:t>je opazil, da je prof. Greenwich njegov članek že predstavil in objavil na prestižni konferenci </a:t>
            </a:r>
            <a:r>
              <a:rPr lang="en-GB" sz="2400" dirty="0"/>
              <a:t>‘International Conference on </a:t>
            </a:r>
            <a:r>
              <a:rPr lang="tr-TR" sz="2400" dirty="0"/>
              <a:t>X and Y</a:t>
            </a:r>
            <a:r>
              <a:rPr lang="en-GB" sz="2400" dirty="0"/>
              <a:t> Economies’.</a:t>
            </a:r>
          </a:p>
          <a:p>
            <a:r>
              <a:rPr lang="sl-SI" sz="2400" dirty="0"/>
              <a:t>Takoj, ko je d</a:t>
            </a:r>
            <a:r>
              <a:rPr lang="en-GB" sz="2400" dirty="0"/>
              <a:t>r. </a:t>
            </a:r>
            <a:r>
              <a:rPr lang="tr-TR" sz="2400" dirty="0"/>
              <a:t>Blue</a:t>
            </a:r>
            <a:r>
              <a:rPr lang="en-GB" sz="2400" dirty="0"/>
              <a:t> </a:t>
            </a:r>
            <a:r>
              <a:rPr lang="sl-SI" sz="2400" dirty="0"/>
              <a:t>ugotovil, da je p</a:t>
            </a:r>
            <a:r>
              <a:rPr lang="en-GB" sz="2400" dirty="0" err="1"/>
              <a:t>rof</a:t>
            </a:r>
            <a:r>
              <a:rPr lang="en-GB" sz="2400" dirty="0"/>
              <a:t>. </a:t>
            </a:r>
            <a:r>
              <a:rPr lang="tr-TR" sz="2400" dirty="0"/>
              <a:t>Greenwich</a:t>
            </a:r>
            <a:r>
              <a:rPr lang="en-GB" sz="2400" dirty="0"/>
              <a:t> </a:t>
            </a:r>
            <a:r>
              <a:rPr lang="sl-SI" sz="2400" dirty="0"/>
              <a:t>članek objavil v zborniku konference na straneh </a:t>
            </a:r>
            <a:r>
              <a:rPr lang="tr-TR" sz="2400" dirty="0"/>
              <a:t>110</a:t>
            </a:r>
            <a:r>
              <a:rPr lang="en-GB" sz="2400" dirty="0"/>
              <a:t>-</a:t>
            </a:r>
            <a:r>
              <a:rPr lang="tr-TR" sz="2400" dirty="0"/>
              <a:t>125</a:t>
            </a:r>
            <a:r>
              <a:rPr lang="en-GB" sz="2400" dirty="0"/>
              <a:t>, </a:t>
            </a:r>
            <a:r>
              <a:rPr lang="sl-SI" sz="2400" dirty="0"/>
              <a:t>ga je tožil zaradi finančne in nefinančne škode. </a:t>
            </a:r>
          </a:p>
          <a:p>
            <a:r>
              <a:rPr lang="sl-SI" sz="2400" dirty="0"/>
              <a:t>Poleg tega je glede vprašanja plagiatorstva pisal še na Odbor za visoko šolstvo </a:t>
            </a:r>
            <a:r>
              <a:rPr lang="tr-TR" sz="2400" dirty="0"/>
              <a:t>Neverland</a:t>
            </a:r>
            <a:r>
              <a:rPr lang="sl-SI" sz="2400" dirty="0"/>
              <a:t>a in </a:t>
            </a:r>
            <a:r>
              <a:rPr lang="tr-TR" sz="2400" dirty="0"/>
              <a:t>Rabbit Habit</a:t>
            </a:r>
            <a:r>
              <a:rPr lang="en-GB" sz="2400" dirty="0"/>
              <a:t> </a:t>
            </a:r>
            <a:r>
              <a:rPr lang="sl-SI" sz="2400" dirty="0" err="1"/>
              <a:t>u</a:t>
            </a:r>
            <a:r>
              <a:rPr lang="en-GB" sz="2400" dirty="0" err="1"/>
              <a:t>niv</a:t>
            </a:r>
            <a:r>
              <a:rPr lang="sl-SI" sz="2400" dirty="0" err="1"/>
              <a:t>erzo</a:t>
            </a:r>
            <a:r>
              <a:rPr lang="en-GB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0701" y="4317267"/>
            <a:ext cx="2513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/>
              <a:t>vir</a:t>
            </a:r>
            <a:r>
              <a:rPr lang="en-GB" sz="1000" dirty="0"/>
              <a:t>: https://www.pexels.com</a:t>
            </a:r>
            <a:r>
              <a:rPr lang="tr-TR" sz="1000" dirty="0"/>
              <a:t> (CC0 licen</a:t>
            </a:r>
            <a:r>
              <a:rPr lang="sl-SI" sz="1000" dirty="0"/>
              <a:t>ca</a:t>
            </a:r>
            <a:r>
              <a:rPr lang="tr-TR" sz="1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714135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8820" y="858668"/>
            <a:ext cx="5067580" cy="3412249"/>
          </a:xfrm>
        </p:spPr>
        <p:txBody>
          <a:bodyPr>
            <a:normAutofit/>
          </a:bodyPr>
          <a:lstStyle/>
          <a:p>
            <a:r>
              <a:rPr lang="sl-SI" sz="2400" dirty="0"/>
              <a:t>Med sodnim postopkom se je </a:t>
            </a:r>
            <a:r>
              <a:rPr lang="sl-SI" sz="2400" dirty="0" err="1"/>
              <a:t>prof</a:t>
            </a:r>
            <a:r>
              <a:rPr lang="en-GB" sz="2400" dirty="0"/>
              <a:t>.</a:t>
            </a:r>
            <a:r>
              <a:rPr lang="tr-TR" sz="2400" dirty="0"/>
              <a:t> Greenwich</a:t>
            </a:r>
            <a:r>
              <a:rPr lang="en-GB" sz="2400" dirty="0"/>
              <a:t> </a:t>
            </a:r>
            <a:r>
              <a:rPr lang="sl-SI" sz="2400" dirty="0"/>
              <a:t>zagovarjal, da je „</a:t>
            </a:r>
            <a:r>
              <a:rPr lang="sl-SI" sz="2400" i="1" dirty="0"/>
              <a:t>uporabil stavke dr. </a:t>
            </a:r>
            <a:r>
              <a:rPr lang="sl-SI" sz="2400" i="1" dirty="0" err="1"/>
              <a:t>Bluea</a:t>
            </a:r>
            <a:r>
              <a:rPr lang="sl-SI" sz="2400" i="1" dirty="0"/>
              <a:t> nehote in da zaradi kratkih rokov ni imel časa za pravilno parafraziranje</a:t>
            </a:r>
            <a:r>
              <a:rPr lang="en-GB" sz="2400" i="1" dirty="0"/>
              <a:t>”</a:t>
            </a:r>
            <a:r>
              <a:rPr lang="en-GB" sz="2400" dirty="0"/>
              <a:t>.</a:t>
            </a:r>
          </a:p>
          <a:p>
            <a:r>
              <a:rPr lang="sl-SI" sz="2400" dirty="0"/>
              <a:t>Njegov zadnji velik izgovor je bil, da ga je do tega pripeljala „ena nepremišljena odločitev“.  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92" y="2209124"/>
            <a:ext cx="3498808" cy="2332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5192" y="4541663"/>
            <a:ext cx="3498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/>
              <a:t>vir</a:t>
            </a:r>
            <a:r>
              <a:rPr lang="en-GB" sz="1000" dirty="0"/>
              <a:t>: https://www.pexels.com</a:t>
            </a:r>
            <a:r>
              <a:rPr lang="tr-TR" sz="1000" dirty="0"/>
              <a:t> (CC0 licen</a:t>
            </a:r>
            <a:r>
              <a:rPr lang="sl-SI" sz="1000" dirty="0"/>
              <a:t>ca</a:t>
            </a:r>
            <a:r>
              <a:rPr lang="tr-TR" sz="1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26602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2948" y="273845"/>
            <a:ext cx="6200852" cy="835537"/>
          </a:xfrm>
        </p:spPr>
        <p:txBody>
          <a:bodyPr/>
          <a:lstStyle/>
          <a:p>
            <a:r>
              <a:rPr lang="sl-SI" dirty="0"/>
              <a:t>Študentska razprava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1961"/>
            <a:ext cx="7886700" cy="3160762"/>
          </a:xfrm>
        </p:spPr>
        <p:txBody>
          <a:bodyPr>
            <a:normAutofit/>
          </a:bodyPr>
          <a:lstStyle/>
          <a:p>
            <a:r>
              <a:rPr lang="sl-SI" dirty="0"/>
              <a:t>Kaj mislite, da se je zgodilo potem</a:t>
            </a:r>
            <a:r>
              <a:rPr lang="en-GB" dirty="0"/>
              <a:t>?</a:t>
            </a:r>
          </a:p>
          <a:p>
            <a:r>
              <a:rPr lang="sl-SI" dirty="0"/>
              <a:t>Kaj menite o ravnanju d</a:t>
            </a:r>
            <a:r>
              <a:rPr lang="en-GB" dirty="0"/>
              <a:t>r. </a:t>
            </a:r>
            <a:r>
              <a:rPr lang="tr-TR" dirty="0"/>
              <a:t>Blue</a:t>
            </a:r>
            <a:r>
              <a:rPr lang="sl-SI" dirty="0"/>
              <a:t>a</a:t>
            </a:r>
            <a:r>
              <a:rPr lang="en-GB" dirty="0"/>
              <a:t>?</a:t>
            </a:r>
          </a:p>
          <a:p>
            <a:r>
              <a:rPr lang="sl-SI" dirty="0"/>
              <a:t>Kaj bi lahko preprečilo ta dogodek</a:t>
            </a:r>
            <a:r>
              <a:rPr lang="en-GB" dirty="0"/>
              <a:t>?</a:t>
            </a:r>
          </a:p>
          <a:p>
            <a:r>
              <a:rPr lang="sl-SI" dirty="0"/>
              <a:t>Kaj bi vi storili, če bi bili d</a:t>
            </a:r>
            <a:r>
              <a:rPr lang="en-GB" dirty="0"/>
              <a:t>r. </a:t>
            </a:r>
            <a:r>
              <a:rPr lang="tr-TR" dirty="0"/>
              <a:t>Blue</a:t>
            </a:r>
            <a:r>
              <a:rPr lang="en-GB" dirty="0"/>
              <a:t>?</a:t>
            </a:r>
          </a:p>
        </p:txBody>
      </p:sp>
      <p:pic>
        <p:nvPicPr>
          <p:cNvPr id="4" name="Picture 5" descr="C:\Data\Dropbox\ENAI\O2\ikonky\targetGroups\student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1" y="278738"/>
            <a:ext cx="1068387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0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2663" y="1034785"/>
            <a:ext cx="4750277" cy="3482999"/>
          </a:xfrm>
        </p:spPr>
        <p:txBody>
          <a:bodyPr>
            <a:normAutofit/>
          </a:bodyPr>
          <a:lstStyle/>
          <a:p>
            <a:r>
              <a:rPr lang="en-GB" sz="2400" dirty="0" err="1"/>
              <a:t>Dr.</a:t>
            </a:r>
            <a:r>
              <a:rPr lang="en-GB" sz="2400" dirty="0"/>
              <a:t> </a:t>
            </a:r>
            <a:r>
              <a:rPr lang="tr-TR" sz="2400" dirty="0"/>
              <a:t>Blue</a:t>
            </a:r>
            <a:r>
              <a:rPr lang="en-GB" sz="2400" dirty="0"/>
              <a:t> </a:t>
            </a:r>
            <a:r>
              <a:rPr lang="sl-SI" sz="2400" dirty="0"/>
              <a:t>je bil mnenja, da je bilo pravici zadoščeno! </a:t>
            </a:r>
            <a:endParaRPr lang="en-GB" sz="2400" dirty="0"/>
          </a:p>
          <a:p>
            <a:r>
              <a:rPr lang="en-GB" sz="2400" dirty="0" err="1"/>
              <a:t>Prof.</a:t>
            </a:r>
            <a:r>
              <a:rPr lang="en-GB" sz="2400" dirty="0"/>
              <a:t> </a:t>
            </a:r>
            <a:r>
              <a:rPr lang="tr-TR" sz="2400" dirty="0"/>
              <a:t>Greenwich</a:t>
            </a:r>
            <a:r>
              <a:rPr lang="en-GB" sz="2400" dirty="0"/>
              <a:t> </a:t>
            </a:r>
            <a:r>
              <a:rPr lang="sl-SI" sz="2400" dirty="0"/>
              <a:t>je izgubil svoj položaj na </a:t>
            </a:r>
            <a:r>
              <a:rPr lang="tr-TR" sz="2400" dirty="0"/>
              <a:t>Rabbit Habit</a:t>
            </a:r>
            <a:r>
              <a:rPr lang="en-GB" sz="2400" dirty="0"/>
              <a:t> </a:t>
            </a:r>
            <a:r>
              <a:rPr lang="sl-SI" sz="2400" dirty="0"/>
              <a:t>univerzi</a:t>
            </a:r>
            <a:r>
              <a:rPr lang="en-GB" sz="2400" dirty="0"/>
              <a:t> </a:t>
            </a:r>
            <a:r>
              <a:rPr lang="sl-SI" sz="2400" dirty="0"/>
              <a:t>in moral je plačati </a:t>
            </a:r>
            <a:r>
              <a:rPr lang="en-GB" sz="2400" dirty="0"/>
              <a:t>10,100 </a:t>
            </a:r>
            <a:r>
              <a:rPr lang="tr-TR" sz="2400" dirty="0"/>
              <a:t>Neverland</a:t>
            </a:r>
            <a:r>
              <a:rPr lang="en-GB" sz="2400" dirty="0"/>
              <a:t> </a:t>
            </a:r>
            <a:r>
              <a:rPr lang="tr-TR" sz="2400" dirty="0"/>
              <a:t>d</a:t>
            </a:r>
            <a:r>
              <a:rPr lang="sl-SI" sz="2400" dirty="0" err="1"/>
              <a:t>enarjev</a:t>
            </a:r>
            <a:r>
              <a:rPr lang="en-GB" sz="2400" dirty="0"/>
              <a:t> (≈</a:t>
            </a:r>
            <a:r>
              <a:rPr lang="pt-BR" sz="2400" dirty="0"/>
              <a:t>€</a:t>
            </a:r>
            <a:r>
              <a:rPr lang="en-GB" sz="2400" dirty="0"/>
              <a:t>2,</a:t>
            </a:r>
            <a:r>
              <a:rPr lang="cs-CZ" sz="2400" dirty="0"/>
              <a:t>000</a:t>
            </a:r>
            <a:r>
              <a:rPr lang="en-GB" sz="2400" dirty="0"/>
              <a:t>) </a:t>
            </a:r>
            <a:r>
              <a:rPr lang="sl-SI" sz="2400" dirty="0"/>
              <a:t>odškodnine.</a:t>
            </a:r>
            <a:r>
              <a:rPr lang="en-GB" sz="2400" dirty="0"/>
              <a:t> </a:t>
            </a:r>
          </a:p>
          <a:p>
            <a:r>
              <a:rPr lang="en-GB" sz="2400" dirty="0"/>
              <a:t>A</a:t>
            </a:r>
            <a:r>
              <a:rPr lang="sl-SI" sz="2400" dirty="0" err="1"/>
              <a:t>kademska</a:t>
            </a:r>
            <a:r>
              <a:rPr lang="sl-SI" sz="2400" dirty="0"/>
              <a:t> nepoštenost je uničila njegov ugled in ga je stala akademske kariere. 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40" y="1465829"/>
            <a:ext cx="4271060" cy="2839800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15070" y="199248"/>
            <a:ext cx="6915150" cy="835537"/>
          </a:xfrm>
        </p:spPr>
        <p:txBody>
          <a:bodyPr/>
          <a:lstStyle/>
          <a:p>
            <a:r>
              <a:rPr lang="sl-SI" dirty="0"/>
              <a:t>Zaključek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72940" y="4305630"/>
            <a:ext cx="4271060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/>
              <a:t>Vir</a:t>
            </a:r>
            <a:r>
              <a:rPr lang="en-GB" sz="1000" dirty="0"/>
              <a:t>: https://www.pexels.com</a:t>
            </a:r>
            <a:r>
              <a:rPr lang="tr-TR" sz="1000" dirty="0"/>
              <a:t> (CC0 licen</a:t>
            </a:r>
            <a:r>
              <a:rPr lang="sl-SI" sz="1000" dirty="0"/>
              <a:t>ca</a:t>
            </a:r>
            <a:r>
              <a:rPr lang="tr-TR" sz="1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76684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Navajanje </a:t>
            </a:r>
            <a:r>
              <a:rPr lang="en-GB" dirty="0"/>
              <a:t> – </a:t>
            </a:r>
            <a:r>
              <a:rPr lang="sl-SI" dirty="0"/>
              <a:t>fotografije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Vse fotografije so uporabljenje zgolj za ilustracijo in so snete iz internetne fotografske zbirke. Ljudje na fotografijah niso povezani z zgodbo. </a:t>
            </a:r>
            <a:endParaRPr lang="en-GB" dirty="0"/>
          </a:p>
          <a:p>
            <a:r>
              <a:rPr lang="en-GB" dirty="0"/>
              <a:t>A</a:t>
            </a:r>
            <a:r>
              <a:rPr lang="sl-SI" dirty="0"/>
              <a:t>v</a:t>
            </a:r>
            <a:r>
              <a:rPr lang="en-GB" dirty="0"/>
              <a:t>tor: </a:t>
            </a:r>
            <a:r>
              <a:rPr lang="en-GB" dirty="0" err="1"/>
              <a:t>Pexels</a:t>
            </a:r>
            <a:endParaRPr lang="en-GB" dirty="0"/>
          </a:p>
          <a:p>
            <a:r>
              <a:rPr lang="en-GB" dirty="0"/>
              <a:t>Li</a:t>
            </a:r>
            <a:r>
              <a:rPr lang="sl-SI" dirty="0"/>
              <a:t>cenca:</a:t>
            </a:r>
            <a:r>
              <a:rPr lang="en-GB" dirty="0"/>
              <a:t> https://www.pexels.com/photo-license/</a:t>
            </a:r>
          </a:p>
          <a:p>
            <a:r>
              <a:rPr lang="sl-SI" dirty="0"/>
              <a:t>vir</a:t>
            </a:r>
            <a:r>
              <a:rPr lang="en-GB" dirty="0"/>
              <a:t>: https://www.pexels.com</a:t>
            </a:r>
          </a:p>
        </p:txBody>
      </p:sp>
    </p:spTree>
    <p:extLst>
      <p:ext uri="{BB962C8B-B14F-4D97-AF65-F5344CB8AC3E}">
        <p14:creationId xmlns:p14="http://schemas.microsoft.com/office/powerpoint/2010/main" val="915749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Odgovorni avtorji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49724"/>
            <a:ext cx="7886700" cy="3167633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  <a:p>
            <a:r>
              <a:rPr lang="en-GB" dirty="0"/>
              <a:t>Salim </a:t>
            </a:r>
            <a:r>
              <a:rPr lang="en-GB" dirty="0" err="1"/>
              <a:t>Razı</a:t>
            </a:r>
            <a:r>
              <a:rPr lang="en-GB" dirty="0"/>
              <a:t> (</a:t>
            </a:r>
            <a:r>
              <a:rPr lang="en-GB" dirty="0">
                <a:hlinkClick r:id="rId2"/>
              </a:rPr>
              <a:t>salimrazi@gmail.com, salimrazi@comu.edu.tr</a:t>
            </a:r>
            <a:r>
              <a:rPr lang="en-GB" dirty="0"/>
              <a:t>)</a:t>
            </a:r>
          </a:p>
          <a:p>
            <a:r>
              <a:rPr lang="en-GB" dirty="0"/>
              <a:t>Mustafa Çoban (</a:t>
            </a:r>
            <a:r>
              <a:rPr lang="en-GB" dirty="0">
                <a:hlinkClick r:id="rId3"/>
              </a:rPr>
              <a:t>muscoban09@gmail.com</a:t>
            </a:r>
            <a:r>
              <a:rPr lang="tr-TR" dirty="0"/>
              <a:t>, </a:t>
            </a:r>
            <a:r>
              <a:rPr lang="tr-TR" dirty="0">
                <a:hlinkClick r:id="rId4"/>
              </a:rPr>
              <a:t>mustafa.coban@btu.edu.tr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2018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Prevod: Mateja Pongrac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178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Licenca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49724"/>
            <a:ext cx="7886700" cy="35923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Naslov dela: </a:t>
            </a:r>
            <a:r>
              <a:rPr lang="en-GB" sz="2400" dirty="0"/>
              <a:t>“One Hasty Decision”</a:t>
            </a:r>
            <a:r>
              <a:rPr lang="sl-SI" sz="2400" dirty="0"/>
              <a:t>/Nepremišljena odločitev</a:t>
            </a:r>
          </a:p>
          <a:p>
            <a:pPr marL="0" indent="0" algn="ctr">
              <a:buNone/>
            </a:pPr>
            <a:r>
              <a:rPr lang="cs-CZ" sz="2400" dirty="0" err="1"/>
              <a:t>Navedba</a:t>
            </a:r>
            <a:r>
              <a:rPr lang="cs-CZ" sz="2400" dirty="0"/>
              <a:t> </a:t>
            </a:r>
            <a:r>
              <a:rPr lang="cs-CZ" sz="2400" dirty="0" err="1"/>
              <a:t>avtorja</a:t>
            </a:r>
            <a:r>
              <a:rPr lang="cs-CZ" sz="2400" dirty="0"/>
              <a:t>: </a:t>
            </a:r>
            <a:r>
              <a:rPr lang="cs-CZ" sz="2400" dirty="0" err="1"/>
              <a:t>Salim</a:t>
            </a:r>
            <a:r>
              <a:rPr lang="cs-CZ" sz="2400" dirty="0"/>
              <a:t> </a:t>
            </a:r>
            <a:r>
              <a:rPr lang="cs-CZ" sz="2400" dirty="0" err="1"/>
              <a:t>Razı</a:t>
            </a:r>
            <a:r>
              <a:rPr lang="cs-CZ" sz="2400" dirty="0"/>
              <a:t>, Mustafa </a:t>
            </a:r>
            <a:r>
              <a:rPr lang="cs-CZ" sz="2400" dirty="0" err="1"/>
              <a:t>Çoban</a:t>
            </a:r>
            <a:r>
              <a:rPr lang="cs-CZ" sz="2400" dirty="0"/>
              <a:t>, </a:t>
            </a:r>
            <a:r>
              <a:rPr lang="cs-CZ" sz="2400" dirty="0" err="1"/>
              <a:t>Prevod</a:t>
            </a:r>
            <a:r>
              <a:rPr lang="cs-CZ" sz="2400" dirty="0"/>
              <a:t>: </a:t>
            </a:r>
            <a:r>
              <a:rPr lang="cs-CZ" sz="2400" dirty="0" err="1"/>
              <a:t>Mateja</a:t>
            </a:r>
            <a:r>
              <a:rPr lang="cs-CZ" sz="2400" dirty="0"/>
              <a:t> </a:t>
            </a:r>
            <a:r>
              <a:rPr lang="cs-CZ" sz="2400" dirty="0" err="1"/>
              <a:t>Pongrac</a:t>
            </a:r>
            <a:endParaRPr lang="cs-CZ" sz="24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/>
              <a:t>licenca: </a:t>
            </a:r>
            <a:r>
              <a:rPr lang="en-US" sz="2400" dirty="0">
                <a:hlinkClick r:id="rId2"/>
              </a:rPr>
              <a:t>Creative Commons Attribution-ShareAlike 4.0 International License</a:t>
            </a:r>
            <a:endParaRPr lang="en-US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Navajati na spodnji način:</a:t>
            </a:r>
          </a:p>
          <a:p>
            <a:pPr marL="0" indent="0" algn="ctr">
              <a:buNone/>
            </a:pPr>
            <a:r>
              <a:rPr lang="en-GB" sz="2400" dirty="0"/>
              <a:t>“One Hasty Decision”</a:t>
            </a:r>
            <a:r>
              <a:rPr lang="sl-SI" sz="2400" dirty="0"/>
              <a:t>/Nepremišljena odločitev</a:t>
            </a:r>
            <a:r>
              <a:rPr lang="en-US" sz="2400" dirty="0"/>
              <a:t> by </a:t>
            </a:r>
            <a:r>
              <a:rPr lang="cs-CZ" sz="2400" dirty="0"/>
              <a:t> </a:t>
            </a:r>
            <a:r>
              <a:rPr lang="cs-CZ" sz="2400" dirty="0" err="1"/>
              <a:t>Salim</a:t>
            </a:r>
            <a:r>
              <a:rPr lang="cs-CZ" sz="2400" dirty="0"/>
              <a:t> </a:t>
            </a:r>
            <a:r>
              <a:rPr lang="cs-CZ" sz="2400" dirty="0" err="1"/>
              <a:t>Razı</a:t>
            </a:r>
            <a:r>
              <a:rPr lang="cs-CZ" sz="2400" dirty="0"/>
              <a:t>, Mustafa </a:t>
            </a:r>
            <a:r>
              <a:rPr lang="cs-CZ" sz="2400" dirty="0" err="1"/>
              <a:t>Çoban</a:t>
            </a:r>
            <a:r>
              <a:rPr lang="cs-CZ" sz="2400" dirty="0"/>
              <a:t>, </a:t>
            </a:r>
            <a:r>
              <a:rPr lang="cs-CZ" sz="2400" dirty="0" err="1"/>
              <a:t>Prevod</a:t>
            </a:r>
            <a:r>
              <a:rPr lang="cs-CZ" sz="2400" dirty="0"/>
              <a:t>: </a:t>
            </a:r>
            <a:r>
              <a:rPr lang="cs-CZ" sz="2400" dirty="0" err="1"/>
              <a:t>Mateja</a:t>
            </a:r>
            <a:r>
              <a:rPr lang="cs-CZ" sz="2400" dirty="0"/>
              <a:t> </a:t>
            </a:r>
            <a:r>
              <a:rPr lang="cs-CZ" sz="2400" dirty="0" err="1"/>
              <a:t>Pongrac</a:t>
            </a:r>
            <a:r>
              <a:rPr lang="en-US" sz="2400" dirty="0"/>
              <a:t> is licensed under a </a:t>
            </a:r>
            <a:r>
              <a:rPr lang="en-US" sz="2400" dirty="0">
                <a:hlinkClick r:id="rId2"/>
              </a:rPr>
              <a:t>Creative Commons Attribution-ShareAlike 4.0 International License</a:t>
            </a:r>
            <a:r>
              <a:rPr lang="en-US" sz="2400" dirty="0"/>
              <a:t>.</a:t>
            </a:r>
            <a:endParaRPr lang="cs-CZ" sz="2400" dirty="0"/>
          </a:p>
        </p:txBody>
      </p:sp>
      <p:pic>
        <p:nvPicPr>
          <p:cNvPr id="5" name="Picture 6" descr="https://mirrors.creativecommons.org/presskit/buttons/88x31/png/by-sa.png">
            <a:extLst>
              <a:ext uri="{FF2B5EF4-FFF2-40B4-BE49-F238E27FC236}">
                <a16:creationId xmlns:a16="http://schemas.microsoft.com/office/drawing/2014/main" id="{327F5799-01F7-9C42-B748-C2B73D8A8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98" y="1129030"/>
            <a:ext cx="1814386" cy="63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32721-E116-D144-8DD0-8490169A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dokumentu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124659-B4C4-2C40-BC2A-4B5B047D7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T</a:t>
            </a:r>
            <a:r>
              <a:rPr lang="sl-SI" dirty="0"/>
              <a:t>a</a:t>
            </a:r>
            <a:r>
              <a:rPr lang="en-GB" dirty="0"/>
              <a:t> do</a:t>
            </a:r>
            <a:r>
              <a:rPr lang="sl-SI" dirty="0"/>
              <a:t>k</a:t>
            </a:r>
            <a:r>
              <a:rPr lang="en-GB" dirty="0" err="1"/>
              <a:t>ument</a:t>
            </a:r>
            <a:r>
              <a:rPr lang="en-GB" dirty="0"/>
              <a:t> </a:t>
            </a:r>
            <a:r>
              <a:rPr lang="sl-SI" dirty="0"/>
              <a:t>je primer iz resničnega življenja in prikazuje pomen akademske integritete v profesionalnem življenju. </a:t>
            </a:r>
          </a:p>
          <a:p>
            <a:pPr marL="0" indent="0">
              <a:buNone/>
            </a:pPr>
            <a:r>
              <a:rPr lang="sl-SI" dirty="0"/>
              <a:t>Pripravljen je bil kot del </a:t>
            </a:r>
            <a:r>
              <a:rPr lang="sl-SI" i="1" dirty="0"/>
              <a:t>Orodja za medsektorsko sodelovanje v smislu akademske integritete (</a:t>
            </a:r>
            <a:r>
              <a:rPr lang="en-GB" i="1" dirty="0"/>
              <a:t>Toolkit for cross-sector cooperation in terms of academic integrity</a:t>
            </a:r>
            <a:r>
              <a:rPr lang="sl-SI" i="1" dirty="0"/>
              <a:t>)</a:t>
            </a:r>
            <a:r>
              <a:rPr lang="en-GB" dirty="0"/>
              <a:t> </a:t>
            </a:r>
            <a:r>
              <a:rPr lang="sl-SI" dirty="0"/>
              <a:t>znotraj</a:t>
            </a:r>
            <a:r>
              <a:rPr lang="en-GB" dirty="0"/>
              <a:t> Erasmus+ </a:t>
            </a:r>
            <a:r>
              <a:rPr lang="en-GB" dirty="0" err="1"/>
              <a:t>proje</a:t>
            </a:r>
            <a:r>
              <a:rPr lang="sl-SI" dirty="0"/>
              <a:t>k</a:t>
            </a:r>
            <a:r>
              <a:rPr lang="en-GB" dirty="0"/>
              <a:t>t</a:t>
            </a:r>
            <a:r>
              <a:rPr lang="sl-SI" dirty="0"/>
              <a:t>a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sl-SI" dirty="0"/>
              <a:t>Pripravljen je za takojšno uporabo, vsebuje didaktične opombe in vprašanja za diskusijo ter/ali druge naloge. </a:t>
            </a:r>
          </a:p>
          <a:p>
            <a:pPr marL="0" indent="0">
              <a:buNone/>
            </a:pPr>
            <a:r>
              <a:rPr lang="sl-SI" dirty="0"/>
              <a:t>Več primerov je na voljo na </a:t>
            </a:r>
            <a:r>
              <a:rPr lang="en-GB" dirty="0">
                <a:hlinkClick r:id="rId2"/>
              </a:rPr>
              <a:t>ENAI database of educational materials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2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informacije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Ciljna skupina: dodiplomski študenti, mladi raziskovalci. </a:t>
            </a:r>
          </a:p>
          <a:p>
            <a:r>
              <a:rPr lang="sl-SI" dirty="0"/>
              <a:t>Povzetek: najhujše sankcije v primeru uradno ugotovljenega plagiatorstva. </a:t>
            </a:r>
          </a:p>
          <a:p>
            <a:r>
              <a:rPr lang="sl-SI" dirty="0"/>
              <a:t>Cilj: pomagati študentom, da razmislijo o posledicah akademske nepoštenosti.</a:t>
            </a:r>
          </a:p>
          <a:p>
            <a:r>
              <a:rPr lang="sl-SI" dirty="0"/>
              <a:t>Trajanje: 30 minut.</a:t>
            </a:r>
          </a:p>
        </p:txBody>
      </p:sp>
    </p:spTree>
    <p:extLst>
      <p:ext uri="{BB962C8B-B14F-4D97-AF65-F5344CB8AC3E}">
        <p14:creationId xmlns:p14="http://schemas.microsoft.com/office/powerpoint/2010/main" val="248795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Zgodba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46542"/>
            <a:ext cx="50942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sl-SI" sz="2400" dirty="0"/>
              <a:t>Alex je bil zaposlen kot profesor na </a:t>
            </a:r>
            <a:r>
              <a:rPr lang="sl-SI" sz="2400" dirty="0" err="1"/>
              <a:t>Rabbit</a:t>
            </a:r>
            <a:r>
              <a:rPr lang="sl-SI" sz="2400" dirty="0"/>
              <a:t> Habit univerzi, eni od najboljših univerz v </a:t>
            </a:r>
            <a:r>
              <a:rPr lang="sl-SI" sz="2400" dirty="0" err="1"/>
              <a:t>Neverlandu</a:t>
            </a:r>
            <a:r>
              <a:rPr lang="sl-SI" sz="2400" dirty="0"/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sl-SI" sz="2400" dirty="0"/>
              <a:t>Kot obetavni član fakultete je objavljal številne članke v različnih znanstvenih revijah. </a:t>
            </a:r>
          </a:p>
          <a:p>
            <a:pPr marL="342900" indent="-342900">
              <a:buFont typeface="Arial" charset="0"/>
              <a:buChar char="•"/>
            </a:pPr>
            <a:r>
              <a:rPr lang="sl-SI" sz="2400" dirty="0"/>
              <a:t>Njegovi dosežki so bili cenjeni tako s strani institucije kot tudi študentov.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49" y="1651841"/>
            <a:ext cx="3847773" cy="2537893"/>
          </a:xfrm>
        </p:spPr>
      </p:pic>
      <p:sp>
        <p:nvSpPr>
          <p:cNvPr id="8" name="TextBox 7"/>
          <p:cNvSpPr txBox="1"/>
          <p:nvPr/>
        </p:nvSpPr>
        <p:spPr>
          <a:xfrm>
            <a:off x="5094249" y="4305782"/>
            <a:ext cx="384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/>
              <a:t>Vir</a:t>
            </a:r>
            <a:r>
              <a:rPr lang="tr-TR" sz="900" dirty="0"/>
              <a:t>: </a:t>
            </a:r>
            <a:r>
              <a:rPr lang="tr-TR" sz="900" dirty="0">
                <a:hlinkClick r:id="rId4"/>
              </a:rPr>
              <a:t>https://www.pexels.com/photo/black-and-white-cartoon-donald-duck-spotlight-3706/</a:t>
            </a:r>
            <a:r>
              <a:rPr lang="tr-TR" sz="900" dirty="0"/>
              <a:t> (CC0 licen</a:t>
            </a:r>
            <a:r>
              <a:rPr lang="sl-SI" sz="900" dirty="0"/>
              <a:t>ca</a:t>
            </a:r>
            <a:r>
              <a:rPr lang="tr-TR" sz="9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29443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1795182"/>
            <a:ext cx="4348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A le ena nepremišljena odločitev je uničila njegovo akademsko kariero. </a:t>
            </a:r>
            <a:endParaRPr lang="en-GB" sz="24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79" y="1424940"/>
            <a:ext cx="4098691" cy="2727325"/>
          </a:xfrm>
        </p:spPr>
      </p:pic>
      <p:sp>
        <p:nvSpPr>
          <p:cNvPr id="2" name="TextBox 1"/>
          <p:cNvSpPr txBox="1"/>
          <p:nvPr/>
        </p:nvSpPr>
        <p:spPr>
          <a:xfrm>
            <a:off x="4774479" y="4245508"/>
            <a:ext cx="3883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/>
              <a:t>Vir</a:t>
            </a:r>
            <a:r>
              <a:rPr lang="en-GB" sz="1000" dirty="0"/>
              <a:t>: https://www.pexels.com</a:t>
            </a:r>
            <a:r>
              <a:rPr lang="tr-TR" sz="1000" dirty="0"/>
              <a:t> (CC0 licen</a:t>
            </a:r>
            <a:r>
              <a:rPr lang="sl-SI" sz="1000" dirty="0"/>
              <a:t>ca</a:t>
            </a:r>
            <a:r>
              <a:rPr lang="tr-TR" sz="1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45371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306" y="570877"/>
            <a:ext cx="7273290" cy="1728900"/>
          </a:xfrm>
        </p:spPr>
        <p:txBody>
          <a:bodyPr>
            <a:normAutofit lnSpcReduction="10000"/>
          </a:bodyPr>
          <a:lstStyle/>
          <a:p>
            <a:r>
              <a:rPr lang="sl-SI" sz="2400" dirty="0"/>
              <a:t>Prof. dr. Alex Greenwich je objavljal predvsem članke s področja mednarodnih odnosov.</a:t>
            </a:r>
          </a:p>
          <a:p>
            <a:r>
              <a:rPr lang="sl-SI" sz="2400" dirty="0"/>
              <a:t>Prof. Greenwich je želel izdati zbirko z naslovom ‘X geopolitika in ekonomija  v </a:t>
            </a:r>
            <a:r>
              <a:rPr lang="sl-SI" sz="2400" dirty="0" err="1"/>
              <a:t>Neverlandu</a:t>
            </a:r>
            <a:r>
              <a:rPr lang="sl-SI" sz="2400" dirty="0"/>
              <a:t>’, zato se je povezal s priznanimi strokovnjaki s tega področja.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3229"/>
            <a:ext cx="7088504" cy="1931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358350"/>
            <a:ext cx="3883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/>
              <a:t>vir</a:t>
            </a:r>
            <a:r>
              <a:rPr lang="en-GB" sz="1000" dirty="0"/>
              <a:t>: https://www.pexels.com</a:t>
            </a:r>
            <a:r>
              <a:rPr lang="tr-TR" sz="1000" dirty="0"/>
              <a:t> (CC0 licen</a:t>
            </a:r>
            <a:r>
              <a:rPr lang="sl-SI" sz="1000" dirty="0"/>
              <a:t>ca</a:t>
            </a:r>
            <a:r>
              <a:rPr lang="tr-TR" sz="1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07609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670" y="989704"/>
            <a:ext cx="4979670" cy="3482999"/>
          </a:xfrm>
        </p:spPr>
        <p:txBody>
          <a:bodyPr>
            <a:normAutofit lnSpcReduction="10000"/>
          </a:bodyPr>
          <a:lstStyle/>
          <a:p>
            <a:r>
              <a:rPr lang="en-GB" sz="2400" dirty="0" err="1"/>
              <a:t>Prof.</a:t>
            </a:r>
            <a:r>
              <a:rPr lang="en-GB" sz="2400" dirty="0"/>
              <a:t> </a:t>
            </a:r>
            <a:r>
              <a:rPr lang="tr-TR" sz="2400" dirty="0"/>
              <a:t>Greenwich </a:t>
            </a:r>
            <a:r>
              <a:rPr lang="sl-SI" sz="2400" dirty="0"/>
              <a:t>se je tako povezal z d</a:t>
            </a:r>
            <a:r>
              <a:rPr lang="en-GB" sz="2400" dirty="0"/>
              <a:t>r. </a:t>
            </a:r>
            <a:r>
              <a:rPr lang="tr-TR" sz="2400" dirty="0"/>
              <a:t>Jason</a:t>
            </a:r>
            <a:r>
              <a:rPr lang="sl-SI" sz="2400" dirty="0"/>
              <a:t>om</a:t>
            </a:r>
            <a:r>
              <a:rPr lang="tr-TR" sz="2400" dirty="0"/>
              <a:t> Blue</a:t>
            </a:r>
            <a:r>
              <a:rPr lang="sl-SI" sz="2400" dirty="0"/>
              <a:t>om</a:t>
            </a:r>
            <a:r>
              <a:rPr lang="en-GB" sz="2400" dirty="0"/>
              <a:t>, </a:t>
            </a:r>
            <a:r>
              <a:rPr lang="sl-SI" sz="2400" dirty="0"/>
              <a:t>enim najbolj priznanih profesorjev v </a:t>
            </a:r>
            <a:r>
              <a:rPr lang="tr-TR" sz="2400" dirty="0"/>
              <a:t>Neverland</a:t>
            </a:r>
            <a:r>
              <a:rPr lang="sl-SI" sz="2400" dirty="0"/>
              <a:t>u, ki se je ukvarjal s politiko regije </a:t>
            </a:r>
            <a:r>
              <a:rPr lang="tr-TR" sz="2400" dirty="0"/>
              <a:t>X</a:t>
            </a:r>
            <a:r>
              <a:rPr lang="en-GB" sz="2400" dirty="0"/>
              <a:t>.</a:t>
            </a:r>
          </a:p>
          <a:p>
            <a:r>
              <a:rPr lang="sl-SI" sz="2400" dirty="0"/>
              <a:t>V e-pošti je p</a:t>
            </a:r>
            <a:r>
              <a:rPr lang="en-GB" sz="2400" dirty="0" err="1"/>
              <a:t>rof</a:t>
            </a:r>
            <a:r>
              <a:rPr lang="en-GB" sz="2400" dirty="0"/>
              <a:t>. </a:t>
            </a:r>
            <a:r>
              <a:rPr lang="tr-TR" sz="2400" dirty="0"/>
              <a:t>Greenwich</a:t>
            </a:r>
            <a:r>
              <a:rPr lang="en-GB" sz="2400" dirty="0"/>
              <a:t> </a:t>
            </a:r>
            <a:r>
              <a:rPr lang="sl-SI" sz="2400" dirty="0"/>
              <a:t>zapisal, da bi članek </a:t>
            </a:r>
            <a:r>
              <a:rPr lang="sl-SI" sz="2400" dirty="0" err="1"/>
              <a:t>dr</a:t>
            </a:r>
            <a:r>
              <a:rPr lang="en-GB" sz="2400" dirty="0"/>
              <a:t>. </a:t>
            </a:r>
            <a:r>
              <a:rPr lang="tr-TR" sz="2400" dirty="0"/>
              <a:t>Blue</a:t>
            </a:r>
            <a:r>
              <a:rPr lang="sl-SI" sz="2400" dirty="0"/>
              <a:t>a objavil kot samostojno poglavje</a:t>
            </a:r>
            <a:r>
              <a:rPr lang="en-GB" sz="2400" dirty="0"/>
              <a:t>.</a:t>
            </a:r>
          </a:p>
          <a:p>
            <a:r>
              <a:rPr lang="sl-SI" sz="2400" dirty="0"/>
              <a:t>Tako kot bi to storili tudi drugi profesorji, je </a:t>
            </a:r>
            <a:r>
              <a:rPr lang="sl-SI" sz="2400" dirty="0" err="1"/>
              <a:t>dr</a:t>
            </a:r>
            <a:r>
              <a:rPr lang="en-GB" sz="2400" dirty="0"/>
              <a:t>. </a:t>
            </a:r>
            <a:r>
              <a:rPr lang="tr-TR" sz="2400" dirty="0"/>
              <a:t>Blue</a:t>
            </a:r>
            <a:r>
              <a:rPr lang="en-GB" sz="2400" dirty="0"/>
              <a:t> </a:t>
            </a:r>
            <a:r>
              <a:rPr lang="sl-SI" sz="2400" dirty="0"/>
              <a:t>članek z velikim veseljem poslal p</a:t>
            </a:r>
            <a:r>
              <a:rPr lang="en-GB" sz="2400" dirty="0" err="1"/>
              <a:t>rof</a:t>
            </a:r>
            <a:r>
              <a:rPr lang="en-GB" sz="2400" dirty="0"/>
              <a:t>. </a:t>
            </a:r>
            <a:r>
              <a:rPr lang="tr-TR" sz="2400" dirty="0"/>
              <a:t>Greenwich</a:t>
            </a:r>
            <a:r>
              <a:rPr lang="sl-SI" sz="2400" dirty="0"/>
              <a:t>u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014" y="1561808"/>
            <a:ext cx="3520710" cy="23620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2014" y="4072593"/>
            <a:ext cx="3226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/>
              <a:t>vir</a:t>
            </a:r>
            <a:r>
              <a:rPr lang="tr-TR" sz="1000" dirty="0"/>
              <a:t>: </a:t>
            </a:r>
            <a:r>
              <a:rPr lang="tr-TR" sz="1000" dirty="0">
                <a:hlinkClick r:id="rId4"/>
              </a:rPr>
              <a:t>https://www.pexels.com/photo/animation-cartoon-cartoon-character-disney-42415/</a:t>
            </a:r>
            <a:r>
              <a:rPr lang="tr-TR" sz="1000" dirty="0"/>
              <a:t> (CC0 licen</a:t>
            </a:r>
            <a:r>
              <a:rPr lang="sl-SI" sz="1000" dirty="0"/>
              <a:t>ca</a:t>
            </a:r>
            <a:r>
              <a:rPr lang="tr-TR" sz="1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29773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670" y="875404"/>
            <a:ext cx="4979670" cy="3482999"/>
          </a:xfrm>
        </p:spPr>
        <p:txBody>
          <a:bodyPr>
            <a:normAutofit/>
          </a:bodyPr>
          <a:lstStyle/>
          <a:p>
            <a:r>
              <a:rPr lang="sl-SI" sz="2400" dirty="0"/>
              <a:t>Ko se je d</a:t>
            </a:r>
            <a:r>
              <a:rPr lang="en-GB" sz="2400" dirty="0"/>
              <a:t>r.</a:t>
            </a:r>
            <a:r>
              <a:rPr lang="tr-TR" sz="2400" dirty="0"/>
              <a:t> Blue</a:t>
            </a:r>
            <a:r>
              <a:rPr lang="en-GB" sz="2400" dirty="0"/>
              <a:t> </a:t>
            </a:r>
            <a:r>
              <a:rPr lang="sl-SI" sz="2400" dirty="0"/>
              <a:t>pozanimal glede objave knjige, se je p</a:t>
            </a:r>
            <a:r>
              <a:rPr lang="en-GB" sz="2400" dirty="0" err="1"/>
              <a:t>rof</a:t>
            </a:r>
            <a:r>
              <a:rPr lang="en-GB" sz="2400" dirty="0"/>
              <a:t>. </a:t>
            </a:r>
            <a:r>
              <a:rPr lang="tr-TR" sz="2400" dirty="0"/>
              <a:t>Greenwich</a:t>
            </a:r>
            <a:r>
              <a:rPr lang="en-GB" sz="2400" dirty="0"/>
              <a:t> </a:t>
            </a:r>
            <a:r>
              <a:rPr lang="sl-SI" sz="2400" dirty="0"/>
              <a:t>odzival z nejevoljo oz. izgovori. </a:t>
            </a:r>
          </a:p>
          <a:p>
            <a:r>
              <a:rPr lang="sl-SI" sz="2400" dirty="0"/>
              <a:t>V enem od e-pošt je p</a:t>
            </a:r>
            <a:r>
              <a:rPr lang="en-GB" sz="2400" dirty="0" err="1"/>
              <a:t>rof</a:t>
            </a:r>
            <a:r>
              <a:rPr lang="en-GB" sz="2400" dirty="0"/>
              <a:t>. </a:t>
            </a:r>
            <a:r>
              <a:rPr lang="tr-TR" sz="2400" dirty="0"/>
              <a:t>Greenwich</a:t>
            </a:r>
            <a:r>
              <a:rPr lang="en-GB" sz="2400" dirty="0"/>
              <a:t> </a:t>
            </a:r>
            <a:r>
              <a:rPr lang="sl-SI" sz="2400" dirty="0"/>
              <a:t>napisal, da je bil na dopustu, spet drugič, da je v stiku še z drugimi strokovnjaki, saj bi rad izdal bolj obsežno knjigo.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192" y="1629986"/>
            <a:ext cx="2980397" cy="1973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4192" y="3603821"/>
            <a:ext cx="2980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/>
              <a:t>vir</a:t>
            </a:r>
            <a:r>
              <a:rPr lang="en-GB" sz="1000" dirty="0"/>
              <a:t>: https://www.pexels.com</a:t>
            </a:r>
            <a:r>
              <a:rPr lang="tr-TR" sz="1000" dirty="0"/>
              <a:t> (CC0 licen</a:t>
            </a:r>
            <a:r>
              <a:rPr lang="sl-SI" sz="1000" dirty="0"/>
              <a:t>ca</a:t>
            </a:r>
            <a:r>
              <a:rPr lang="tr-TR" sz="1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163706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670" y="875404"/>
            <a:ext cx="4979670" cy="3482999"/>
          </a:xfrm>
        </p:spPr>
        <p:txBody>
          <a:bodyPr>
            <a:normAutofit/>
          </a:bodyPr>
          <a:lstStyle/>
          <a:p>
            <a:r>
              <a:rPr lang="sl-SI" sz="2400" dirty="0"/>
              <a:t>Kar je še hujše, pa je dejstvo, da je čez čas prof. </a:t>
            </a:r>
            <a:r>
              <a:rPr lang="tr-TR" sz="2400" dirty="0"/>
              <a:t>Greenwich</a:t>
            </a:r>
            <a:r>
              <a:rPr lang="en-GB" sz="2400" dirty="0"/>
              <a:t> </a:t>
            </a:r>
            <a:r>
              <a:rPr lang="sl-SI" sz="2400" dirty="0"/>
              <a:t>prenehal odgovarjati na e-pošto d</a:t>
            </a:r>
            <a:r>
              <a:rPr lang="en-GB" sz="2400" dirty="0"/>
              <a:t>r</a:t>
            </a:r>
            <a:r>
              <a:rPr lang="cs-CZ" sz="2400" dirty="0"/>
              <a:t>. B</a:t>
            </a:r>
            <a:r>
              <a:rPr lang="tr-TR" sz="2400" dirty="0"/>
              <a:t>lue</a:t>
            </a:r>
            <a:r>
              <a:rPr lang="sl-SI" sz="2400" dirty="0"/>
              <a:t>a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Dr.</a:t>
            </a:r>
            <a:r>
              <a:rPr lang="en-GB" sz="2400" dirty="0"/>
              <a:t> </a:t>
            </a:r>
            <a:r>
              <a:rPr lang="cs-CZ" sz="2400" dirty="0"/>
              <a:t>Blue</a:t>
            </a:r>
            <a:r>
              <a:rPr lang="en-GB" sz="2400" dirty="0"/>
              <a:t> </a:t>
            </a:r>
            <a:r>
              <a:rPr lang="sl-SI" sz="2400" dirty="0"/>
              <a:t>se je na osnovi tega odločil, da študijo objavi sam, a ne kot poglavje, pač pa kot knjigo. </a:t>
            </a:r>
          </a:p>
          <a:p>
            <a:r>
              <a:rPr lang="sl-SI" sz="2400" dirty="0"/>
              <a:t>Želel je razširiti seznam literature in je iskal najnovejše objave na njegovo temo.  </a:t>
            </a:r>
            <a:r>
              <a:rPr lang="en-GB" sz="2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2" y="1511825"/>
            <a:ext cx="3343999" cy="2510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4271" y="4022739"/>
            <a:ext cx="33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/>
              <a:t>vir</a:t>
            </a:r>
            <a:r>
              <a:rPr lang="en-GB" sz="1000" dirty="0"/>
              <a:t>: https://www.pexels.com</a:t>
            </a:r>
            <a:r>
              <a:rPr lang="tr-TR" sz="1000" dirty="0"/>
              <a:t> (CC0 licen</a:t>
            </a:r>
            <a:r>
              <a:rPr lang="sl-SI" sz="1000" dirty="0"/>
              <a:t>ca</a:t>
            </a:r>
            <a:r>
              <a:rPr lang="tr-TR" sz="1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49117820"/>
      </p:ext>
    </p:extLst>
  </p:cSld>
  <p:clrMapOvr>
    <a:masterClrMapping/>
  </p:clrMapOvr>
</p:sld>
</file>

<file path=ppt/theme/theme1.xml><?xml version="1.0" encoding="utf-8"?>
<a:theme xmlns:a="http://schemas.openxmlformats.org/drawingml/2006/main" name="enai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enai</Template>
  <TotalTime>3061</TotalTime>
  <Words>861</Words>
  <Application>Microsoft Macintosh PowerPoint</Application>
  <PresentationFormat>Předvádění na obrazovce (16:9)</PresentationFormat>
  <Paragraphs>90</Paragraphs>
  <Slides>17</Slides>
  <Notes>13</Notes>
  <HiddenSlides>1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Calibri</vt:lpstr>
      <vt:lpstr>enai</vt:lpstr>
      <vt:lpstr>Nepremišljena odločitev</vt:lpstr>
      <vt:lpstr>O dokumentu</vt:lpstr>
      <vt:lpstr>Osnovne informacije</vt:lpstr>
      <vt:lpstr>Zgodba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Študentska razprava</vt:lpstr>
      <vt:lpstr>Zaključek</vt:lpstr>
      <vt:lpstr>Navajanje  – fotografije</vt:lpstr>
      <vt:lpstr>Odgovorni avtorji</vt:lpstr>
      <vt:lpstr>Licenca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didl</dc:creator>
  <cp:lastModifiedBy>Dita Dlabolová</cp:lastModifiedBy>
  <cp:revision>225</cp:revision>
  <dcterms:created xsi:type="dcterms:W3CDTF">2016-09-26T15:05:02Z</dcterms:created>
  <dcterms:modified xsi:type="dcterms:W3CDTF">2019-11-08T09:45:03Z</dcterms:modified>
</cp:coreProperties>
</file>