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4"/>
  </p:notesMasterIdLst>
  <p:sldIdLst>
    <p:sldId id="309" r:id="rId2"/>
    <p:sldId id="343" r:id="rId3"/>
    <p:sldId id="329" r:id="rId4"/>
    <p:sldId id="346" r:id="rId5"/>
    <p:sldId id="362" r:id="rId6"/>
    <p:sldId id="363" r:id="rId7"/>
    <p:sldId id="385" r:id="rId8"/>
    <p:sldId id="344" r:id="rId9"/>
    <p:sldId id="345" r:id="rId10"/>
    <p:sldId id="364" r:id="rId11"/>
    <p:sldId id="347" r:id="rId12"/>
    <p:sldId id="377" r:id="rId13"/>
    <p:sldId id="348" r:id="rId14"/>
    <p:sldId id="384" r:id="rId15"/>
    <p:sldId id="349" r:id="rId16"/>
    <p:sldId id="350" r:id="rId17"/>
    <p:sldId id="386" r:id="rId18"/>
    <p:sldId id="372" r:id="rId19"/>
    <p:sldId id="310" r:id="rId20"/>
    <p:sldId id="374" r:id="rId21"/>
    <p:sldId id="359" r:id="rId22"/>
    <p:sldId id="360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43"/>
            <p14:sldId id="329"/>
            <p14:sldId id="346"/>
            <p14:sldId id="362"/>
            <p14:sldId id="363"/>
            <p14:sldId id="385"/>
          </p14:sldIdLst>
        </p14:section>
        <p14:section name="The example" id="{8009B8BC-B268-4F0C-AAE0-586D8923A8C0}">
          <p14:sldIdLst>
            <p14:sldId id="344"/>
            <p14:sldId id="345"/>
            <p14:sldId id="364"/>
            <p14:sldId id="347"/>
            <p14:sldId id="377"/>
            <p14:sldId id="348"/>
            <p14:sldId id="384"/>
            <p14:sldId id="349"/>
            <p14:sldId id="350"/>
            <p14:sldId id="386"/>
            <p14:sldId id="372"/>
            <p14:sldId id="310"/>
            <p14:sldId id="374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 autoAdjust="0"/>
    <p:restoredTop sz="85423" autoAdjust="0"/>
  </p:normalViewPr>
  <p:slideViewPr>
    <p:cSldViewPr snapToGrid="0">
      <p:cViewPr varScale="1">
        <p:scale>
          <a:sx n="129" d="100"/>
          <a:sy n="129" d="100"/>
        </p:scale>
        <p:origin x="1152" y="184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Obvezni</a:t>
            </a:r>
            <a:r>
              <a:rPr lang="cs-CZ" baseline="0" dirty="0"/>
              <a:t> del, prosim vstavite vse elemente.</a:t>
            </a:r>
          </a:p>
          <a:p>
            <a:r>
              <a:rPr lang="cs-CZ" baseline="0" dirty="0"/>
              <a:t>Poveztek in cilji naj bodo kratki, največ 2 stavka.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aseline="0" dirty="0"/>
              <a:t>Za katere kršitve gre v tem primeru</a:t>
            </a:r>
            <a:r>
              <a:rPr lang="en-GB" baseline="0" dirty="0"/>
              <a:t>?</a:t>
            </a:r>
          </a:p>
          <a:p>
            <a:endParaRPr lang="en-GB" baseline="0" dirty="0"/>
          </a:p>
          <a:p>
            <a:r>
              <a:rPr lang="sl-SI" baseline="0" dirty="0"/>
              <a:t>Raziskovalec je bil spoznan za krivega za ponarejanje podatkov in za zavajanje kolegov, študentov ter drugih raziskovalcev. </a:t>
            </a:r>
          </a:p>
          <a:p>
            <a:r>
              <a:rPr lang="sl-SI" baseline="0" dirty="0"/>
              <a:t>V njegovi instituciji so spregledali prve znake spornega raziskovanja, saj je veljal za zelo uglednega in spoštovanega raziskovalca, tako da so krivi slabega nadzora. </a:t>
            </a:r>
          </a:p>
          <a:p>
            <a:r>
              <a:rPr lang="sl-SI" baseline="0" dirty="0"/>
              <a:t>Recenzenti 58 preklicanih publikacij niso ugotovili nobenih nepravilnosti in tudi niso opozorili na sumljive podatke. </a:t>
            </a:r>
          </a:p>
          <a:p>
            <a:r>
              <a:rPr lang="sl-SI" baseline="0" dirty="0"/>
              <a:t>Tako delovanje spodkopava javno zaupanje v znanstveno raziskovanje in škoduje ugledu univerze.</a:t>
            </a:r>
          </a:p>
          <a:p>
            <a:endParaRPr lang="en-GB" baseline="0" dirty="0"/>
          </a:p>
          <a:p>
            <a:r>
              <a:rPr lang="sl-SI" baseline="0" dirty="0"/>
              <a:t>Nepoznani elementi</a:t>
            </a:r>
            <a:endParaRPr lang="en-GB" baseline="0" dirty="0"/>
          </a:p>
          <a:p>
            <a:r>
              <a:rPr lang="sl-SI" baseline="0" dirty="0"/>
              <a:t>soavtorji</a:t>
            </a:r>
            <a:r>
              <a:rPr lang="en-GB" baseline="0" dirty="0"/>
              <a:t>, </a:t>
            </a:r>
            <a:r>
              <a:rPr lang="sl-SI" baseline="0" dirty="0"/>
              <a:t>š</a:t>
            </a:r>
            <a:r>
              <a:rPr lang="en-GB" baseline="0" dirty="0" err="1"/>
              <a:t>tudent</a:t>
            </a:r>
            <a:r>
              <a:rPr lang="sl-SI" baseline="0" dirty="0"/>
              <a:t>i</a:t>
            </a:r>
            <a:r>
              <a:rPr lang="en-GB" baseline="0" dirty="0"/>
              <a:t> – </a:t>
            </a:r>
            <a:r>
              <a:rPr lang="sl-SI" baseline="0" dirty="0"/>
              <a:t>kakšne so bile njihove vloge? So sumili, da je karkoli narobe? </a:t>
            </a:r>
          </a:p>
          <a:p>
            <a:r>
              <a:rPr lang="sl-SI" baseline="0" dirty="0"/>
              <a:t>Kako</a:t>
            </a:r>
            <a:r>
              <a:rPr lang="en-GB" baseline="0" dirty="0"/>
              <a:t> / </a:t>
            </a:r>
            <a:r>
              <a:rPr lang="sl-SI" baseline="0" dirty="0"/>
              <a:t>kaj je učil, kako je vodil študente in kolege k raziskovanju? </a:t>
            </a:r>
            <a:r>
              <a:rPr lang="en-GB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76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Neobvezen del 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Obvezen del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106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Neobvezen del</a:t>
            </a:r>
          </a:p>
          <a:p>
            <a:r>
              <a:rPr lang="cs-CZ" dirty="0"/>
              <a:t>- Učiteljem</a:t>
            </a:r>
            <a:r>
              <a:rPr lang="cs-CZ" baseline="0" dirty="0"/>
              <a:t> po potrebi pripravite dodatne materiale.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Obvezen</a:t>
            </a:r>
            <a:r>
              <a:rPr lang="cs-CZ" baseline="0" dirty="0"/>
              <a:t> del</a:t>
            </a:r>
            <a:endParaRPr lang="cs-CZ" dirty="0"/>
          </a:p>
          <a:p>
            <a:r>
              <a:rPr lang="cs-CZ" dirty="0"/>
              <a:t>- Definirajte</a:t>
            </a:r>
            <a:r>
              <a:rPr lang="cs-CZ" baseline="0" dirty="0"/>
              <a:t> kraj zgodbe, kdaj naj se uporabi.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Uporabljenih</a:t>
            </a:r>
            <a:r>
              <a:rPr lang="cs-CZ" baseline="0" dirty="0"/>
              <a:t> je lahko veliko parov vprašanj.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Katere</a:t>
            </a:r>
            <a:r>
              <a:rPr lang="sl-SI" baseline="0" dirty="0"/>
              <a:t> kršitve etičnega delovanja so bile v tem eksperimentu</a:t>
            </a:r>
            <a:r>
              <a:rPr lang="en-GB" dirty="0"/>
              <a:t>?</a:t>
            </a:r>
          </a:p>
          <a:p>
            <a:endParaRPr lang="en-GB" baseline="0" dirty="0"/>
          </a:p>
          <a:p>
            <a:r>
              <a:rPr lang="sl-SI" baseline="0" dirty="0"/>
              <a:t>Brez pisnega soglasja.</a:t>
            </a:r>
            <a:endParaRPr lang="en-GB" baseline="0" dirty="0"/>
          </a:p>
          <a:p>
            <a:r>
              <a:rPr lang="sl-SI" baseline="0" dirty="0"/>
              <a:t>Škodovanje ljudem in njihovim družinam</a:t>
            </a:r>
            <a:r>
              <a:rPr lang="en-GB" baseline="0" dirty="0"/>
              <a:t>: 200 </a:t>
            </a:r>
            <a:r>
              <a:rPr lang="sl-SI" baseline="0" dirty="0"/>
              <a:t>okuženih moških.</a:t>
            </a:r>
            <a:endParaRPr lang="en-GB" baseline="0" dirty="0"/>
          </a:p>
          <a:p>
            <a:r>
              <a:rPr lang="sl-SI" baseline="0" dirty="0"/>
              <a:t>Zavajanje</a:t>
            </a:r>
            <a:r>
              <a:rPr lang="en-GB" baseline="0" dirty="0"/>
              <a:t> – </a:t>
            </a:r>
            <a:r>
              <a:rPr lang="sl-SI" baseline="0" dirty="0"/>
              <a:t>osebam so povedali, da jih zdravijo zaradi „slabe krvi“. </a:t>
            </a:r>
            <a:endParaRPr lang="en-GB" baseline="0" dirty="0"/>
          </a:p>
          <a:p>
            <a:r>
              <a:rPr lang="en-GB" baseline="0" dirty="0"/>
              <a:t>N</a:t>
            </a:r>
            <a:r>
              <a:rPr lang="sl-SI" baseline="0" dirty="0" err="1"/>
              <a:t>iso</a:t>
            </a:r>
            <a:r>
              <a:rPr lang="sl-SI" baseline="0" dirty="0"/>
              <a:t> jim povedali, da imajo sifilis.</a:t>
            </a:r>
            <a:r>
              <a:rPr lang="en-GB" baseline="0" dirty="0"/>
              <a:t> </a:t>
            </a:r>
            <a:endParaRPr lang="sl-SI" baseline="0" dirty="0"/>
          </a:p>
          <a:p>
            <a:r>
              <a:rPr lang="sl-SI" baseline="0" dirty="0"/>
              <a:t>Niso jim dovolili zdravljenja s penicilinom. </a:t>
            </a:r>
          </a:p>
          <a:p>
            <a:r>
              <a:rPr lang="sl-SI" baseline="0" dirty="0"/>
              <a:t>Nadaljevanje z eksperimentom kljub znanim rizikom.</a:t>
            </a:r>
            <a:endParaRPr lang="en-GB" baseline="0" dirty="0"/>
          </a:p>
          <a:p>
            <a:endParaRPr lang="en-GB" baseline="0" dirty="0"/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Katere</a:t>
            </a:r>
            <a:r>
              <a:rPr lang="sl-SI" baseline="0" dirty="0"/>
              <a:t> kršitve najdemo</a:t>
            </a:r>
            <a:r>
              <a:rPr lang="en-GB" dirty="0"/>
              <a:t>?</a:t>
            </a:r>
          </a:p>
          <a:p>
            <a:endParaRPr lang="en-GB" baseline="0" dirty="0"/>
          </a:p>
          <a:p>
            <a:r>
              <a:rPr lang="sl-SI" baseline="0" dirty="0"/>
              <a:t>Zavajanje, brez soglasja. </a:t>
            </a:r>
          </a:p>
          <a:p>
            <a:r>
              <a:rPr lang="sl-SI" baseline="0" dirty="0"/>
              <a:t>Pomanjkljiva razlaga pogojev eksperimenta. </a:t>
            </a:r>
          </a:p>
          <a:p>
            <a:r>
              <a:rPr lang="en-GB" baseline="0" dirty="0" err="1"/>
              <a:t>Sele</a:t>
            </a:r>
            <a:r>
              <a:rPr lang="sl-SI" baseline="0" dirty="0" err="1"/>
              <a:t>ktivno</a:t>
            </a:r>
            <a:r>
              <a:rPr lang="sl-SI" baseline="0" dirty="0"/>
              <a:t> prikazani rezultati.</a:t>
            </a:r>
            <a:r>
              <a:rPr lang="en-GB" baseline="0" dirty="0"/>
              <a:t> </a:t>
            </a:r>
          </a:p>
          <a:p>
            <a:r>
              <a:rPr lang="en-GB" baseline="0" dirty="0"/>
              <a:t>Ps</a:t>
            </a:r>
            <a:r>
              <a:rPr lang="sl-SI" baseline="0" dirty="0" err="1"/>
              <a:t>ihične</a:t>
            </a:r>
            <a:r>
              <a:rPr lang="sl-SI" baseline="0" dirty="0"/>
              <a:t> bolečine sodelujočih, ki so morali povzročati bolečine drugim.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Ponaredba/poneverba</a:t>
            </a:r>
            <a:r>
              <a:rPr lang="sl-SI" baseline="0" dirty="0"/>
              <a:t> rezultatov.</a:t>
            </a:r>
            <a:endParaRPr lang="en-GB" dirty="0"/>
          </a:p>
          <a:p>
            <a:endParaRPr lang="en-GB" dirty="0"/>
          </a:p>
          <a:p>
            <a:r>
              <a:rPr lang="sl-SI" dirty="0"/>
              <a:t>Osebne</a:t>
            </a:r>
            <a:r>
              <a:rPr lang="sl-SI" baseline="0" dirty="0"/>
              <a:t> posledice</a:t>
            </a:r>
            <a:r>
              <a:rPr lang="en-GB" dirty="0"/>
              <a:t>:</a:t>
            </a:r>
          </a:p>
          <a:p>
            <a:r>
              <a:rPr lang="sl-SI" dirty="0"/>
              <a:t>Umik</a:t>
            </a:r>
            <a:r>
              <a:rPr lang="sl-SI" baseline="0" dirty="0"/>
              <a:t> člankov v revijah.</a:t>
            </a:r>
            <a:endParaRPr lang="en-GB" dirty="0"/>
          </a:p>
          <a:p>
            <a:r>
              <a:rPr lang="sl-SI" baseline="0" dirty="0"/>
              <a:t>Odvzeta nagrada – vračilo financiranja.</a:t>
            </a:r>
            <a:endParaRPr lang="en-GB" baseline="0" dirty="0"/>
          </a:p>
          <a:p>
            <a:r>
              <a:rPr lang="sl-SI" baseline="0" dirty="0"/>
              <a:t>Odvzet doktorat.</a:t>
            </a:r>
            <a:endParaRPr lang="en-GB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8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147ybOdg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PSc0D7Hg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tractionwatch.com/2016/09/06/hes-back-data-faker-diederik-stapel-will-support-research-at-vocational-universit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6YK7CNvum8" TargetMode="External"/><Relationship Id="rId7" Type="http://schemas.openxmlformats.org/officeDocument/2006/relationships/hyperlink" Target="https://retractionwatch.com/2016/09/06/hes-back-data-faker-diederik-stapel-will-support-research-at-vocational-universit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tractionwatch.com/2012/11/29/going-dutch-stapel-inquiry-eyes-credulous-colleagues-institution-prompts-national-soul-search/" TargetMode="External"/><Relationship Id="rId5" Type="http://schemas.openxmlformats.org/officeDocument/2006/relationships/hyperlink" Target="https://www.youtube.com/watch?v=ayPSc0D7Hgk" TargetMode="External"/><Relationship Id="rId4" Type="http://schemas.openxmlformats.org/officeDocument/2006/relationships/hyperlink" Target="http://www.youtube.com/watch?v=W147ybOdgp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reneg@coventry.ac.u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6YK7CNvum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776003"/>
            <a:ext cx="6858000" cy="1790700"/>
          </a:xfrm>
        </p:spPr>
        <p:txBody>
          <a:bodyPr>
            <a:normAutofit/>
          </a:bodyPr>
          <a:lstStyle/>
          <a:p>
            <a:r>
              <a:rPr lang="en-GB" altLang="en-US" dirty="0"/>
              <a:t>Et</a:t>
            </a:r>
            <a:r>
              <a:rPr lang="sl-SI" altLang="en-US" dirty="0" err="1"/>
              <a:t>ično</a:t>
            </a:r>
            <a:r>
              <a:rPr lang="sl-SI" altLang="en-US" dirty="0"/>
              <a:t> delovanje v raziskovanju in praksi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657475"/>
            <a:ext cx="6858000" cy="1044542"/>
          </a:xfrm>
        </p:spPr>
        <p:txBody>
          <a:bodyPr>
            <a:normAutofit/>
          </a:bodyPr>
          <a:lstStyle/>
          <a:p>
            <a:r>
              <a:rPr lang="sl-SI" dirty="0"/>
              <a:t>Delavnica za študente, ki pripravljajo raziskovalni ali praktični projekt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Milgram</a:t>
            </a:r>
            <a:r>
              <a:rPr lang="sl-SI" altLang="en-US" dirty="0"/>
              <a:t>ov eksperiment poslušnosti</a:t>
            </a:r>
            <a:r>
              <a:rPr lang="en-GB" altLang="en-US" dirty="0"/>
              <a:t> 1961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altLang="en-US" dirty="0"/>
              <a:t>Prostovoljci zadajali elektrošoke drugim „prostovoljcem“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28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Milgramov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eksperiment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poslušnosti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GB" altLang="en-US" sz="2000" dirty="0">
                <a:hlinkClick r:id="rId3"/>
              </a:rPr>
              <a:t>http://www.youtube.com/watch?v=W147ybOdgpE</a:t>
            </a:r>
            <a:endParaRPr lang="en-GB" altLang="en-US" sz="2000" dirty="0"/>
          </a:p>
          <a:p>
            <a:pPr marL="0" indent="0">
              <a:buNone/>
            </a:pPr>
            <a:r>
              <a:rPr lang="sl-SI" dirty="0"/>
              <a:t>V </a:t>
            </a:r>
            <a:r>
              <a:rPr lang="en-GB" dirty="0"/>
              <a:t>1960</a:t>
            </a:r>
            <a:r>
              <a:rPr lang="sl-SI" dirty="0"/>
              <a:t>-ih in</a:t>
            </a:r>
            <a:r>
              <a:rPr lang="en-GB" dirty="0"/>
              <a:t> </a:t>
            </a:r>
            <a:r>
              <a:rPr lang="sl-SI" dirty="0"/>
              <a:t>zgodnjih</a:t>
            </a:r>
            <a:r>
              <a:rPr lang="en-GB" dirty="0"/>
              <a:t> 1970</a:t>
            </a:r>
            <a:r>
              <a:rPr lang="sl-SI" dirty="0"/>
              <a:t>-ih je socialni psiholog </a:t>
            </a:r>
            <a:r>
              <a:rPr lang="en-GB" dirty="0"/>
              <a:t>Stanley Milgram </a:t>
            </a:r>
            <a:r>
              <a:rPr lang="sl-SI" dirty="0"/>
              <a:t>izvedel eksperiment o zmožnosti mučenja druge osebe – in poskušal razumeti slepo poslušnost / sokrivdo posameznikov, ki so med drugo svetovno vojno sodelovali v masovnem uničenju. </a:t>
            </a:r>
          </a:p>
          <a:p>
            <a:pPr marL="0" indent="0">
              <a:buNone/>
            </a:pPr>
            <a:r>
              <a:rPr lang="sl-SI" dirty="0"/>
              <a:t>Raziskava velja vse od takrat za neetično in škodljivo.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53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 Bell Labs Incident</a:t>
            </a:r>
            <a:r>
              <a:rPr lang="sl-SI" altLang="en-US" dirty="0"/>
              <a:t>/</a:t>
            </a:r>
            <a:br>
              <a:rPr lang="sl-SI" altLang="en-US" dirty="0"/>
            </a:br>
            <a:r>
              <a:rPr lang="sl-SI" altLang="en-US" dirty="0"/>
              <a:t>Incident v Bell laboratorijih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Jan-Hendrik </a:t>
            </a:r>
            <a:r>
              <a:rPr lang="en-GB" altLang="en-US" dirty="0" err="1"/>
              <a:t>Sch</a:t>
            </a:r>
            <a:r>
              <a:rPr lang="az-Cyrl-AZ" altLang="en-US" dirty="0"/>
              <a:t>ӧ</a:t>
            </a:r>
            <a:r>
              <a:rPr lang="en-GB" altLang="en-US" dirty="0"/>
              <a:t>n, </a:t>
            </a:r>
            <a:r>
              <a:rPr lang="sl-SI" altLang="en-US" dirty="0"/>
              <a:t>nemški fizik in nagrajenec </a:t>
            </a:r>
            <a:r>
              <a:rPr lang="en-GB" altLang="en-US" dirty="0"/>
              <a:t>2001, 2002: </a:t>
            </a:r>
            <a:r>
              <a:rPr lang="sl-SI" altLang="en-US" dirty="0"/>
              <a:t>ponarejeni podatki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43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Bell Labs Incident</a:t>
            </a:r>
            <a:r>
              <a:rPr lang="sl-SI" dirty="0"/>
              <a:t>/Incident v Bellovih laboratorijih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3"/>
              </a:rPr>
              <a:t>https://www.youtube.com/watch?v=ayPSc0D7Hgk</a:t>
            </a:r>
            <a:endParaRPr lang="en-GB" dirty="0"/>
          </a:p>
          <a:p>
            <a:endParaRPr lang="en-GB" dirty="0"/>
          </a:p>
          <a:p>
            <a:r>
              <a:rPr lang="sl-SI" altLang="en-US" dirty="0"/>
              <a:t>Jan-</a:t>
            </a:r>
            <a:r>
              <a:rPr lang="sl-SI" altLang="en-US" dirty="0" err="1"/>
              <a:t>Hendrik</a:t>
            </a:r>
            <a:r>
              <a:rPr lang="sl-SI" altLang="en-US" dirty="0"/>
              <a:t> </a:t>
            </a:r>
            <a:r>
              <a:rPr lang="sl-SI" altLang="en-US" dirty="0" err="1"/>
              <a:t>Sch</a:t>
            </a:r>
            <a:r>
              <a:rPr lang="az-Cyrl-AZ" altLang="en-US" dirty="0"/>
              <a:t>ӧ</a:t>
            </a:r>
            <a:r>
              <a:rPr lang="sl-SI" altLang="en-US" dirty="0"/>
              <a:t>n, leta 2001 nagrajeni nemški fizik in visoko cenjen raziskovalec, zaposlen v </a:t>
            </a:r>
            <a:r>
              <a:rPr lang="en-GB" altLang="en-US" dirty="0"/>
              <a:t>Bell</a:t>
            </a:r>
            <a:r>
              <a:rPr lang="sl-SI" altLang="en-US" dirty="0" err="1"/>
              <a:t>ovih</a:t>
            </a:r>
            <a:r>
              <a:rPr lang="en-GB" altLang="en-US" dirty="0"/>
              <a:t> </a:t>
            </a:r>
            <a:r>
              <a:rPr lang="sl-SI" altLang="en-US" dirty="0"/>
              <a:t>laboratorijih, je leta </a:t>
            </a:r>
            <a:r>
              <a:rPr lang="en-GB" altLang="en-US" dirty="0"/>
              <a:t>2002 </a:t>
            </a:r>
            <a:r>
              <a:rPr lang="sl-SI" altLang="en-US" dirty="0"/>
              <a:t>priznal, da je ponaredil/poneveril podatke, in sicer po tem, ko drugi raziskovalci niso mogli reproducirati njegovih rezultatov pri polprevodnikih ter superprevodnosti organskih tranzistorjev.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3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dirty="0" err="1"/>
              <a:t>Diederik</a:t>
            </a:r>
            <a:r>
              <a:rPr lang="en-GB" altLang="en-US" dirty="0"/>
              <a:t> </a:t>
            </a:r>
            <a:r>
              <a:rPr lang="en-GB" altLang="en-US" dirty="0" err="1"/>
              <a:t>Stapel</a:t>
            </a:r>
            <a:r>
              <a:rPr lang="en-GB" altLang="en-US" dirty="0"/>
              <a:t> </a:t>
            </a:r>
            <a:r>
              <a:rPr lang="sl-SI" altLang="en-US" dirty="0"/>
              <a:t>– nizozemski družboslovec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altLang="en-US" dirty="0"/>
              <a:t>Ponarejeni podatki, ki so imeli za posledico preklic 58 publikacij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4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err="1"/>
              <a:t>Diederik</a:t>
            </a:r>
            <a:r>
              <a:rPr lang="en-GB" altLang="en-US" dirty="0"/>
              <a:t> </a:t>
            </a:r>
            <a:r>
              <a:rPr lang="en-GB" altLang="en-US" dirty="0" err="1"/>
              <a:t>Stapel</a:t>
            </a:r>
            <a:r>
              <a:rPr lang="en-GB" altLang="en-US" dirty="0"/>
              <a:t> </a:t>
            </a:r>
            <a:r>
              <a:rPr lang="sl-SI" altLang="en-US" dirty="0"/>
              <a:t>– nizozemski družboslovec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600" dirty="0"/>
              <a:t>http://retractionwatch.com/2012/11/29/going-dutch-stapel-inquiry-eyes-credulous-colleagues-institution-prompts-national-soul-search/</a:t>
            </a:r>
          </a:p>
          <a:p>
            <a:r>
              <a:rPr lang="en-GB" altLang="en-US" sz="1600" dirty="0">
                <a:hlinkClick r:id="rId3"/>
              </a:rPr>
              <a:t>https://retractionwatch.com/2016/09/06/hes-back-data-faker-diederik-stapel-will-support-research-at-vocational-university/</a:t>
            </a:r>
            <a:endParaRPr lang="en-GB" altLang="en-US" sz="1600" dirty="0"/>
          </a:p>
          <a:p>
            <a:r>
              <a:rPr lang="en-GB" altLang="en-US" sz="2000" dirty="0" err="1"/>
              <a:t>Stapel</a:t>
            </a:r>
            <a:r>
              <a:rPr lang="en-GB" altLang="en-US" sz="2000" dirty="0"/>
              <a:t> </a:t>
            </a:r>
            <a:r>
              <a:rPr lang="sl-SI" altLang="en-US" sz="2000" dirty="0"/>
              <a:t>je bil 2012 spoznan za krivega ponarejanja podatkov, medtem ko je bil zaposlen kot profesor socialne psihologije na  Univerzi </a:t>
            </a:r>
            <a:r>
              <a:rPr lang="en-GB" altLang="en-US" sz="2000" dirty="0"/>
              <a:t>Tilburg  </a:t>
            </a:r>
            <a:r>
              <a:rPr lang="sl-SI" altLang="en-US" sz="2000" dirty="0"/>
              <a:t>na</a:t>
            </a:r>
            <a:r>
              <a:rPr lang="en-GB" altLang="en-US" sz="2000" dirty="0"/>
              <a:t> N</a:t>
            </a:r>
            <a:r>
              <a:rPr lang="sl-SI" altLang="en-US" sz="2000" dirty="0" err="1"/>
              <a:t>izozemskem</a:t>
            </a:r>
            <a:r>
              <a:rPr lang="en-GB" altLang="en-US" sz="2000" dirty="0"/>
              <a:t>. </a:t>
            </a:r>
            <a:r>
              <a:rPr lang="sl-SI" altLang="en-US" sz="2000" dirty="0"/>
              <a:t>Posledica tega je bil preklic </a:t>
            </a:r>
            <a:r>
              <a:rPr lang="en-GB" altLang="en-US" sz="2000" dirty="0"/>
              <a:t>58 </a:t>
            </a:r>
            <a:r>
              <a:rPr lang="sl-SI" altLang="en-US" sz="2000" dirty="0"/>
              <a:t>znanstvenih del</a:t>
            </a:r>
            <a:r>
              <a:rPr lang="en-GB" altLang="en-US" sz="2000" dirty="0"/>
              <a:t>, </a:t>
            </a:r>
            <a:r>
              <a:rPr lang="sl-SI" altLang="en-US" sz="2000" dirty="0"/>
              <a:t>vključno s članki in poglavji knjig. K temu je treba dodati še 10 disertacij, ki so vsebovale ponarejene podatke.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917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275" y="292895"/>
            <a:ext cx="6915150" cy="835537"/>
          </a:xfrm>
        </p:spPr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Povzetek etičnih vprašanj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1149724"/>
            <a:ext cx="8420100" cy="3482999"/>
          </a:xfrm>
        </p:spPr>
        <p:txBody>
          <a:bodyPr>
            <a:normAutofit fontScale="92500" lnSpcReduction="10000"/>
          </a:bodyPr>
          <a:lstStyle/>
          <a:p>
            <a:r>
              <a:rPr lang="sl-SI" sz="1400" dirty="0"/>
              <a:t>Brez obojestranskega soglasja.</a:t>
            </a:r>
            <a:endParaRPr lang="en-GB" sz="1400" dirty="0"/>
          </a:p>
          <a:p>
            <a:r>
              <a:rPr lang="sl-SI" sz="1400" dirty="0"/>
              <a:t>Fizične poškodbe oseb in njihovih družin.</a:t>
            </a:r>
            <a:endParaRPr lang="en-GB" sz="1400" dirty="0"/>
          </a:p>
          <a:p>
            <a:r>
              <a:rPr lang="sl-SI" sz="1400" dirty="0"/>
              <a:t>Zavajanje</a:t>
            </a:r>
            <a:r>
              <a:rPr lang="en-GB" sz="1400" dirty="0"/>
              <a:t> – </a:t>
            </a:r>
            <a:r>
              <a:rPr lang="sl-SI" sz="1400" dirty="0"/>
              <a:t>laganje udeležencev v raziskavi o naravi le-te. </a:t>
            </a:r>
          </a:p>
          <a:p>
            <a:r>
              <a:rPr lang="sl-SI" sz="1400" dirty="0"/>
              <a:t>Nadaljevanje eksperimenta kljub izraženim pomislekom.</a:t>
            </a:r>
            <a:endParaRPr lang="en-GB" sz="1400" dirty="0"/>
          </a:p>
          <a:p>
            <a:r>
              <a:rPr lang="sl-SI" sz="1400" dirty="0"/>
              <a:t>Pomanjkljivo razloženi pogoji raziskovanja.</a:t>
            </a:r>
            <a:endParaRPr lang="en-GB" sz="1400" dirty="0"/>
          </a:p>
          <a:p>
            <a:r>
              <a:rPr lang="sl-SI" sz="1400" dirty="0"/>
              <a:t>Selektivno prikazani rezultati.</a:t>
            </a:r>
            <a:endParaRPr lang="en-GB" sz="1400" dirty="0"/>
          </a:p>
          <a:p>
            <a:r>
              <a:rPr lang="sl-SI" sz="1400" dirty="0"/>
              <a:t>Psihične bolečine sodelujočih.</a:t>
            </a:r>
            <a:endParaRPr lang="en-GB" sz="1400" dirty="0"/>
          </a:p>
          <a:p>
            <a:r>
              <a:rPr lang="sl-SI" sz="1400" dirty="0"/>
              <a:t>Prevara z uporabo ponarejenih podatkov in zavajanje kolegov, študentov ter drugih raziskovalcev. </a:t>
            </a:r>
            <a:r>
              <a:rPr lang="en-GB" sz="1400" dirty="0"/>
              <a:t> </a:t>
            </a:r>
            <a:endParaRPr lang="sl-SI" sz="1400" dirty="0"/>
          </a:p>
          <a:p>
            <a:r>
              <a:rPr lang="sl-SI" sz="1400" dirty="0"/>
              <a:t>Institucije so krive zaradi slabega nadzora nad raziskovanjem.</a:t>
            </a:r>
          </a:p>
          <a:p>
            <a:r>
              <a:rPr lang="sl-SI" sz="1400" dirty="0"/>
              <a:t>Recenzenti 58 preklicanih publikacij niso ugotovili nobenih nepravilnosti in tudi niso opozorili na sumljive podatke. </a:t>
            </a:r>
          </a:p>
          <a:p>
            <a:r>
              <a:rPr lang="sl-SI" sz="1400" dirty="0"/>
              <a:t>Tako delovanje spodkopava javno zaupanje v znanstveno raziskovanje in škoduje ugledu univerze.</a:t>
            </a:r>
          </a:p>
          <a:p>
            <a:r>
              <a:rPr lang="sl-SI" sz="1400" dirty="0"/>
              <a:t>Osebne kazni – izguba položaja, nezmožnost sodelovanja pri razpisih za financiranje raziskovanja, vračanje nagrad, itd.  </a:t>
            </a:r>
          </a:p>
        </p:txBody>
      </p:sp>
    </p:spTree>
    <p:extLst>
      <p:ext uri="{BB962C8B-B14F-4D97-AF65-F5344CB8AC3E}">
        <p14:creationId xmlns:p14="http://schemas.microsoft.com/office/powerpoint/2010/main" val="255648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Razprava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Razmislite o sledečem</a:t>
            </a:r>
            <a:r>
              <a:rPr lang="en-GB" dirty="0"/>
              <a:t>:</a:t>
            </a:r>
          </a:p>
          <a:p>
            <a:r>
              <a:rPr lang="sl-SI" dirty="0"/>
              <a:t>Kako lahko zagotovimo, da je raziskovanje etično? </a:t>
            </a:r>
          </a:p>
          <a:p>
            <a:r>
              <a:rPr lang="sl-SI" dirty="0"/>
              <a:t>Zakaj je v profesionalnem življenju etično delovanje pomembno ? </a:t>
            </a:r>
          </a:p>
          <a:p>
            <a:r>
              <a:rPr lang="sl-SI" dirty="0"/>
              <a:t>Kako lahko to, kar smo se naučili, uporabimo pri našem lastnem raziskovanju in v praksi?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8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accent1"/>
                </a:solidFill>
              </a:rPr>
              <a:t>Osvojene lekcije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Izobraževanje o etičnih vrednotah in standardih je ključnega pomena, da raziskovalci razumejo vse zahteve. </a:t>
            </a:r>
          </a:p>
          <a:p>
            <a:r>
              <a:rPr lang="en-GB" dirty="0"/>
              <a:t>Et</a:t>
            </a:r>
            <a:r>
              <a:rPr lang="sl-SI" dirty="0" err="1"/>
              <a:t>ična</a:t>
            </a:r>
            <a:r>
              <a:rPr lang="sl-SI" dirty="0"/>
              <a:t> odobritev je pomembna za zagotavljanje ustreznega osnutka in metodologije. </a:t>
            </a:r>
            <a:r>
              <a:rPr lang="en-GB" dirty="0"/>
              <a:t> </a:t>
            </a:r>
            <a:endParaRPr lang="sl-SI" dirty="0"/>
          </a:p>
          <a:p>
            <a:r>
              <a:rPr lang="sl-SI" dirty="0"/>
              <a:t>Nadzor raziskovanja je bistven za dosego etičnih standardov in primernih procesov, ki si sledijo skozi celoten raziskovalni proces.</a:t>
            </a:r>
            <a:endParaRPr lang="en-GB" dirty="0"/>
          </a:p>
          <a:p>
            <a:r>
              <a:rPr lang="sl-SI" dirty="0"/>
              <a:t>Tudi izkušeni raziskovalci morajo slediti pravilom.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87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cs-CZ" dirty="0"/>
              <a:t>eference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000" dirty="0" err="1">
                <a:hlinkClick r:id="rId3"/>
              </a:rPr>
              <a:t>Tuskagee</a:t>
            </a:r>
            <a:r>
              <a:rPr lang="en-GB" altLang="en-US" sz="2000" dirty="0">
                <a:hlinkClick r:id="rId3"/>
              </a:rPr>
              <a:t> E</a:t>
            </a:r>
            <a:r>
              <a:rPr lang="sl-SI" altLang="en-US" sz="2000" dirty="0">
                <a:hlinkClick r:id="rId3"/>
              </a:rPr>
              <a:t>ks</a:t>
            </a:r>
            <a:r>
              <a:rPr lang="en-GB" altLang="en-US" sz="2000" dirty="0" err="1">
                <a:hlinkClick r:id="rId3"/>
              </a:rPr>
              <a:t>periment</a:t>
            </a:r>
            <a:r>
              <a:rPr lang="en-GB" altLang="en-US" sz="2000" dirty="0">
                <a:hlinkClick r:id="rId3"/>
              </a:rPr>
              <a:t>: http://www.youtube.com/watch?v=j6YK7CNvum8</a:t>
            </a:r>
            <a:endParaRPr lang="en-GB" altLang="en-US" sz="2000" dirty="0"/>
          </a:p>
          <a:p>
            <a:pPr marL="228600" lvl="1">
              <a:spcBef>
                <a:spcPts val="1000"/>
              </a:spcBef>
            </a:pPr>
            <a:r>
              <a:rPr lang="en-GB" altLang="en-US" sz="2000" dirty="0">
                <a:hlinkClick r:id="rId4"/>
              </a:rPr>
              <a:t>Milgram</a:t>
            </a:r>
            <a:r>
              <a:rPr lang="sl-SI" altLang="en-US" sz="2000" dirty="0">
                <a:hlinkClick r:id="rId4"/>
              </a:rPr>
              <a:t>ov eksperiment</a:t>
            </a:r>
            <a:r>
              <a:rPr lang="en-GB" altLang="en-US" sz="2000" dirty="0">
                <a:hlinkClick r:id="rId4"/>
              </a:rPr>
              <a:t>: http://www.youtube.com/watch?v=W147ybOdgpE</a:t>
            </a:r>
            <a:endParaRPr lang="en-GB" altLang="en-US" sz="2000" dirty="0"/>
          </a:p>
          <a:p>
            <a:r>
              <a:rPr lang="sl-SI" sz="2000" dirty="0">
                <a:hlinkClick r:id="rId5"/>
              </a:rPr>
              <a:t>Incident v </a:t>
            </a:r>
            <a:r>
              <a:rPr lang="en-GB" sz="2000" dirty="0">
                <a:hlinkClick r:id="rId5"/>
              </a:rPr>
              <a:t>Bell </a:t>
            </a:r>
            <a:r>
              <a:rPr lang="sl-SI" sz="2000" dirty="0">
                <a:hlinkClick r:id="rId5"/>
              </a:rPr>
              <a:t>l</a:t>
            </a:r>
            <a:r>
              <a:rPr lang="en-GB" sz="2000" dirty="0">
                <a:hlinkClick r:id="rId5"/>
              </a:rPr>
              <a:t>ab</a:t>
            </a:r>
            <a:r>
              <a:rPr lang="sl-SI" sz="2000" dirty="0">
                <a:hlinkClick r:id="rId5"/>
              </a:rPr>
              <a:t>oratorijih</a:t>
            </a:r>
            <a:r>
              <a:rPr lang="en-GB" sz="2000" dirty="0">
                <a:hlinkClick r:id="rId5"/>
              </a:rPr>
              <a:t>: </a:t>
            </a:r>
            <a:r>
              <a:rPr lang="cs-CZ" sz="2000" dirty="0">
                <a:hlinkClick r:id="rId5"/>
              </a:rPr>
              <a:t>https://www.youtube.com/watch?v=ayPSc0D7Hgk</a:t>
            </a:r>
            <a:endParaRPr lang="en-GB" sz="2000" dirty="0"/>
          </a:p>
          <a:p>
            <a:r>
              <a:rPr lang="en-GB" altLang="en-US" sz="2000" dirty="0" err="1"/>
              <a:t>Diederik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Stapel</a:t>
            </a:r>
            <a:r>
              <a:rPr lang="sl-SI" altLang="en-US" sz="2000" dirty="0"/>
              <a:t> ponaredbe</a:t>
            </a:r>
            <a:r>
              <a:rPr lang="en-GB" altLang="en-US" sz="2000" dirty="0"/>
              <a:t>: </a:t>
            </a:r>
          </a:p>
          <a:p>
            <a:pPr lvl="1"/>
            <a:r>
              <a:rPr lang="en-GB" altLang="en-US" sz="1600" dirty="0">
                <a:hlinkClick r:id="rId6"/>
              </a:rPr>
              <a:t>http://retractionwatch.com/2012/11/29/going-dutch-stapel-inquiry-eyes-credulous-colleagues-institution-prompts-national-soul-search/</a:t>
            </a:r>
            <a:r>
              <a:rPr lang="sl-SI" altLang="en-US" sz="1600" dirty="0"/>
              <a:t> </a:t>
            </a:r>
            <a:endParaRPr lang="en-GB" altLang="en-US" sz="1600" dirty="0"/>
          </a:p>
          <a:p>
            <a:pPr lvl="1"/>
            <a:r>
              <a:rPr lang="en-GB" altLang="en-US" sz="1600" dirty="0">
                <a:hlinkClick r:id="rId7"/>
              </a:rPr>
              <a:t>https://retractionwatch.com/2016/09/06/hes-back-data-faker-diederik-stapel-will-support-research-at-vocational-university</a:t>
            </a:r>
            <a:r>
              <a:rPr lang="sl-SI" altLang="en-US" sz="1600" dirty="0"/>
              <a:t>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9041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</a:t>
            </a:r>
            <a:r>
              <a:rPr lang="sl-SI" dirty="0"/>
              <a:t>k</a:t>
            </a:r>
            <a:r>
              <a:rPr lang="en-GB" dirty="0"/>
              <a:t>tur</a:t>
            </a:r>
            <a:r>
              <a:rPr lang="sl-SI" dirty="0"/>
              <a:t>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Et</a:t>
            </a:r>
            <a:r>
              <a:rPr lang="sl-SI" altLang="en-US" dirty="0" err="1"/>
              <a:t>ika</a:t>
            </a:r>
            <a:r>
              <a:rPr lang="sl-SI" altLang="en-US" dirty="0"/>
              <a:t> in raziskovanje.</a:t>
            </a:r>
            <a:r>
              <a:rPr lang="en-GB" altLang="en-US" dirty="0"/>
              <a:t> </a:t>
            </a:r>
            <a:endParaRPr lang="sl-SI" altLang="en-US" dirty="0"/>
          </a:p>
          <a:p>
            <a:r>
              <a:rPr lang="sl-SI" altLang="en-US" dirty="0"/>
              <a:t>Primeri neetičnega delovanja.</a:t>
            </a:r>
            <a:endParaRPr lang="en-GB" altLang="en-US" dirty="0"/>
          </a:p>
          <a:p>
            <a:r>
              <a:rPr lang="sl-SI" altLang="en-US" dirty="0"/>
              <a:t>Osvojene lekcije.</a:t>
            </a:r>
            <a:endParaRPr lang="en-GB" altLang="en-US" dirty="0"/>
          </a:p>
          <a:p>
            <a:r>
              <a:rPr lang="sl-SI" altLang="en-US" dirty="0"/>
              <a:t>Povzetek.</a:t>
            </a:r>
            <a:endParaRPr lang="en-GB" alt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6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Opombe za učitelje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Nekateri od teh primerov so zelo delikatni, zato jih lahko zamenjate s primeri, ki bi bili za vaše študente bolj primerni. </a:t>
            </a:r>
          </a:p>
          <a:p>
            <a:r>
              <a:rPr lang="en-GB" dirty="0"/>
              <a:t>T</a:t>
            </a:r>
            <a:r>
              <a:rPr lang="sl-SI" dirty="0"/>
              <a:t>a delavnica predstavlja koncept etičnega delovanja in naj bi vodila do diskusije o vaših lastnih pravilih in postopkih etične odobritve.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20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Podatki o avtorju in kontakt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Dr</a:t>
            </a:r>
            <a:r>
              <a:rPr lang="sl-SI" dirty="0"/>
              <a:t>.</a:t>
            </a:r>
            <a:r>
              <a:rPr lang="en-GB" dirty="0"/>
              <a:t> Irene Glendinning</a:t>
            </a:r>
          </a:p>
          <a:p>
            <a:pPr lvl="1"/>
            <a:r>
              <a:rPr lang="en-GB" dirty="0"/>
              <a:t>Office of Teaching and Learning</a:t>
            </a:r>
          </a:p>
          <a:p>
            <a:pPr lvl="1"/>
            <a:r>
              <a:rPr lang="en-GB" dirty="0"/>
              <a:t>Coventry University</a:t>
            </a:r>
          </a:p>
          <a:p>
            <a:pPr lvl="1"/>
            <a:r>
              <a:rPr lang="en-GB" dirty="0"/>
              <a:t>Coventry, UK</a:t>
            </a:r>
          </a:p>
          <a:p>
            <a:pPr lvl="1"/>
            <a:r>
              <a:rPr lang="en-GB" dirty="0"/>
              <a:t>CV1 5FB</a:t>
            </a:r>
          </a:p>
          <a:p>
            <a:pPr lvl="1"/>
            <a:r>
              <a:rPr lang="en-GB" dirty="0">
                <a:hlinkClick r:id="rId2"/>
              </a:rPr>
              <a:t>ireneg@coventry.ac.uk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r>
              <a:rPr lang="cs-CZ" dirty="0" err="1"/>
              <a:t>Prevod</a:t>
            </a:r>
            <a:r>
              <a:rPr lang="cs-CZ" dirty="0"/>
              <a:t>: </a:t>
            </a:r>
            <a:r>
              <a:rPr lang="cs-CZ" dirty="0" err="1"/>
              <a:t>Mateja</a:t>
            </a:r>
            <a:r>
              <a:rPr lang="cs-CZ" dirty="0"/>
              <a:t> </a:t>
            </a:r>
            <a:r>
              <a:rPr lang="cs-CZ" dirty="0" err="1"/>
              <a:t>Pongrac</a:t>
            </a:r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Licenca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Naslov dela: </a:t>
            </a:r>
            <a:r>
              <a:rPr lang="en-GB" sz="2400" i="1" dirty="0"/>
              <a:t>Ethical conduct in research and practice / </a:t>
            </a:r>
            <a:r>
              <a:rPr lang="en-GB" altLang="en-US" sz="2400" i="1" dirty="0"/>
              <a:t>Et</a:t>
            </a:r>
            <a:r>
              <a:rPr lang="sl-SI" altLang="en-US" sz="2400" i="1" dirty="0"/>
              <a:t>ično delovanje v raziskovanju in praksi</a:t>
            </a:r>
            <a:endParaRPr lang="cs-CZ" sz="2400" i="1" dirty="0"/>
          </a:p>
          <a:p>
            <a:pPr marL="0" indent="0" algn="ctr">
              <a:buNone/>
            </a:pPr>
            <a:r>
              <a:rPr lang="cs-CZ" sz="2400" dirty="0"/>
              <a:t>Navedba avtorja: </a:t>
            </a:r>
            <a:r>
              <a:rPr lang="en-GB" sz="2400" dirty="0"/>
              <a:t>Irene Glendinning, </a:t>
            </a:r>
            <a:r>
              <a:rPr lang="cs-CZ" sz="2400" dirty="0" err="1"/>
              <a:t>Prevod</a:t>
            </a:r>
            <a:r>
              <a:rPr lang="cs-CZ" sz="2400" dirty="0"/>
              <a:t>: </a:t>
            </a:r>
            <a:r>
              <a:rPr lang="cs-CZ" sz="2400" dirty="0" err="1"/>
              <a:t>Mateja</a:t>
            </a:r>
            <a:r>
              <a:rPr lang="cs-CZ" sz="2400" dirty="0"/>
              <a:t> </a:t>
            </a:r>
            <a:r>
              <a:rPr lang="cs-CZ" sz="2400" dirty="0" err="1"/>
              <a:t>Pongrac</a:t>
            </a:r>
            <a:endParaRPr lang="cs-CZ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/>
              <a:t>Licenca: </a:t>
            </a:r>
            <a:r>
              <a:rPr lang="en-US" sz="2400" dirty="0">
                <a:hlinkClick r:id="rId3"/>
              </a:rPr>
              <a:t>Creative Commons Attribution-ShareAlike 4.0 International License</a:t>
            </a:r>
            <a:endParaRPr lang="en-US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Navajati na spodnji način:</a:t>
            </a:r>
          </a:p>
          <a:p>
            <a:pPr marL="0" indent="0" algn="ctr">
              <a:buNone/>
            </a:pPr>
            <a:r>
              <a:rPr lang="en-GB" sz="2400" i="1" dirty="0"/>
              <a:t>Ethical conduct in research and practice/</a:t>
            </a:r>
            <a:r>
              <a:rPr lang="en-GB" altLang="en-US" sz="2400" i="1" dirty="0"/>
              <a:t>Et</a:t>
            </a:r>
            <a:r>
              <a:rPr lang="sl-SI" altLang="en-US" sz="2400" i="1" dirty="0"/>
              <a:t>ično delovanje v raziskovanju in praksi</a:t>
            </a:r>
            <a:endParaRPr lang="cs-CZ" sz="2400" i="1" dirty="0"/>
          </a:p>
          <a:p>
            <a:pPr marL="0" indent="0" algn="ctr">
              <a:buNone/>
            </a:pPr>
            <a:r>
              <a:rPr lang="cs-CZ" sz="2400" i="1" dirty="0"/>
              <a:t> </a:t>
            </a:r>
            <a:r>
              <a:rPr lang="en-US" sz="2400" dirty="0"/>
              <a:t>by </a:t>
            </a:r>
            <a:r>
              <a:rPr lang="en-GB" sz="2400" i="1" dirty="0"/>
              <a:t>Irene Glendinning (</a:t>
            </a:r>
            <a:r>
              <a:rPr lang="cs-CZ" sz="2400" i="1" dirty="0" err="1"/>
              <a:t>Prevod</a:t>
            </a:r>
            <a:r>
              <a:rPr lang="cs-CZ" sz="2400" i="1" dirty="0"/>
              <a:t>: </a:t>
            </a:r>
            <a:r>
              <a:rPr lang="cs-CZ" sz="2400" i="1" dirty="0" err="1"/>
              <a:t>Mateja</a:t>
            </a:r>
            <a:r>
              <a:rPr lang="cs-CZ" sz="2400" i="1" dirty="0"/>
              <a:t> </a:t>
            </a:r>
            <a:r>
              <a:rPr lang="cs-CZ" sz="2400" i="1" dirty="0" err="1"/>
              <a:t>Pongrac</a:t>
            </a:r>
            <a:r>
              <a:rPr lang="cs-CZ" sz="2400" i="1" dirty="0"/>
              <a:t>)</a:t>
            </a:r>
            <a:r>
              <a:rPr lang="en-US" sz="2400" i="1" dirty="0"/>
              <a:t> </a:t>
            </a:r>
            <a:r>
              <a:rPr lang="en-US" sz="2400" dirty="0"/>
              <a:t>is licensed under a </a:t>
            </a:r>
            <a:r>
              <a:rPr lang="en-US" sz="2400" dirty="0">
                <a:hlinkClick r:id="rId3"/>
              </a:rPr>
              <a:t>Creative Commons Attribution-ShareAlike 4.0 International License</a:t>
            </a:r>
            <a:r>
              <a:rPr lang="en-US" sz="2400" dirty="0"/>
              <a:t>.</a:t>
            </a:r>
            <a:endParaRPr lang="sl-SI" sz="2400" dirty="0"/>
          </a:p>
        </p:txBody>
      </p:sp>
      <p:pic>
        <p:nvPicPr>
          <p:cNvPr id="5" name="Picture 6" descr="https://mirrors.creativecommons.org/presskit/buttons/88x31/png/by-sa.png">
            <a:extLst>
              <a:ext uri="{FF2B5EF4-FFF2-40B4-BE49-F238E27FC236}">
                <a16:creationId xmlns:a16="http://schemas.microsoft.com/office/drawing/2014/main" id="{23420320-3D85-D346-BD68-FB192902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29030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informacije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Ciljna skupina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sl-SI" dirty="0"/>
              <a:t>študenti.</a:t>
            </a:r>
            <a:endParaRPr lang="en-US" dirty="0"/>
          </a:p>
          <a:p>
            <a:r>
              <a:rPr lang="sl-SI" dirty="0"/>
              <a:t>Povzetek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sl-SI" dirty="0"/>
              <a:t>štirje primeri neetičnega delovanja, ki lahko služijo kot osnova diskusiji o etiki. </a:t>
            </a:r>
          </a:p>
          <a:p>
            <a:r>
              <a:rPr lang="sl-SI" dirty="0"/>
              <a:t>Cilj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sl-SI" dirty="0"/>
              <a:t>dvigniti ozaveščenost pred začetkom raziskovalnega ali praktičnega projekta. </a:t>
            </a:r>
          </a:p>
          <a:p>
            <a:r>
              <a:rPr lang="sl-SI" dirty="0"/>
              <a:t>Trajanje</a:t>
            </a:r>
            <a:r>
              <a:rPr lang="cs-CZ" dirty="0"/>
              <a:t>:</a:t>
            </a:r>
            <a:r>
              <a:rPr lang="en-GB" dirty="0"/>
              <a:t> 90 </a:t>
            </a:r>
            <a:r>
              <a:rPr lang="en-GB" dirty="0" err="1"/>
              <a:t>minut</a:t>
            </a:r>
            <a:r>
              <a:rPr lang="sl-S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Kaj je etično delovanje</a:t>
            </a:r>
            <a:r>
              <a:rPr lang="en-GB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dirty="0"/>
              <a:t>Zapišite dva primera etičnega delovanja.</a:t>
            </a:r>
            <a:endParaRPr lang="en-GB" altLang="en-US" dirty="0"/>
          </a:p>
          <a:p>
            <a:r>
              <a:rPr lang="en-GB" altLang="en-US" dirty="0" err="1"/>
              <a:t>Zapišite</a:t>
            </a:r>
            <a:r>
              <a:rPr lang="en-GB" altLang="en-US" dirty="0"/>
              <a:t> </a:t>
            </a:r>
            <a:r>
              <a:rPr lang="en-GB" altLang="en-US" dirty="0" err="1"/>
              <a:t>dva</a:t>
            </a:r>
            <a:r>
              <a:rPr lang="en-GB" altLang="en-US" dirty="0"/>
              <a:t> </a:t>
            </a:r>
            <a:r>
              <a:rPr lang="en-GB" altLang="en-US" dirty="0" err="1"/>
              <a:t>primera</a:t>
            </a:r>
            <a:r>
              <a:rPr lang="en-GB" altLang="en-US" dirty="0"/>
              <a:t> </a:t>
            </a:r>
            <a:r>
              <a:rPr lang="sl-SI" altLang="en-US" dirty="0"/>
              <a:t>ne</a:t>
            </a:r>
            <a:r>
              <a:rPr lang="en-GB" altLang="en-US" dirty="0" err="1"/>
              <a:t>etičnega</a:t>
            </a:r>
            <a:r>
              <a:rPr lang="en-GB" altLang="en-US" dirty="0"/>
              <a:t> </a:t>
            </a:r>
            <a:r>
              <a:rPr lang="en-GB" altLang="en-US" dirty="0" err="1"/>
              <a:t>delovanja</a:t>
            </a:r>
            <a:r>
              <a:rPr lang="sl-SI" altLang="en-US" dirty="0"/>
              <a:t>.</a:t>
            </a:r>
            <a:endParaRPr lang="en-GB" altLang="en-US" dirty="0"/>
          </a:p>
          <a:p>
            <a:r>
              <a:rPr lang="sl-SI" altLang="en-US" dirty="0"/>
              <a:t>V predavalnici poiščite osebo, ki je ne poznate .</a:t>
            </a:r>
          </a:p>
          <a:p>
            <a:r>
              <a:rPr lang="sl-SI" altLang="en-US" dirty="0"/>
              <a:t>Predstavite se. </a:t>
            </a:r>
            <a:endParaRPr lang="en-GB" altLang="en-US" dirty="0"/>
          </a:p>
          <a:p>
            <a:r>
              <a:rPr lang="sl-SI" altLang="en-US" dirty="0"/>
              <a:t>Preglejte svoje primere in se o njih pogovorite.</a:t>
            </a:r>
            <a:endParaRPr lang="en-GB" altLang="en-US" dirty="0"/>
          </a:p>
          <a:p>
            <a:r>
              <a:rPr lang="sl-SI" altLang="en-US" dirty="0"/>
              <a:t>Poročajte o svojih idejah.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073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etičnega delovanja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l-SI" altLang="en-US" dirty="0"/>
              <a:t>Integriteta.</a:t>
            </a:r>
          </a:p>
          <a:p>
            <a:r>
              <a:rPr lang="sl-SI" altLang="en-US" dirty="0"/>
              <a:t>Poštenost.</a:t>
            </a:r>
          </a:p>
          <a:p>
            <a:r>
              <a:rPr lang="sl-SI" altLang="en-US" dirty="0"/>
              <a:t>Natančnost.</a:t>
            </a:r>
          </a:p>
          <a:p>
            <a:r>
              <a:rPr lang="sl-SI" altLang="en-US" dirty="0"/>
              <a:t>Pravičnost.</a:t>
            </a:r>
          </a:p>
          <a:p>
            <a:r>
              <a:rPr lang="sl-SI" altLang="en-US" dirty="0"/>
              <a:t>Profesionalnost.</a:t>
            </a:r>
          </a:p>
          <a:p>
            <a:r>
              <a:rPr lang="sl-SI" altLang="en-US" dirty="0"/>
              <a:t>Transparentnost.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altLang="en-US" dirty="0"/>
              <a:t>Odgovornost.</a:t>
            </a:r>
            <a:endParaRPr lang="en-GB" altLang="en-US" dirty="0"/>
          </a:p>
          <a:p>
            <a:r>
              <a:rPr lang="sl-SI" altLang="en-US" dirty="0"/>
              <a:t>Spoštovanje zasebnosti, </a:t>
            </a:r>
            <a:r>
              <a:rPr lang="en-GB" altLang="en-US" dirty="0"/>
              <a:t> </a:t>
            </a:r>
            <a:r>
              <a:rPr lang="sl-SI" altLang="en-US" dirty="0"/>
              <a:t>dostojanstva, varnosti.</a:t>
            </a:r>
            <a:endParaRPr lang="en-GB" altLang="en-US" dirty="0"/>
          </a:p>
          <a:p>
            <a:r>
              <a:rPr lang="sl-SI" altLang="en-US" dirty="0"/>
              <a:t>Omejitve znanja in strokovnosti.</a:t>
            </a:r>
            <a:endParaRPr lang="en-GB" altLang="en-US" dirty="0"/>
          </a:p>
          <a:p>
            <a:r>
              <a:rPr lang="sl-SI" altLang="en-US" dirty="0"/>
              <a:t>Družbena odgovornost.</a:t>
            </a:r>
            <a:endParaRPr lang="en-GB" altLang="en-US" dirty="0"/>
          </a:p>
          <a:p>
            <a:r>
              <a:rPr lang="sl-SI" altLang="en-US" dirty="0"/>
              <a:t>Ne škoduj.</a:t>
            </a: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1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Primeri</a:t>
            </a:r>
            <a:r>
              <a:rPr lang="en-GB" dirty="0"/>
              <a:t> </a:t>
            </a:r>
            <a:r>
              <a:rPr lang="sl-SI" dirty="0"/>
              <a:t>ne</a:t>
            </a:r>
            <a:r>
              <a:rPr lang="en-GB" dirty="0" err="1"/>
              <a:t>etičnega</a:t>
            </a:r>
            <a:r>
              <a:rPr lang="en-GB" dirty="0"/>
              <a:t> </a:t>
            </a:r>
            <a:r>
              <a:rPr lang="en-GB" dirty="0" err="1"/>
              <a:t>delovanja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altLang="en-US" dirty="0"/>
              <a:t>Poneverba.</a:t>
            </a:r>
          </a:p>
          <a:p>
            <a:r>
              <a:rPr lang="sl-SI" altLang="en-US" dirty="0"/>
              <a:t>Manipulacija. </a:t>
            </a:r>
          </a:p>
          <a:p>
            <a:r>
              <a:rPr lang="sl-SI" altLang="en-US" dirty="0"/>
              <a:t>Ponaredba.</a:t>
            </a:r>
          </a:p>
          <a:p>
            <a:r>
              <a:rPr lang="sl-SI" altLang="en-US" dirty="0"/>
              <a:t>Plagiatorstvo.</a:t>
            </a:r>
          </a:p>
          <a:p>
            <a:r>
              <a:rPr lang="sl-SI" altLang="en-US" dirty="0"/>
              <a:t>Zavajanje. </a:t>
            </a:r>
          </a:p>
          <a:p>
            <a:r>
              <a:rPr lang="sl-SI" altLang="en-US" dirty="0"/>
              <a:t>Prisila.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altLang="en-US" dirty="0"/>
              <a:t>Vdor v zasebnost.</a:t>
            </a:r>
            <a:endParaRPr lang="en-GB" altLang="en-US" dirty="0"/>
          </a:p>
          <a:p>
            <a:r>
              <a:rPr lang="sl-SI" altLang="en-US" dirty="0"/>
              <a:t>Podkupovanje.</a:t>
            </a:r>
            <a:endParaRPr lang="en-GB" altLang="en-US" dirty="0"/>
          </a:p>
          <a:p>
            <a:r>
              <a:rPr lang="sl-SI" altLang="en-US" dirty="0"/>
              <a:t>Preseganje strokovnih kompetenc. </a:t>
            </a:r>
          </a:p>
          <a:p>
            <a:r>
              <a:rPr lang="sl-SI" altLang="en-US" dirty="0"/>
              <a:t>Neupoštevanje drugih.</a:t>
            </a:r>
            <a:endParaRPr lang="en-GB" altLang="en-US" dirty="0"/>
          </a:p>
          <a:p>
            <a:r>
              <a:rPr lang="sl-SI" altLang="en-US" dirty="0"/>
              <a:t>Korupcija.</a:t>
            </a: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25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Primeri neetičnih praks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Proučevanje primerov neetičnih praks nam omogoča, da razmislimo o našem lastnem delovanju. </a:t>
            </a:r>
          </a:p>
          <a:p>
            <a:r>
              <a:rPr lang="sl-SI" dirty="0"/>
              <a:t>Pri vsakem primeru zapišite odgovore</a:t>
            </a:r>
            <a:r>
              <a:rPr lang="en-GB" dirty="0"/>
              <a:t>:</a:t>
            </a:r>
          </a:p>
          <a:p>
            <a:pPr lvl="1"/>
            <a:r>
              <a:rPr lang="sl-SI" dirty="0"/>
              <a:t>Zakaj je to neetično</a:t>
            </a:r>
            <a:r>
              <a:rPr lang="en-GB" dirty="0"/>
              <a:t>?</a:t>
            </a:r>
          </a:p>
          <a:p>
            <a:pPr lvl="1"/>
            <a:r>
              <a:rPr lang="sl-SI" dirty="0"/>
              <a:t>Katere so bile negativne posledice</a:t>
            </a:r>
            <a:r>
              <a:rPr lang="en-GB" dirty="0"/>
              <a:t>?</a:t>
            </a:r>
          </a:p>
          <a:p>
            <a:pPr lvl="1"/>
            <a:r>
              <a:rPr lang="sl-SI" dirty="0"/>
              <a:t>Kako bi lahko preprečili to vrsto delovanja</a:t>
            </a:r>
            <a:r>
              <a:rPr lang="en-GB" dirty="0"/>
              <a:t>?</a:t>
            </a:r>
          </a:p>
          <a:p>
            <a:pPr lvl="1"/>
            <a:r>
              <a:rPr lang="sl-SI" dirty="0"/>
              <a:t>Kako je to povezano z vašim lastnim raziskovalnim ali projektnim delom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46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err="1"/>
              <a:t>Tuskagee</a:t>
            </a:r>
            <a:r>
              <a:rPr lang="en-GB" altLang="en-US" dirty="0"/>
              <a:t> s</a:t>
            </a:r>
            <a:r>
              <a:rPr lang="sl-SI" altLang="en-US" dirty="0" err="1"/>
              <a:t>ifilis</a:t>
            </a:r>
            <a:r>
              <a:rPr lang="en-GB" altLang="en-US" dirty="0"/>
              <a:t> e</a:t>
            </a:r>
            <a:r>
              <a:rPr lang="sl-SI" altLang="en-US" dirty="0"/>
              <a:t>ks</a:t>
            </a:r>
            <a:r>
              <a:rPr lang="en-GB" altLang="en-US" dirty="0" err="1"/>
              <a:t>periment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en-US" dirty="0"/>
              <a:t>Javna študija zdravja 400 </a:t>
            </a:r>
            <a:r>
              <a:rPr lang="sl-SI" altLang="en-US" dirty="0" err="1"/>
              <a:t>Afroameričanov</a:t>
            </a:r>
            <a:r>
              <a:rPr lang="sl-SI" altLang="en-US" dirty="0"/>
              <a:t>, </a:t>
            </a:r>
            <a:r>
              <a:rPr lang="en-GB" altLang="en-US" dirty="0"/>
              <a:t>200 </a:t>
            </a:r>
            <a:r>
              <a:rPr lang="sl-SI" altLang="en-US" dirty="0"/>
              <a:t>s</a:t>
            </a:r>
            <a:r>
              <a:rPr lang="en-GB" altLang="en-US" dirty="0"/>
              <a:t> “</a:t>
            </a:r>
            <a:r>
              <a:rPr lang="sl-SI" altLang="en-US" dirty="0"/>
              <a:t>slabo krvjo</a:t>
            </a:r>
            <a:r>
              <a:rPr lang="en-GB" altLang="en-US" dirty="0"/>
              <a:t>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Tuskagee</a:t>
            </a:r>
            <a:r>
              <a:rPr lang="en-GB" altLang="en-US" dirty="0"/>
              <a:t> s</a:t>
            </a:r>
            <a:r>
              <a:rPr lang="sl-SI" altLang="en-US" dirty="0" err="1"/>
              <a:t>ifilis</a:t>
            </a:r>
            <a:r>
              <a:rPr lang="en-GB" altLang="en-US" dirty="0"/>
              <a:t> e</a:t>
            </a:r>
            <a:r>
              <a:rPr lang="sl-SI" altLang="en-US" dirty="0"/>
              <a:t>ks</a:t>
            </a:r>
            <a:r>
              <a:rPr lang="en-GB" altLang="en-US" dirty="0" err="1"/>
              <a:t>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000" dirty="0">
                <a:hlinkClick r:id="rId3"/>
              </a:rPr>
              <a:t>http://www.youtube.com/watch?v=j6YK7CNvum8</a:t>
            </a:r>
            <a:endParaRPr lang="en-GB" altLang="en-US" sz="2000" dirty="0"/>
          </a:p>
          <a:p>
            <a:endParaRPr lang="en-GB" altLang="en-US" sz="2000" dirty="0"/>
          </a:p>
          <a:p>
            <a:r>
              <a:rPr lang="sl-SI" dirty="0"/>
              <a:t>Med</a:t>
            </a:r>
            <a:r>
              <a:rPr lang="en-GB" dirty="0"/>
              <a:t> 1932 </a:t>
            </a:r>
            <a:r>
              <a:rPr lang="sl-SI" dirty="0"/>
              <a:t>in</a:t>
            </a:r>
            <a:r>
              <a:rPr lang="en-GB" dirty="0"/>
              <a:t> 1972 </a:t>
            </a:r>
            <a:r>
              <a:rPr lang="sl-SI" dirty="0"/>
              <a:t>je bilo v sklopu eksperimenta o posledicah sifilisa na stotine </a:t>
            </a:r>
            <a:r>
              <a:rPr lang="sl-SI" dirty="0" err="1"/>
              <a:t>Afroameričanov</a:t>
            </a:r>
            <a:r>
              <a:rPr lang="sl-SI" dirty="0"/>
              <a:t> iz Alabame, starih </a:t>
            </a:r>
            <a:r>
              <a:rPr lang="en-GB" dirty="0"/>
              <a:t>25-40 </a:t>
            </a:r>
            <a:r>
              <a:rPr lang="sl-SI" dirty="0"/>
              <a:t>let, namenoma inficiranih s to smrtno nevarno boleznijo</a:t>
            </a:r>
            <a:r>
              <a:rPr lang="en-GB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2807</TotalTime>
  <Words>1309</Words>
  <Application>Microsoft Macintosh PowerPoint</Application>
  <PresentationFormat>Předvádění na obrazovce (16:9)</PresentationFormat>
  <Paragraphs>180</Paragraphs>
  <Slides>22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enai</vt:lpstr>
      <vt:lpstr>Etično delovanje v raziskovanju in praksi</vt:lpstr>
      <vt:lpstr>Struktura</vt:lpstr>
      <vt:lpstr>Osnovne informacije</vt:lpstr>
      <vt:lpstr>Kaj je etično delovanje?</vt:lpstr>
      <vt:lpstr>Primeri etičnega delovanja</vt:lpstr>
      <vt:lpstr>Primeri neetičnega delovanja</vt:lpstr>
      <vt:lpstr>Primeri neetičnih praks</vt:lpstr>
      <vt:lpstr>Tuskagee sifilis eksperiment</vt:lpstr>
      <vt:lpstr>Tuskagee sifilis eksperiment</vt:lpstr>
      <vt:lpstr>Milgramov eksperiment poslušnosti 1961</vt:lpstr>
      <vt:lpstr>Milgramov eksperiment poslušnosti </vt:lpstr>
      <vt:lpstr>The Bell Labs Incident/ Incident v Bell laboratorijih</vt:lpstr>
      <vt:lpstr>The Bell Labs Incident/Incident v Bellovih laboratorijih</vt:lpstr>
      <vt:lpstr>Diederik Stapel – nizozemski družboslovec</vt:lpstr>
      <vt:lpstr>Diederik Stapel – nizozemski družboslovec</vt:lpstr>
      <vt:lpstr>Povzetek etičnih vprašanj</vt:lpstr>
      <vt:lpstr>Razprava</vt:lpstr>
      <vt:lpstr>Osvojene lekcije</vt:lpstr>
      <vt:lpstr>Reference</vt:lpstr>
      <vt:lpstr>Opombe za učitelje</vt:lpstr>
      <vt:lpstr>Podatki o avtorju in kontakt</vt:lpstr>
      <vt:lpstr>Licenca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154</cp:revision>
  <dcterms:created xsi:type="dcterms:W3CDTF">2016-09-26T15:05:02Z</dcterms:created>
  <dcterms:modified xsi:type="dcterms:W3CDTF">2019-11-08T09:54:22Z</dcterms:modified>
</cp:coreProperties>
</file>