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23"/>
  </p:notesMasterIdLst>
  <p:sldIdLst>
    <p:sldId id="344" r:id="rId2"/>
    <p:sldId id="329" r:id="rId3"/>
    <p:sldId id="361" r:id="rId4"/>
    <p:sldId id="362" r:id="rId5"/>
    <p:sldId id="347" r:id="rId6"/>
    <p:sldId id="363" r:id="rId7"/>
    <p:sldId id="364" r:id="rId8"/>
    <p:sldId id="365" r:id="rId9"/>
    <p:sldId id="366" r:id="rId10"/>
    <p:sldId id="367" r:id="rId11"/>
    <p:sldId id="368" r:id="rId12"/>
    <p:sldId id="372" r:id="rId13"/>
    <p:sldId id="348" r:id="rId14"/>
    <p:sldId id="310" r:id="rId15"/>
    <p:sldId id="349" r:id="rId16"/>
    <p:sldId id="369" r:id="rId17"/>
    <p:sldId id="373" r:id="rId18"/>
    <p:sldId id="370" r:id="rId19"/>
    <p:sldId id="374" r:id="rId20"/>
    <p:sldId id="371" r:id="rId21"/>
    <p:sldId id="360" r:id="rId2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rmation for developer" id="{8EFAF8DB-A969-4135-B19A-87D8D207BB21}">
          <p14:sldIdLst/>
        </p14:section>
        <p14:section name="The module template" id="{8009B8BC-B268-4F0C-AAE0-586D8923A8C0}">
          <p14:sldIdLst>
            <p14:sldId id="344"/>
            <p14:sldId id="329"/>
            <p14:sldId id="361"/>
            <p14:sldId id="362"/>
            <p14:sldId id="347"/>
            <p14:sldId id="363"/>
            <p14:sldId id="364"/>
            <p14:sldId id="365"/>
            <p14:sldId id="366"/>
            <p14:sldId id="367"/>
            <p14:sldId id="368"/>
            <p14:sldId id="372"/>
            <p14:sldId id="348"/>
            <p14:sldId id="310"/>
            <p14:sldId id="349"/>
            <p14:sldId id="369"/>
            <p14:sldId id="373"/>
            <p14:sldId id="370"/>
            <p14:sldId id="374"/>
            <p14:sldId id="371"/>
            <p14:sldId id="360"/>
          </p14:sldIdLst>
        </p14:section>
        <p14:section name="ENAI icons" id="{6B7EFC39-6B25-440B-B139-1D98971D3BF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Trevisiol" initials="OT" lastIdx="4" clrIdx="0">
    <p:extLst>
      <p:ext uri="{19B8F6BF-5375-455C-9EA6-DF929625EA0E}">
        <p15:presenceInfo xmlns:p15="http://schemas.microsoft.com/office/powerpoint/2012/main" userId="Oliver Trevisi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0151" autoAdjust="0"/>
  </p:normalViewPr>
  <p:slideViewPr>
    <p:cSldViewPr snapToGrid="0">
      <p:cViewPr varScale="1">
        <p:scale>
          <a:sx n="137" d="100"/>
          <a:sy n="137" d="100"/>
        </p:scale>
        <p:origin x="858" y="126"/>
      </p:cViewPr>
      <p:guideLst>
        <p:guide orient="horz" pos="2160"/>
        <p:guide pos="2880"/>
        <p:guide pos="3840"/>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27.11.2019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‹Nr.›</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13</a:t>
            </a:fld>
            <a:endParaRPr lang="cs-CZ" dirty="0"/>
          </a:p>
        </p:txBody>
      </p:sp>
    </p:spTree>
    <p:extLst>
      <p:ext uri="{BB962C8B-B14F-4D97-AF65-F5344CB8AC3E}">
        <p14:creationId xmlns:p14="http://schemas.microsoft.com/office/powerpoint/2010/main" val="215328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14</a:t>
            </a:fld>
            <a:endParaRPr lang="cs-CZ" dirty="0"/>
          </a:p>
        </p:txBody>
      </p:sp>
    </p:spTree>
    <p:extLst>
      <p:ext uri="{BB962C8B-B14F-4D97-AF65-F5344CB8AC3E}">
        <p14:creationId xmlns:p14="http://schemas.microsoft.com/office/powerpoint/2010/main" val="121910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15</a:t>
            </a:fld>
            <a:endParaRPr lang="cs-CZ" dirty="0"/>
          </a:p>
        </p:txBody>
      </p:sp>
    </p:spTree>
    <p:extLst>
      <p:ext uri="{BB962C8B-B14F-4D97-AF65-F5344CB8AC3E}">
        <p14:creationId xmlns:p14="http://schemas.microsoft.com/office/powerpoint/2010/main" val="90573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16</a:t>
            </a:fld>
            <a:endParaRPr lang="cs-CZ" dirty="0"/>
          </a:p>
        </p:txBody>
      </p:sp>
    </p:spTree>
    <p:extLst>
      <p:ext uri="{BB962C8B-B14F-4D97-AF65-F5344CB8AC3E}">
        <p14:creationId xmlns:p14="http://schemas.microsoft.com/office/powerpoint/2010/main" val="230673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1CBB758-5CCA-4FC4-A17D-E88687967B5F}" type="slidenum">
              <a:rPr lang="cs-CZ" smtClean="0"/>
              <a:t>17</a:t>
            </a:fld>
            <a:endParaRPr lang="cs-CZ" dirty="0"/>
          </a:p>
        </p:txBody>
      </p:sp>
    </p:spTree>
    <p:extLst>
      <p:ext uri="{BB962C8B-B14F-4D97-AF65-F5344CB8AC3E}">
        <p14:creationId xmlns:p14="http://schemas.microsoft.com/office/powerpoint/2010/main" val="48720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18</a:t>
            </a:fld>
            <a:endParaRPr lang="cs-CZ" dirty="0"/>
          </a:p>
        </p:txBody>
      </p:sp>
    </p:spTree>
    <p:extLst>
      <p:ext uri="{BB962C8B-B14F-4D97-AF65-F5344CB8AC3E}">
        <p14:creationId xmlns:p14="http://schemas.microsoft.com/office/powerpoint/2010/main" val="40088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19</a:t>
            </a:fld>
            <a:endParaRPr lang="cs-CZ" dirty="0"/>
          </a:p>
        </p:txBody>
      </p:sp>
    </p:spTree>
    <p:extLst>
      <p:ext uri="{BB962C8B-B14F-4D97-AF65-F5344CB8AC3E}">
        <p14:creationId xmlns:p14="http://schemas.microsoft.com/office/powerpoint/2010/main" val="1257401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1CBB758-5CCA-4FC4-A17D-E88687967B5F}" type="slidenum">
              <a:rPr lang="cs-CZ" smtClean="0"/>
              <a:t>20</a:t>
            </a:fld>
            <a:endParaRPr lang="cs-CZ" dirty="0"/>
          </a:p>
        </p:txBody>
      </p:sp>
    </p:spTree>
    <p:extLst>
      <p:ext uri="{BB962C8B-B14F-4D97-AF65-F5344CB8AC3E}">
        <p14:creationId xmlns:p14="http://schemas.microsoft.com/office/powerpoint/2010/main" val="3250762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21</a:t>
            </a:fld>
            <a:endParaRPr lang="cs-CZ" dirty="0"/>
          </a:p>
        </p:txBody>
      </p:sp>
    </p:spTree>
    <p:extLst>
      <p:ext uri="{BB962C8B-B14F-4D97-AF65-F5344CB8AC3E}">
        <p14:creationId xmlns:p14="http://schemas.microsoft.com/office/powerpoint/2010/main" val="2470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This is basic information for trainers, who train the instructors of Higher education institutions (HEI) – NOT for the participants of a training.</a:t>
            </a: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2</a:t>
            </a:fld>
            <a:endParaRPr lang="cs-CZ" dirty="0"/>
          </a:p>
        </p:txBody>
      </p:sp>
    </p:spTree>
    <p:extLst>
      <p:ext uri="{BB962C8B-B14F-4D97-AF65-F5344CB8AC3E}">
        <p14:creationId xmlns:p14="http://schemas.microsoft.com/office/powerpoint/2010/main" val="228335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baseline="0" noProof="0" dirty="0" smtClean="0"/>
              <a:t>This is basic information for the participants of a training given by the trainer and should be included in the training or its description for the participants.</a:t>
            </a: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a:t>
            </a:fld>
            <a:endParaRPr lang="cs-CZ" dirty="0"/>
          </a:p>
        </p:txBody>
      </p:sp>
    </p:spTree>
    <p:extLst>
      <p:ext uri="{BB962C8B-B14F-4D97-AF65-F5344CB8AC3E}">
        <p14:creationId xmlns:p14="http://schemas.microsoft.com/office/powerpoint/2010/main" val="365687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baseline="0" noProof="0" dirty="0" smtClean="0"/>
              <a:t>This is basic information for the participants of a training given by the trainer and should be included in the training or its description for the participants.</a:t>
            </a: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4</a:t>
            </a:fld>
            <a:endParaRPr lang="cs-CZ" dirty="0"/>
          </a:p>
        </p:txBody>
      </p:sp>
    </p:spTree>
    <p:extLst>
      <p:ext uri="{BB962C8B-B14F-4D97-AF65-F5344CB8AC3E}">
        <p14:creationId xmlns:p14="http://schemas.microsoft.com/office/powerpoint/2010/main" val="140461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5</a:t>
            </a:fld>
            <a:endParaRPr lang="cs-CZ" dirty="0"/>
          </a:p>
        </p:txBody>
      </p:sp>
    </p:spTree>
    <p:extLst>
      <p:ext uri="{BB962C8B-B14F-4D97-AF65-F5344CB8AC3E}">
        <p14:creationId xmlns:p14="http://schemas.microsoft.com/office/powerpoint/2010/main" val="105771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1CBB758-5CCA-4FC4-A17D-E88687967B5F}" type="slidenum">
              <a:rPr lang="cs-CZ" smtClean="0"/>
              <a:t>6</a:t>
            </a:fld>
            <a:endParaRPr lang="cs-CZ" dirty="0"/>
          </a:p>
        </p:txBody>
      </p:sp>
    </p:spTree>
    <p:extLst>
      <p:ext uri="{BB962C8B-B14F-4D97-AF65-F5344CB8AC3E}">
        <p14:creationId xmlns:p14="http://schemas.microsoft.com/office/powerpoint/2010/main" val="233930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7</a:t>
            </a:fld>
            <a:endParaRPr lang="cs-CZ" dirty="0"/>
          </a:p>
        </p:txBody>
      </p:sp>
    </p:spTree>
    <p:extLst>
      <p:ext uri="{BB962C8B-B14F-4D97-AF65-F5344CB8AC3E}">
        <p14:creationId xmlns:p14="http://schemas.microsoft.com/office/powerpoint/2010/main" val="173967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9</a:t>
            </a:fld>
            <a:endParaRPr lang="cs-CZ" dirty="0"/>
          </a:p>
        </p:txBody>
      </p:sp>
    </p:spTree>
    <p:extLst>
      <p:ext uri="{BB962C8B-B14F-4D97-AF65-F5344CB8AC3E}">
        <p14:creationId xmlns:p14="http://schemas.microsoft.com/office/powerpoint/2010/main" val="330758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1CBB758-5CCA-4FC4-A17D-E88687967B5F}" type="slidenum">
              <a:rPr lang="cs-CZ" smtClean="0"/>
              <a:t>11</a:t>
            </a:fld>
            <a:endParaRPr lang="cs-CZ" dirty="0"/>
          </a:p>
        </p:txBody>
      </p:sp>
    </p:spTree>
    <p:extLst>
      <p:ext uri="{BB962C8B-B14F-4D97-AF65-F5344CB8AC3E}">
        <p14:creationId xmlns:p14="http://schemas.microsoft.com/office/powerpoint/2010/main" val="8560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000">
                <a:solidFill>
                  <a:schemeClr val="tx1"/>
                </a:solidFill>
                <a:latin typeface="+mn-lt"/>
              </a:defRPr>
            </a:lvl1pPr>
          </a:lstStyle>
          <a:p>
            <a:r>
              <a:rPr lang="cs-CZ" dirty="0" smtClean="0"/>
              <a:t>Kliknutím lze upravit styl.</a:t>
            </a:r>
            <a:endParaRPr lang="cs-CZ" dirty="0"/>
          </a:p>
        </p:txBody>
      </p:sp>
      <p:sp>
        <p:nvSpPr>
          <p:cNvPr id="3" name="Podnadpis 2"/>
          <p:cNvSpPr>
            <a:spLocks noGrp="1"/>
          </p:cNvSpPr>
          <p:nvPr>
            <p:ph type="subTitle" idx="1"/>
          </p:nvPr>
        </p:nvSpPr>
        <p:spPr>
          <a:xfrm>
            <a:off x="3762631" y="2926214"/>
            <a:ext cx="5072449" cy="847606"/>
          </a:xfrm>
        </p:spPr>
        <p:txBody>
          <a:bodyPr>
            <a:normAutofit/>
          </a:bodyPr>
          <a:lstStyle>
            <a:lvl1pPr marL="0" indent="0" algn="r">
              <a:buNone/>
              <a:defRPr sz="20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smtClean="0"/>
              <a:t>Kliknutím lze upravit styl předlohy.</a:t>
            </a:r>
            <a:endParaRPr lang="cs-CZ" dirty="0"/>
          </a:p>
        </p:txBody>
      </p:sp>
      <p:sp>
        <p:nvSpPr>
          <p:cNvPr id="4" name="Zástupný symbol pro datum 3"/>
          <p:cNvSpPr>
            <a:spLocks noGrp="1"/>
          </p:cNvSpPr>
          <p:nvPr>
            <p:ph type="dt" sz="half" idx="10"/>
          </p:nvPr>
        </p:nvSpPr>
        <p:spPr/>
        <p:txBody>
          <a:bodyPr/>
          <a:lstStyle/>
          <a:p>
            <a:r>
              <a:rPr lang="de-DE" smtClean="0"/>
              <a:t>[Insert date]</a:t>
            </a:r>
            <a:endParaRPr lang="cs-CZ"/>
          </a:p>
        </p:txBody>
      </p:sp>
      <p:sp>
        <p:nvSpPr>
          <p:cNvPr id="5" name="Zástupný symbol pro zápatí 4"/>
          <p:cNvSpPr>
            <a:spLocks noGrp="1"/>
          </p:cNvSpPr>
          <p:nvPr>
            <p:ph type="ftr" sz="quarter" idx="11"/>
          </p:nvPr>
        </p:nvSpPr>
        <p:spPr/>
        <p:txBody>
          <a:bodyPr/>
          <a:lstStyle/>
          <a:p>
            <a:r>
              <a:rPr lang="cs-CZ" smtClean="0"/>
              <a:t>Training module: [Insert title]</a:t>
            </a:r>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7116623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dirty="0" smtClean="0"/>
              <a:t>Kliknutím lze upravit styl.</a:t>
            </a:r>
            <a:endParaRPr lang="cs-CZ" dirty="0"/>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de-DE" smtClean="0"/>
              <a:t>[Insert date]</a:t>
            </a:r>
            <a:endParaRPr lang="cs-CZ" dirty="0"/>
          </a:p>
        </p:txBody>
      </p:sp>
      <p:sp>
        <p:nvSpPr>
          <p:cNvPr id="6" name="Zástupný symbol pro zápatí 5"/>
          <p:cNvSpPr>
            <a:spLocks noGrp="1"/>
          </p:cNvSpPr>
          <p:nvPr>
            <p:ph type="ftr" sz="quarter" idx="11"/>
          </p:nvPr>
        </p:nvSpPr>
        <p:spPr/>
        <p:txBody>
          <a:bodyPr/>
          <a:lstStyle/>
          <a:p>
            <a:r>
              <a:rPr lang="cs-CZ" smtClean="0"/>
              <a:t>Training module: [Insert title]</a:t>
            </a:r>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sz="3600"/>
            </a:lvl1pPr>
          </a:lstStyle>
          <a:p>
            <a:r>
              <a:rPr lang="cs-CZ" dirty="0"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de-DE" smtClean="0"/>
              <a:t>[Insert date]</a:t>
            </a:r>
            <a:endParaRPr lang="cs-CZ" dirty="0"/>
          </a:p>
        </p:txBody>
      </p:sp>
      <p:sp>
        <p:nvSpPr>
          <p:cNvPr id="5" name="Zástupný symbol pro zápatí 4"/>
          <p:cNvSpPr>
            <a:spLocks noGrp="1"/>
          </p:cNvSpPr>
          <p:nvPr>
            <p:ph type="ftr" sz="quarter" idx="11"/>
          </p:nvPr>
        </p:nvSpPr>
        <p:spPr/>
        <p:txBody>
          <a:bodyPr/>
          <a:lstStyle/>
          <a:p>
            <a:r>
              <a:rPr lang="cs-CZ" smtClean="0"/>
              <a:t>Training module: [Insert title]</a:t>
            </a:r>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normAutofit/>
          </a:bodyPr>
          <a:lstStyle>
            <a:lvl1pPr>
              <a:defRPr sz="3600"/>
            </a:lvl1pPr>
          </a:lstStyle>
          <a:p>
            <a:r>
              <a:rPr lang="cs-CZ" dirty="0" smtClean="0"/>
              <a:t>Kliknutím lze upravit styl.</a:t>
            </a:r>
            <a:endParaRPr lang="cs-CZ" dirty="0"/>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de-DE" smtClean="0"/>
              <a:t>[Insert date]</a:t>
            </a:r>
            <a:endParaRPr lang="cs-CZ" dirty="0"/>
          </a:p>
        </p:txBody>
      </p:sp>
      <p:sp>
        <p:nvSpPr>
          <p:cNvPr id="5" name="Zástupný symbol pro zápatí 4"/>
          <p:cNvSpPr>
            <a:spLocks noGrp="1"/>
          </p:cNvSpPr>
          <p:nvPr>
            <p:ph type="ftr" sz="quarter" idx="11"/>
          </p:nvPr>
        </p:nvSpPr>
        <p:spPr/>
        <p:txBody>
          <a:bodyPr/>
          <a:lstStyle/>
          <a:p>
            <a:r>
              <a:rPr lang="cs-CZ" smtClean="0"/>
              <a:t>Training module: [Insert title]</a:t>
            </a:r>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smtClean="0"/>
              <a:t>Název</a:t>
            </a:r>
            <a:endParaRPr lang="cs-CZ" dirty="0"/>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smtClean="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smtClean="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smtClean="0"/>
              <a:t>Předmět</a:t>
            </a:r>
            <a:endParaRPr lang="en-US" dirty="0"/>
          </a:p>
        </p:txBody>
      </p:sp>
    </p:spTree>
    <p:extLst>
      <p:ext uri="{BB962C8B-B14F-4D97-AF65-F5344CB8AC3E}">
        <p14:creationId xmlns:p14="http://schemas.microsoft.com/office/powerpoint/2010/main" val="2434528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bg>
      <p:bgPr>
        <a:solidFill>
          <a:schemeClr val="bg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109382"/>
            <a:ext cx="7886700" cy="3482999"/>
          </a:xfrm>
        </p:spPr>
        <p:txBody>
          <a:bodyPr>
            <a:normAutofit/>
          </a:bodyPr>
          <a:lstStyle>
            <a:lvl1pPr>
              <a:defRPr sz="2000"/>
            </a:lvl1pPr>
            <a:lvl2pPr>
              <a:defRPr sz="2000"/>
            </a:lvl2pPr>
            <a:lvl3pPr>
              <a:defRPr sz="2000"/>
            </a:lvl3pPr>
            <a:lvl4pPr>
              <a:defRPr sz="2000"/>
            </a:lvl4pPr>
            <a:lvl5pPr>
              <a:defRPr sz="20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Datumsplatzhalter 6"/>
          <p:cNvSpPr>
            <a:spLocks noGrp="1"/>
          </p:cNvSpPr>
          <p:nvPr>
            <p:ph type="dt" sz="half" idx="10"/>
          </p:nvPr>
        </p:nvSpPr>
        <p:spPr/>
        <p:txBody>
          <a:bodyPr/>
          <a:lstStyle/>
          <a:p>
            <a:r>
              <a:rPr lang="de-DE" smtClean="0"/>
              <a:t>[Insert date]</a:t>
            </a:r>
            <a:endParaRPr lang="en-US" dirty="0"/>
          </a:p>
        </p:txBody>
      </p:sp>
      <p:sp>
        <p:nvSpPr>
          <p:cNvPr id="8" name="Fußzeilenplatzhalter 7"/>
          <p:cNvSpPr>
            <a:spLocks noGrp="1"/>
          </p:cNvSpPr>
          <p:nvPr>
            <p:ph type="ftr" sz="quarter" idx="11"/>
          </p:nvPr>
        </p:nvSpPr>
        <p:spPr/>
        <p:txBody>
          <a:bodyPr/>
          <a:lstStyle/>
          <a:p>
            <a:r>
              <a:rPr lang="en-US" smtClean="0"/>
              <a:t>Training module: [Insert title]</a:t>
            </a:r>
            <a:endParaRPr lang="en-US" dirty="0"/>
          </a:p>
        </p:txBody>
      </p:sp>
      <p:sp>
        <p:nvSpPr>
          <p:cNvPr id="9" name="Foliennummernplatzhalter 8"/>
          <p:cNvSpPr>
            <a:spLocks noGrp="1"/>
          </p:cNvSpPr>
          <p:nvPr>
            <p:ph type="sldNum" sz="quarter" idx="12"/>
          </p:nvPr>
        </p:nvSpPr>
        <p:spPr/>
        <p:txBody>
          <a:bodyPr/>
          <a:lstStyle/>
          <a:p>
            <a:fld id="{788345F0-FA79-49AB-88A6-267CA573EFB8}" type="slidenum">
              <a:rPr lang="cs-CZ" smtClean="0"/>
              <a:t>‹Nr.›</a:t>
            </a:fld>
            <a:endParaRPr lang="cs-CZ" dirty="0"/>
          </a:p>
        </p:txBody>
      </p:sp>
      <p:sp>
        <p:nvSpPr>
          <p:cNvPr id="10" name="Titel 9"/>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3374189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normAutofit/>
          </a:bodyPr>
          <a:lstStyle>
            <a:lvl1pPr>
              <a:defRPr sz="2000"/>
            </a:lvl1pPr>
            <a:lvl2pPr>
              <a:defRPr sz="2000"/>
            </a:lvl2pPr>
            <a:lvl3pPr>
              <a:defRPr sz="2000"/>
            </a:lvl3pPr>
            <a:lvl4pPr>
              <a:defRPr sz="2000"/>
            </a:lvl4pPr>
            <a:lvl5pPr>
              <a:defRPr sz="20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p>
            <a:r>
              <a:rPr lang="de-DE" smtClean="0"/>
              <a:t>[Insert date]</a:t>
            </a:r>
            <a:endParaRPr lang="cs-CZ"/>
          </a:p>
        </p:txBody>
      </p:sp>
      <p:sp>
        <p:nvSpPr>
          <p:cNvPr id="5" name="Zástupný symbol pro zápatí 4"/>
          <p:cNvSpPr>
            <a:spLocks noGrp="1"/>
          </p:cNvSpPr>
          <p:nvPr>
            <p:ph type="ftr" sz="quarter" idx="11"/>
          </p:nvPr>
        </p:nvSpPr>
        <p:spPr/>
        <p:txBody>
          <a:bodyPr/>
          <a:lstStyle/>
          <a:p>
            <a:r>
              <a:rPr lang="cs-CZ" smtClean="0"/>
              <a:t>Training module: [Insert title]</a:t>
            </a:r>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2814148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623888" y="3442099"/>
            <a:ext cx="7886700" cy="112514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smtClean="0"/>
              <a:t>Kliknutím lze upravit styly předlohy textu.</a:t>
            </a:r>
          </a:p>
        </p:txBody>
      </p:sp>
      <p:sp>
        <p:nvSpPr>
          <p:cNvPr id="4" name="Zástupný symbol pro datum 3"/>
          <p:cNvSpPr>
            <a:spLocks noGrp="1"/>
          </p:cNvSpPr>
          <p:nvPr>
            <p:ph type="dt" sz="half" idx="10"/>
          </p:nvPr>
        </p:nvSpPr>
        <p:spPr/>
        <p:txBody>
          <a:bodyPr/>
          <a:lstStyle/>
          <a:p>
            <a:r>
              <a:rPr lang="de-DE" dirty="0" smtClean="0"/>
              <a:t>[Insert </a:t>
            </a:r>
            <a:r>
              <a:rPr lang="de-DE" dirty="0" err="1" smtClean="0"/>
              <a:t>date</a:t>
            </a:r>
            <a:r>
              <a:rPr lang="de-DE" dirty="0" smtClean="0"/>
              <a:t>]</a:t>
            </a:r>
            <a:endParaRPr lang="cs-CZ" dirty="0"/>
          </a:p>
        </p:txBody>
      </p:sp>
      <p:sp>
        <p:nvSpPr>
          <p:cNvPr id="5" name="Zástupný symbol pro zápatí 4"/>
          <p:cNvSpPr>
            <a:spLocks noGrp="1"/>
          </p:cNvSpPr>
          <p:nvPr>
            <p:ph type="ftr" sz="quarter" idx="11"/>
          </p:nvPr>
        </p:nvSpPr>
        <p:spPr/>
        <p:txBody>
          <a:bodyPr/>
          <a:lstStyle/>
          <a:p>
            <a:r>
              <a:rPr lang="cs-CZ" smtClean="0"/>
              <a:t>Training module: [Insert title]</a:t>
            </a:r>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2791592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sz="3600"/>
            </a:lvl1pPr>
          </a:lstStyle>
          <a:p>
            <a:r>
              <a:rPr lang="cs-CZ" dirty="0" smtClean="0"/>
              <a:t>Kliknutím lze upravit styl.</a:t>
            </a:r>
            <a:endParaRPr lang="cs-CZ" dirty="0"/>
          </a:p>
        </p:txBody>
      </p:sp>
      <p:sp>
        <p:nvSpPr>
          <p:cNvPr id="3" name="Zástupný symbol pro obsah 2"/>
          <p:cNvSpPr>
            <a:spLocks noGrp="1"/>
          </p:cNvSpPr>
          <p:nvPr>
            <p:ph sz="half" idx="1"/>
          </p:nvPr>
        </p:nvSpPr>
        <p:spPr>
          <a:xfrm>
            <a:off x="628650" y="1369219"/>
            <a:ext cx="3886200" cy="326350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4629150" y="1369219"/>
            <a:ext cx="3886200" cy="326350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4"/>
          <p:cNvSpPr>
            <a:spLocks noGrp="1"/>
          </p:cNvSpPr>
          <p:nvPr>
            <p:ph type="dt" sz="half" idx="10"/>
          </p:nvPr>
        </p:nvSpPr>
        <p:spPr/>
        <p:txBody>
          <a:bodyPr/>
          <a:lstStyle/>
          <a:p>
            <a:r>
              <a:rPr lang="de-DE" smtClean="0"/>
              <a:t>[Insert date]</a:t>
            </a:r>
            <a:endParaRPr lang="cs-CZ" dirty="0"/>
          </a:p>
        </p:txBody>
      </p:sp>
      <p:sp>
        <p:nvSpPr>
          <p:cNvPr id="6" name="Zástupný symbol pro zápatí 5"/>
          <p:cNvSpPr>
            <a:spLocks noGrp="1"/>
          </p:cNvSpPr>
          <p:nvPr>
            <p:ph type="ftr" sz="quarter" idx="11"/>
          </p:nvPr>
        </p:nvSpPr>
        <p:spPr/>
        <p:txBody>
          <a:bodyPr/>
          <a:lstStyle/>
          <a:p>
            <a:r>
              <a:rPr lang="cs-CZ" smtClean="0"/>
              <a:t>Training module: [Insert title]</a:t>
            </a:r>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42642933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994172"/>
          </a:xfrm>
        </p:spPr>
        <p:txBody>
          <a:bodyPr>
            <a:normAutofit/>
          </a:bodyPr>
          <a:lstStyle>
            <a:lvl1pPr>
              <a:defRPr sz="3600"/>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29842" y="1878806"/>
            <a:ext cx="3868341" cy="276344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2" y="1878806"/>
            <a:ext cx="3887391" cy="276344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de-DE" smtClean="0"/>
              <a:t>[Insert date]</a:t>
            </a:r>
            <a:endParaRPr lang="cs-CZ" dirty="0"/>
          </a:p>
        </p:txBody>
      </p:sp>
      <p:sp>
        <p:nvSpPr>
          <p:cNvPr id="8" name="Zástupný symbol pro zápatí 7"/>
          <p:cNvSpPr>
            <a:spLocks noGrp="1"/>
          </p:cNvSpPr>
          <p:nvPr>
            <p:ph type="ftr" sz="quarter" idx="11"/>
          </p:nvPr>
        </p:nvSpPr>
        <p:spPr/>
        <p:txBody>
          <a:bodyPr/>
          <a:lstStyle/>
          <a:p>
            <a:r>
              <a:rPr lang="cs-CZ" smtClean="0"/>
              <a:t>Training module: [Insert title]</a:t>
            </a:r>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21053857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sz="3600"/>
            </a:lvl1pPr>
          </a:lstStyle>
          <a:p>
            <a:r>
              <a:rPr lang="cs-CZ" dirty="0" smtClean="0"/>
              <a:t>Kliknutím lze upravit styl.</a:t>
            </a:r>
            <a:endParaRPr lang="cs-CZ" dirty="0"/>
          </a:p>
        </p:txBody>
      </p:sp>
      <p:sp>
        <p:nvSpPr>
          <p:cNvPr id="3" name="Zástupný symbol pro datum 2"/>
          <p:cNvSpPr>
            <a:spLocks noGrp="1"/>
          </p:cNvSpPr>
          <p:nvPr>
            <p:ph type="dt" sz="half" idx="10"/>
          </p:nvPr>
        </p:nvSpPr>
        <p:spPr/>
        <p:txBody>
          <a:bodyPr/>
          <a:lstStyle/>
          <a:p>
            <a:r>
              <a:rPr lang="de-DE" smtClean="0"/>
              <a:t>[Insert date]</a:t>
            </a:r>
            <a:endParaRPr lang="cs-CZ" dirty="0"/>
          </a:p>
        </p:txBody>
      </p:sp>
      <p:sp>
        <p:nvSpPr>
          <p:cNvPr id="4" name="Zástupný symbol pro zápatí 3"/>
          <p:cNvSpPr>
            <a:spLocks noGrp="1"/>
          </p:cNvSpPr>
          <p:nvPr>
            <p:ph type="ftr" sz="quarter" idx="11"/>
          </p:nvPr>
        </p:nvSpPr>
        <p:spPr/>
        <p:txBody>
          <a:bodyPr/>
          <a:lstStyle/>
          <a:p>
            <a:r>
              <a:rPr lang="cs-CZ" smtClean="0"/>
              <a:t>Training module: [Insert title]</a:t>
            </a:r>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de-DE" smtClean="0"/>
              <a:t>[Insert date]</a:t>
            </a:r>
            <a:endParaRPr lang="cs-CZ" dirty="0"/>
          </a:p>
        </p:txBody>
      </p:sp>
      <p:sp>
        <p:nvSpPr>
          <p:cNvPr id="3" name="Zástupný symbol pro zápatí 2"/>
          <p:cNvSpPr>
            <a:spLocks noGrp="1"/>
          </p:cNvSpPr>
          <p:nvPr>
            <p:ph type="ftr" sz="quarter" idx="11"/>
          </p:nvPr>
        </p:nvSpPr>
        <p:spPr/>
        <p:txBody>
          <a:bodyPr/>
          <a:lstStyle/>
          <a:p>
            <a:r>
              <a:rPr lang="cs-CZ" smtClean="0"/>
              <a:t>Training module: [Insert title]</a:t>
            </a:r>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48498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dirty="0" smtClean="0"/>
              <a:t>Kliknutím lze upravit styl.</a:t>
            </a:r>
            <a:endParaRPr lang="cs-CZ" dirty="0"/>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de-DE" smtClean="0"/>
              <a:t>[Insert date]</a:t>
            </a:r>
            <a:endParaRPr lang="cs-CZ" dirty="0"/>
          </a:p>
        </p:txBody>
      </p:sp>
      <p:sp>
        <p:nvSpPr>
          <p:cNvPr id="6" name="Zástupný symbol pro zápatí 5"/>
          <p:cNvSpPr>
            <a:spLocks noGrp="1"/>
          </p:cNvSpPr>
          <p:nvPr>
            <p:ph type="ftr" sz="quarter" idx="11"/>
          </p:nvPr>
        </p:nvSpPr>
        <p:spPr/>
        <p:txBody>
          <a:bodyPr/>
          <a:lstStyle/>
          <a:p>
            <a:r>
              <a:rPr lang="cs-CZ" smtClean="0"/>
              <a:t>Training module: [Insert title]</a:t>
            </a:r>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5892581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smtClean="0"/>
              <a:t>Kliknutím</a:t>
            </a:r>
            <a:r>
              <a:rPr lang="en-US" noProof="0" dirty="0" smtClean="0"/>
              <a:t> </a:t>
            </a:r>
            <a:r>
              <a:rPr lang="en-US" noProof="0" dirty="0" err="1" smtClean="0"/>
              <a:t>lze</a:t>
            </a:r>
            <a:r>
              <a:rPr lang="en-US" noProof="0" dirty="0" smtClean="0"/>
              <a:t> </a:t>
            </a:r>
            <a:r>
              <a:rPr lang="en-US" noProof="0" dirty="0" err="1" smtClean="0"/>
              <a:t>upravit</a:t>
            </a:r>
            <a:r>
              <a:rPr lang="en-US" noProof="0" dirty="0" smtClean="0"/>
              <a:t> </a:t>
            </a:r>
            <a:r>
              <a:rPr lang="en-US" noProof="0" dirty="0" err="1" smtClean="0"/>
              <a:t>styl</a:t>
            </a:r>
            <a:r>
              <a:rPr lang="en-US" noProof="0" dirty="0" smtClean="0"/>
              <a:t>.</a:t>
            </a:r>
            <a:endParaRPr lang="en-US" noProof="0" dirty="0"/>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smtClean="0"/>
              <a:t>Kliknutím</a:t>
            </a:r>
            <a:r>
              <a:rPr lang="en-US" noProof="0" dirty="0" smtClean="0"/>
              <a:t> </a:t>
            </a:r>
            <a:r>
              <a:rPr lang="en-US" noProof="0" dirty="0" err="1" smtClean="0"/>
              <a:t>lze</a:t>
            </a:r>
            <a:r>
              <a:rPr lang="en-US" noProof="0" dirty="0" smtClean="0"/>
              <a:t> </a:t>
            </a:r>
            <a:r>
              <a:rPr lang="en-US" noProof="0" dirty="0" err="1" smtClean="0"/>
              <a:t>upravit</a:t>
            </a:r>
            <a:r>
              <a:rPr lang="en-US" noProof="0" dirty="0" smtClean="0"/>
              <a:t> </a:t>
            </a:r>
            <a:r>
              <a:rPr lang="en-US" noProof="0" dirty="0" err="1" smtClean="0"/>
              <a:t>styly</a:t>
            </a:r>
            <a:r>
              <a:rPr lang="en-US" noProof="0" dirty="0" smtClean="0"/>
              <a:t> </a:t>
            </a:r>
            <a:r>
              <a:rPr lang="en-US" noProof="0" dirty="0" err="1" smtClean="0"/>
              <a:t>předlohy</a:t>
            </a:r>
            <a:r>
              <a:rPr lang="en-US" noProof="0" dirty="0" smtClean="0"/>
              <a:t> </a:t>
            </a:r>
            <a:r>
              <a:rPr lang="en-US" noProof="0" dirty="0" err="1" smtClean="0"/>
              <a:t>textu</a:t>
            </a:r>
            <a:r>
              <a:rPr lang="en-US" noProof="0" dirty="0" smtClean="0"/>
              <a:t>.</a:t>
            </a:r>
          </a:p>
          <a:p>
            <a:pPr lvl="1"/>
            <a:r>
              <a:rPr lang="en-US" noProof="0" dirty="0" err="1" smtClean="0"/>
              <a:t>Druhá</a:t>
            </a:r>
            <a:r>
              <a:rPr lang="en-US" noProof="0" dirty="0" smtClean="0"/>
              <a:t> </a:t>
            </a:r>
            <a:r>
              <a:rPr lang="en-US" noProof="0" dirty="0" err="1" smtClean="0"/>
              <a:t>úroveň</a:t>
            </a:r>
            <a:endParaRPr lang="en-US" noProof="0" dirty="0" smtClean="0"/>
          </a:p>
          <a:p>
            <a:pPr lvl="2"/>
            <a:r>
              <a:rPr lang="en-US" noProof="0" dirty="0" err="1" smtClean="0"/>
              <a:t>Třetí</a:t>
            </a:r>
            <a:r>
              <a:rPr lang="en-US" noProof="0" dirty="0" smtClean="0"/>
              <a:t> </a:t>
            </a:r>
            <a:r>
              <a:rPr lang="en-US" noProof="0" dirty="0" err="1" smtClean="0"/>
              <a:t>úroveň</a:t>
            </a:r>
            <a:endParaRPr lang="en-US" noProof="0" dirty="0" smtClean="0"/>
          </a:p>
          <a:p>
            <a:pPr lvl="3"/>
            <a:r>
              <a:rPr lang="en-US" noProof="0" dirty="0" err="1" smtClean="0"/>
              <a:t>Čtvrtá</a:t>
            </a:r>
            <a:r>
              <a:rPr lang="en-US" noProof="0" dirty="0" smtClean="0"/>
              <a:t> </a:t>
            </a:r>
            <a:r>
              <a:rPr lang="en-US" noProof="0" dirty="0" err="1" smtClean="0"/>
              <a:t>úroveň</a:t>
            </a:r>
            <a:endParaRPr lang="en-US" noProof="0" dirty="0" smtClean="0"/>
          </a:p>
          <a:p>
            <a:pPr lvl="4"/>
            <a:r>
              <a:rPr lang="en-US" noProof="0" dirty="0" err="1" smtClean="0"/>
              <a:t>Pátá</a:t>
            </a:r>
            <a:r>
              <a:rPr lang="en-US" noProof="0" dirty="0" smtClean="0"/>
              <a:t> </a:t>
            </a:r>
            <a:r>
              <a:rPr lang="en-US" noProof="0" dirty="0" err="1" smtClean="0"/>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r>
              <a:rPr lang="de-DE" smtClean="0"/>
              <a:t>[Insert date]</a:t>
            </a:r>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r>
              <a:rPr lang="en-US" smtClean="0"/>
              <a:t>Training module: [Insert title]</a:t>
            </a:r>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‹Nr.›</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sivasubramaniam@derby.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212483" y="1517437"/>
            <a:ext cx="9040848" cy="1408777"/>
          </a:xfrm>
        </p:spPr>
        <p:txBody>
          <a:bodyPr>
            <a:normAutofit/>
          </a:bodyPr>
          <a:lstStyle/>
          <a:p>
            <a:r>
              <a:rPr lang="en-GB" dirty="0" smtClean="0"/>
              <a:t>Learning </a:t>
            </a:r>
            <a:r>
              <a:rPr lang="en-GB" dirty="0"/>
              <a:t>about the student's </a:t>
            </a:r>
            <a:r>
              <a:rPr lang="en-GB" dirty="0" smtClean="0"/>
              <a:t>perspectives</a:t>
            </a:r>
            <a:endParaRPr lang="en-GB" sz="4000" dirty="0"/>
          </a:p>
        </p:txBody>
      </p:sp>
      <p:sp>
        <p:nvSpPr>
          <p:cNvPr id="2" name="Podnadpis 1"/>
          <p:cNvSpPr>
            <a:spLocks noGrp="1"/>
          </p:cNvSpPr>
          <p:nvPr>
            <p:ph type="subTitle" idx="1"/>
          </p:nvPr>
        </p:nvSpPr>
        <p:spPr/>
        <p:txBody>
          <a:bodyPr>
            <a:normAutofit/>
          </a:bodyPr>
          <a:lstStyle/>
          <a:p>
            <a:r>
              <a:rPr lang="en-GB" dirty="0"/>
              <a:t>Training module for HEI </a:t>
            </a:r>
            <a:r>
              <a:rPr lang="en-GB" dirty="0" smtClean="0"/>
              <a:t>instructors</a:t>
            </a:r>
          </a:p>
          <a:p>
            <a:r>
              <a:rPr lang="en-GB" dirty="0" smtClean="0"/>
              <a:t>Version: O1-A-2, English, 16 July 2019</a:t>
            </a:r>
            <a:endParaRPr lang="en-GB" sz="2000" dirty="0"/>
          </a:p>
        </p:txBody>
      </p:sp>
    </p:spTree>
    <p:extLst>
      <p:ext uri="{BB962C8B-B14F-4D97-AF65-F5344CB8AC3E}">
        <p14:creationId xmlns:p14="http://schemas.microsoft.com/office/powerpoint/2010/main" val="420406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oman wearing blue button-up jacket besides tree">
            <a:extLst>
              <a:ext uri="{FF2B5EF4-FFF2-40B4-BE49-F238E27FC236}">
                <a16:creationId xmlns:a16="http://schemas.microsoft.com/office/drawing/2014/main" id="{D4AEA64F-10FE-4C89-AAED-2093B19DC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59" r="2724" b="14617"/>
          <a:stretch/>
        </p:blipFill>
        <p:spPr bwMode="auto">
          <a:xfrm>
            <a:off x="0" y="0"/>
            <a:ext cx="3282415" cy="5044939"/>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5410421" y="4767264"/>
            <a:ext cx="3086100" cy="273844"/>
          </a:xfrm>
        </p:spPr>
        <p:txBody>
          <a:bodyPr/>
          <a:lstStyle/>
          <a:p>
            <a:r>
              <a:rPr lang="en-GB" dirty="0"/>
              <a:t>Photo by </a:t>
            </a:r>
            <a:r>
              <a:rPr lang="en-GB" dirty="0" err="1"/>
              <a:t>iamSherise</a:t>
            </a:r>
            <a:r>
              <a:rPr lang="en-GB" dirty="0"/>
              <a:t> on </a:t>
            </a:r>
            <a:r>
              <a:rPr lang="en-GB" dirty="0" err="1"/>
              <a:t>Unsplash</a:t>
            </a:r>
            <a:endParaRPr lang="en-GB" dirty="0"/>
          </a:p>
        </p:txBody>
      </p:sp>
      <p:sp>
        <p:nvSpPr>
          <p:cNvPr id="6" name="Slide Number Placeholder 5"/>
          <p:cNvSpPr>
            <a:spLocks noGrp="1"/>
          </p:cNvSpPr>
          <p:nvPr>
            <p:ph type="sldNum" sz="quarter" idx="12"/>
          </p:nvPr>
        </p:nvSpPr>
        <p:spPr>
          <a:xfrm>
            <a:off x="6457950" y="4767264"/>
            <a:ext cx="2057400" cy="273844"/>
          </a:xfrm>
        </p:spPr>
        <p:txBody>
          <a:bodyPr/>
          <a:lstStyle/>
          <a:p>
            <a:fld id="{788345F0-FA79-49AB-88A6-267CA573EFB8}" type="slidenum">
              <a:rPr lang="cs-CZ" smtClean="0"/>
              <a:t>10</a:t>
            </a:fld>
            <a:endParaRPr lang="cs-CZ" dirty="0"/>
          </a:p>
        </p:txBody>
      </p:sp>
      <p:sp>
        <p:nvSpPr>
          <p:cNvPr id="10" name="TextBox 9"/>
          <p:cNvSpPr txBox="1"/>
          <p:nvPr/>
        </p:nvSpPr>
        <p:spPr>
          <a:xfrm>
            <a:off x="3158992" y="2070630"/>
            <a:ext cx="5927857" cy="2816156"/>
          </a:xfrm>
          <a:prstGeom prst="rect">
            <a:avLst/>
          </a:prstGeom>
          <a:noFill/>
        </p:spPr>
        <p:txBody>
          <a:bodyPr wrap="square" rtlCol="0">
            <a:spAutoFit/>
          </a:bodyPr>
          <a:lstStyle/>
          <a:p>
            <a:pPr marL="285750" indent="-285750">
              <a:buFont typeface="Arial" panose="020B0604020202020204" pitchFamily="34" charset="0"/>
              <a:buChar char="•"/>
            </a:pPr>
            <a:r>
              <a:rPr lang="en-GB" sz="2300" dirty="0" smtClean="0"/>
              <a:t>Some students think that education is all about memorising and reproducing.</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300" dirty="0" smtClean="0"/>
              <a:t>Discuss </a:t>
            </a:r>
            <a:r>
              <a:rPr lang="en-GB" sz="2300" dirty="0"/>
              <a:t>the ways by which </a:t>
            </a:r>
            <a:r>
              <a:rPr lang="en-GB" sz="2300" dirty="0" smtClean="0"/>
              <a:t>this can </a:t>
            </a:r>
            <a:r>
              <a:rPr lang="en-GB" sz="2300" dirty="0"/>
              <a:t>be </a:t>
            </a:r>
            <a:r>
              <a:rPr lang="en-GB" sz="2300" dirty="0" smtClean="0"/>
              <a:t>tackled.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300" dirty="0"/>
              <a:t>Provide an action plan (or </a:t>
            </a:r>
            <a:r>
              <a:rPr lang="en-GB" sz="2300" dirty="0" smtClean="0"/>
              <a:t>teaching activity) </a:t>
            </a:r>
            <a:r>
              <a:rPr lang="en-GB" sz="2300" dirty="0"/>
              <a:t>to address the issues with explanations to students</a:t>
            </a:r>
          </a:p>
          <a:p>
            <a:pPr marL="285750" indent="-285750">
              <a:buFont typeface="Arial" panose="020B0604020202020204" pitchFamily="34" charset="0"/>
              <a:buChar char="•"/>
            </a:pPr>
            <a:endParaRPr lang="en-GB" sz="2300" dirty="0"/>
          </a:p>
        </p:txBody>
      </p:sp>
      <p:grpSp>
        <p:nvGrpSpPr>
          <p:cNvPr id="14" name="Group 13"/>
          <p:cNvGrpSpPr/>
          <p:nvPr/>
        </p:nvGrpSpPr>
        <p:grpSpPr>
          <a:xfrm>
            <a:off x="3282415" y="0"/>
            <a:ext cx="5912113" cy="2832706"/>
            <a:chOff x="4625788" y="4743453"/>
            <a:chExt cx="4235582" cy="2170962"/>
          </a:xfrm>
        </p:grpSpPr>
        <p:pic>
          <p:nvPicPr>
            <p:cNvPr id="15" name="Picture 4" descr="Image result for a torn paper"/>
            <p:cNvPicPr>
              <a:picLocks noChangeAspect="1" noChangeArrowheads="1"/>
            </p:cNvPicPr>
            <p:nvPr/>
          </p:nvPicPr>
          <p:blipFill rotWithShape="1">
            <a:blip r:embed="rId3">
              <a:extLst>
                <a:ext uri="{28A0092B-C50C-407E-A947-70E740481C1C}">
                  <a14:useLocalDpi xmlns:a14="http://schemas.microsoft.com/office/drawing/2010/main" val="0"/>
                </a:ext>
              </a:extLst>
            </a:blip>
            <a:srcRect l="11803" t="24499" r="12399" b="31302"/>
            <a:stretch/>
          </p:blipFill>
          <p:spPr bwMode="auto">
            <a:xfrm>
              <a:off x="4625788" y="4743453"/>
              <a:ext cx="4235582" cy="148477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740209" y="4852312"/>
              <a:ext cx="4006740" cy="2062103"/>
            </a:xfrm>
            <a:prstGeom prst="rect">
              <a:avLst/>
            </a:prstGeom>
          </p:spPr>
          <p:txBody>
            <a:bodyPr wrap="square">
              <a:spAutoFit/>
            </a:bodyPr>
            <a:lstStyle/>
            <a:p>
              <a:pPr lvl="0" algn="just">
                <a:spcAft>
                  <a:spcPts val="0"/>
                </a:spcAft>
              </a:pPr>
              <a:r>
                <a:rPr lang="en-GB" sz="3200" b="1" i="1" dirty="0">
                  <a:latin typeface="Papyrus" panose="03070502060502030205" pitchFamily="66" charset="0"/>
                  <a:ea typeface="Calibri" panose="020F0502020204030204" pitchFamily="34" charset="0"/>
                  <a:cs typeface="Times New Roman" panose="02020603050405020304" pitchFamily="18" charset="0"/>
                </a:rPr>
                <a:t>“Is it plagiarism, if I memorise the text and write an answer under examination condition?”</a:t>
              </a:r>
            </a:p>
          </p:txBody>
        </p:sp>
      </p:grpSp>
      <p:sp>
        <p:nvSpPr>
          <p:cNvPr id="9" name="Nadpis 1"/>
          <p:cNvSpPr>
            <a:spLocks noGrp="1"/>
          </p:cNvSpPr>
          <p:nvPr>
            <p:ph type="title"/>
          </p:nvPr>
        </p:nvSpPr>
        <p:spPr>
          <a:xfrm>
            <a:off x="0" y="1"/>
            <a:ext cx="2559326" cy="437322"/>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Scenario 5</a:t>
            </a:r>
            <a:endParaRPr lang="en-US" b="1" dirty="0">
              <a:solidFill>
                <a:schemeClr val="bg1"/>
              </a:solidFill>
              <a:effectLst>
                <a:outerShdw blurRad="38100" dist="38100" dir="2700000" algn="tl">
                  <a:srgbClr val="000000">
                    <a:alpha val="43137"/>
                  </a:srgbClr>
                </a:outerShdw>
              </a:effectLst>
            </a:endParaRPr>
          </a:p>
        </p:txBody>
      </p:sp>
      <p:sp>
        <p:nvSpPr>
          <p:cNvPr id="12" name="Datumsplatzhalter 3"/>
          <p:cNvSpPr>
            <a:spLocks noGrp="1"/>
          </p:cNvSpPr>
          <p:nvPr>
            <p:ph type="dt" sz="half" idx="10"/>
          </p:nvPr>
        </p:nvSpPr>
        <p:spPr>
          <a:xfrm>
            <a:off x="628650" y="4767264"/>
            <a:ext cx="2057400" cy="273844"/>
          </a:xfrm>
        </p:spPr>
        <p:txBody>
          <a:bodyPr/>
          <a:lstStyle/>
          <a:p>
            <a:pPr algn="r"/>
            <a:fld id="{4DBCB560-D8F2-4149-ACC2-890FFD45AC9C}" type="datetime1">
              <a:rPr lang="en-GB" smtClean="0"/>
              <a:pPr algn="r"/>
              <a:t>27/11/2019</a:t>
            </a:fld>
            <a:endParaRPr lang="cs-CZ" dirty="0"/>
          </a:p>
        </p:txBody>
      </p:sp>
      <p:sp>
        <p:nvSpPr>
          <p:cNvPr id="13" name="Fußzeilenplatzhalter 4"/>
          <p:cNvSpPr txBox="1">
            <a:spLocks/>
          </p:cNvSpPr>
          <p:nvPr/>
        </p:nvSpPr>
        <p:spPr>
          <a:xfrm>
            <a:off x="3028950" y="4767264"/>
            <a:ext cx="3086100" cy="273844"/>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mtClean="0"/>
              <a:t>Training module: [</a:t>
            </a:r>
            <a:r>
              <a:rPr lang="en-GB" smtClean="0"/>
              <a:t>student's perspectives</a:t>
            </a:r>
            <a:r>
              <a:rPr lang="cs-CZ" smtClean="0"/>
              <a:t>]</a:t>
            </a:r>
            <a:endParaRPr lang="cs-CZ" dirty="0"/>
          </a:p>
        </p:txBody>
      </p:sp>
    </p:spTree>
    <p:extLst>
      <p:ext uri="{BB962C8B-B14F-4D97-AF65-F5344CB8AC3E}">
        <p14:creationId xmlns:p14="http://schemas.microsoft.com/office/powerpoint/2010/main" val="125438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woman using laptop and looking side">
            <a:extLst>
              <a:ext uri="{FF2B5EF4-FFF2-40B4-BE49-F238E27FC236}">
                <a16:creationId xmlns:a16="http://schemas.microsoft.com/office/drawing/2014/main" id="{1A07F1C0-97DE-400F-AFDB-2AB58C3F33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24" t="-1" r="16492" b="-1"/>
          <a:stretch/>
        </p:blipFill>
        <p:spPr bwMode="auto">
          <a:xfrm>
            <a:off x="-1" y="0"/>
            <a:ext cx="3327583" cy="51435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5445252" y="4845459"/>
            <a:ext cx="3086100" cy="273844"/>
          </a:xfrm>
        </p:spPr>
        <p:txBody>
          <a:bodyPr/>
          <a:lstStyle/>
          <a:p>
            <a:r>
              <a:rPr lang="en-GB" dirty="0"/>
              <a:t>Photo by Icons8 team on </a:t>
            </a:r>
            <a:r>
              <a:rPr lang="en-GB" dirty="0" err="1"/>
              <a:t>Unsplash</a:t>
            </a:r>
            <a:endParaRPr lang="en-GB" dirty="0"/>
          </a:p>
          <a:p>
            <a:endParaRPr lang="en-GB" dirty="0"/>
          </a:p>
        </p:txBody>
      </p:sp>
      <p:sp>
        <p:nvSpPr>
          <p:cNvPr id="6" name="Slide Number Placeholder 5"/>
          <p:cNvSpPr>
            <a:spLocks noGrp="1"/>
          </p:cNvSpPr>
          <p:nvPr>
            <p:ph type="sldNum" sz="quarter" idx="12"/>
          </p:nvPr>
        </p:nvSpPr>
        <p:spPr>
          <a:xfrm>
            <a:off x="6457950" y="4767264"/>
            <a:ext cx="2057400" cy="273844"/>
          </a:xfrm>
        </p:spPr>
        <p:txBody>
          <a:bodyPr/>
          <a:lstStyle/>
          <a:p>
            <a:fld id="{788345F0-FA79-49AB-88A6-267CA573EFB8}" type="slidenum">
              <a:rPr lang="cs-CZ" smtClean="0"/>
              <a:t>11</a:t>
            </a:fld>
            <a:endParaRPr lang="cs-CZ" dirty="0"/>
          </a:p>
        </p:txBody>
      </p:sp>
      <p:sp>
        <p:nvSpPr>
          <p:cNvPr id="10" name="TextBox 9"/>
          <p:cNvSpPr txBox="1"/>
          <p:nvPr/>
        </p:nvSpPr>
        <p:spPr>
          <a:xfrm>
            <a:off x="3151121" y="1959353"/>
            <a:ext cx="5927857" cy="280076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First of all some students think they can achieve the learning outcomes just by reading abstract. Since these are abstracts, they also think there is no need to reference them?</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smtClean="0"/>
              <a:t>Discuss </a:t>
            </a:r>
            <a:r>
              <a:rPr lang="en-GB" sz="2000" dirty="0"/>
              <a:t>the ways by which </a:t>
            </a:r>
            <a:r>
              <a:rPr lang="en-GB" sz="2000" dirty="0" smtClean="0"/>
              <a:t>this can </a:t>
            </a:r>
            <a:r>
              <a:rPr lang="en-GB" sz="2000" dirty="0"/>
              <a:t>be </a:t>
            </a:r>
            <a:r>
              <a:rPr lang="en-GB" sz="2000" dirty="0" smtClean="0"/>
              <a:t>tackled.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a:t>Provide an action plan (or </a:t>
            </a:r>
            <a:r>
              <a:rPr lang="en-GB" sz="2000" dirty="0" smtClean="0"/>
              <a:t>teaching activity) </a:t>
            </a:r>
            <a:r>
              <a:rPr lang="en-GB" sz="2000" dirty="0"/>
              <a:t>to address the issues with explanations to students</a:t>
            </a:r>
          </a:p>
          <a:p>
            <a:pPr marL="285750" indent="-285750">
              <a:buFont typeface="Arial" panose="020B0604020202020204" pitchFamily="34" charset="0"/>
              <a:buChar char="•"/>
            </a:pPr>
            <a:endParaRPr lang="en-GB" sz="2000" dirty="0"/>
          </a:p>
        </p:txBody>
      </p:sp>
      <p:grpSp>
        <p:nvGrpSpPr>
          <p:cNvPr id="14" name="Group 13"/>
          <p:cNvGrpSpPr/>
          <p:nvPr/>
        </p:nvGrpSpPr>
        <p:grpSpPr>
          <a:xfrm>
            <a:off x="3228566" y="0"/>
            <a:ext cx="5912113" cy="1937356"/>
            <a:chOff x="4625788" y="4743453"/>
            <a:chExt cx="4235582" cy="1484773"/>
          </a:xfrm>
        </p:grpSpPr>
        <p:pic>
          <p:nvPicPr>
            <p:cNvPr id="15" name="Picture 4" descr="Image result for a torn 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803" t="24499" r="12399" b="31302"/>
            <a:stretch/>
          </p:blipFill>
          <p:spPr bwMode="auto">
            <a:xfrm>
              <a:off x="4625788" y="4743453"/>
              <a:ext cx="4235582" cy="148477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740209" y="4852312"/>
              <a:ext cx="4006740" cy="1202974"/>
            </a:xfrm>
            <a:prstGeom prst="rect">
              <a:avLst/>
            </a:prstGeom>
          </p:spPr>
          <p:txBody>
            <a:bodyPr wrap="square">
              <a:spAutoFit/>
            </a:bodyPr>
            <a:lstStyle/>
            <a:p>
              <a:pPr lvl="0" algn="just">
                <a:spcAft>
                  <a:spcPts val="0"/>
                </a:spcAft>
              </a:pPr>
              <a:r>
                <a:rPr lang="en-GB" sz="3200" b="1" i="1" dirty="0" smtClean="0">
                  <a:latin typeface="Papyrus" panose="03070502060502030205" pitchFamily="66" charset="0"/>
                  <a:ea typeface="Calibri" panose="020F0502020204030204" pitchFamily="34" charset="0"/>
                  <a:cs typeface="Times New Roman" panose="02020603050405020304" pitchFamily="18" charset="0"/>
                </a:rPr>
                <a:t>“I wrote this essay by reading abstracts, so I do not have to reference them?”</a:t>
              </a:r>
              <a:endParaRPr lang="en-GB" sz="3200" b="1" i="1" dirty="0">
                <a:latin typeface="Papyrus" panose="03070502060502030205" pitchFamily="66" charset="0"/>
                <a:ea typeface="Calibri" panose="020F0502020204030204" pitchFamily="34" charset="0"/>
                <a:cs typeface="Times New Roman" panose="02020603050405020304" pitchFamily="18" charset="0"/>
              </a:endParaRPr>
            </a:p>
          </p:txBody>
        </p:sp>
      </p:grpSp>
      <p:sp>
        <p:nvSpPr>
          <p:cNvPr id="9" name="Nadpis 1"/>
          <p:cNvSpPr>
            <a:spLocks noGrp="1"/>
          </p:cNvSpPr>
          <p:nvPr>
            <p:ph type="title"/>
          </p:nvPr>
        </p:nvSpPr>
        <p:spPr>
          <a:xfrm>
            <a:off x="-60696" y="0"/>
            <a:ext cx="2559326" cy="546652"/>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Scenario 6</a:t>
            </a:r>
            <a:endParaRPr lang="en-US" b="1" dirty="0">
              <a:solidFill>
                <a:schemeClr val="bg1"/>
              </a:solidFill>
              <a:effectLst>
                <a:outerShdw blurRad="38100" dist="38100" dir="2700000" algn="tl">
                  <a:srgbClr val="000000">
                    <a:alpha val="43137"/>
                  </a:srgbClr>
                </a:outerShdw>
              </a:effectLst>
            </a:endParaRPr>
          </a:p>
        </p:txBody>
      </p:sp>
      <p:sp>
        <p:nvSpPr>
          <p:cNvPr id="12" name="Datumsplatzhalter 3"/>
          <p:cNvSpPr>
            <a:spLocks noGrp="1"/>
          </p:cNvSpPr>
          <p:nvPr>
            <p:ph type="dt" sz="half" idx="10"/>
          </p:nvPr>
        </p:nvSpPr>
        <p:spPr>
          <a:xfrm>
            <a:off x="628650" y="4767264"/>
            <a:ext cx="2057400" cy="273844"/>
          </a:xfrm>
        </p:spPr>
        <p:txBody>
          <a:bodyPr/>
          <a:lstStyle/>
          <a:p>
            <a:pPr algn="r"/>
            <a:fld id="{4DBCB560-D8F2-4149-ACC2-890FFD45AC9C}" type="datetime1">
              <a:rPr lang="en-GB" smtClean="0"/>
              <a:pPr algn="r"/>
              <a:t>27/11/2019</a:t>
            </a:fld>
            <a:endParaRPr lang="cs-CZ" dirty="0"/>
          </a:p>
        </p:txBody>
      </p:sp>
      <p:sp>
        <p:nvSpPr>
          <p:cNvPr id="13" name="Fußzeilenplatzhalter 4"/>
          <p:cNvSpPr txBox="1">
            <a:spLocks/>
          </p:cNvSpPr>
          <p:nvPr/>
        </p:nvSpPr>
        <p:spPr>
          <a:xfrm>
            <a:off x="3028950" y="4767264"/>
            <a:ext cx="3086100" cy="273844"/>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mtClean="0"/>
              <a:t>Training module: [</a:t>
            </a:r>
            <a:r>
              <a:rPr lang="en-GB" smtClean="0"/>
              <a:t>student's perspectives</a:t>
            </a:r>
            <a:r>
              <a:rPr lang="cs-CZ" smtClean="0"/>
              <a:t>]</a:t>
            </a:r>
            <a:endParaRPr lang="cs-CZ" dirty="0"/>
          </a:p>
        </p:txBody>
      </p:sp>
    </p:spTree>
    <p:extLst>
      <p:ext uri="{BB962C8B-B14F-4D97-AF65-F5344CB8AC3E}">
        <p14:creationId xmlns:p14="http://schemas.microsoft.com/office/powerpoint/2010/main" val="268591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sitting at a table using a computer&#10;&#10;Description automatically generated">
            <a:extLst>
              <a:ext uri="{FF2B5EF4-FFF2-40B4-BE49-F238E27FC236}">
                <a16:creationId xmlns:a16="http://schemas.microsoft.com/office/drawing/2014/main" id="{29F144FA-06D7-4141-B606-597E389103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249" r="15710"/>
          <a:stretch/>
        </p:blipFill>
        <p:spPr>
          <a:xfrm flipH="1">
            <a:off x="-1" y="13"/>
            <a:ext cx="3228566"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Footer Placeholder 4"/>
          <p:cNvSpPr>
            <a:spLocks noGrp="1"/>
          </p:cNvSpPr>
          <p:nvPr>
            <p:ph type="ftr" sz="quarter" idx="11"/>
          </p:nvPr>
        </p:nvSpPr>
        <p:spPr>
          <a:xfrm>
            <a:off x="5445252" y="4845459"/>
            <a:ext cx="3086100" cy="273844"/>
          </a:xfrm>
        </p:spPr>
        <p:txBody>
          <a:bodyPr/>
          <a:lstStyle/>
          <a:p>
            <a:r>
              <a:rPr lang="en-GB" dirty="0"/>
              <a:t>Photo by Icons8 team on </a:t>
            </a:r>
            <a:r>
              <a:rPr lang="en-GB" dirty="0" err="1"/>
              <a:t>Unsplash</a:t>
            </a:r>
            <a:endParaRPr lang="en-GB" dirty="0"/>
          </a:p>
          <a:p>
            <a:endParaRPr lang="en-GB" dirty="0"/>
          </a:p>
        </p:txBody>
      </p:sp>
      <p:sp>
        <p:nvSpPr>
          <p:cNvPr id="6" name="Slide Number Placeholder 5"/>
          <p:cNvSpPr>
            <a:spLocks noGrp="1"/>
          </p:cNvSpPr>
          <p:nvPr>
            <p:ph type="sldNum" sz="quarter" idx="12"/>
          </p:nvPr>
        </p:nvSpPr>
        <p:spPr>
          <a:xfrm>
            <a:off x="6457950" y="4767264"/>
            <a:ext cx="2057400" cy="273844"/>
          </a:xfrm>
        </p:spPr>
        <p:txBody>
          <a:bodyPr/>
          <a:lstStyle/>
          <a:p>
            <a:fld id="{788345F0-FA79-49AB-88A6-267CA573EFB8}" type="slidenum">
              <a:rPr lang="cs-CZ" smtClean="0"/>
              <a:t>12</a:t>
            </a:fld>
            <a:endParaRPr lang="cs-CZ" dirty="0"/>
          </a:p>
        </p:txBody>
      </p:sp>
      <p:sp>
        <p:nvSpPr>
          <p:cNvPr id="10" name="TextBox 9"/>
          <p:cNvSpPr txBox="1"/>
          <p:nvPr/>
        </p:nvSpPr>
        <p:spPr>
          <a:xfrm>
            <a:off x="3151121" y="1959353"/>
            <a:ext cx="5927857" cy="2739211"/>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Many students (and lecturers) do not understand the differences between “common knowledge” and “attributable information”</a:t>
            </a:r>
          </a:p>
          <a:p>
            <a:pPr marL="285750" indent="-285750">
              <a:buFont typeface="Arial" panose="020B0604020202020204" pitchFamily="34" charset="0"/>
              <a:buChar char="•"/>
            </a:pPr>
            <a:endParaRPr lang="en-GB" sz="800" dirty="0" smtClean="0"/>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smtClean="0"/>
              <a:t>Discuss </a:t>
            </a:r>
            <a:r>
              <a:rPr lang="en-GB" sz="2000" dirty="0"/>
              <a:t>the ways by which </a:t>
            </a:r>
            <a:r>
              <a:rPr lang="en-GB" sz="2000" dirty="0" smtClean="0"/>
              <a:t>this can </a:t>
            </a:r>
            <a:r>
              <a:rPr lang="en-GB" sz="2000" dirty="0"/>
              <a:t>be </a:t>
            </a:r>
            <a:r>
              <a:rPr lang="en-GB" sz="2000" dirty="0" smtClean="0"/>
              <a:t>tackled.</a:t>
            </a:r>
          </a:p>
          <a:p>
            <a:pPr marL="285750" indent="-285750">
              <a:buFont typeface="Arial" panose="020B0604020202020204" pitchFamily="34" charset="0"/>
              <a:buChar char="•"/>
            </a:pPr>
            <a:endParaRPr lang="en-GB" sz="800" dirty="0" smtClean="0"/>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a:t>Provide an action plan (or </a:t>
            </a:r>
            <a:r>
              <a:rPr lang="en-GB" sz="2000" dirty="0" smtClean="0"/>
              <a:t>teaching activity) </a:t>
            </a:r>
            <a:r>
              <a:rPr lang="en-GB" sz="2000" dirty="0"/>
              <a:t>to address the issues with explanations to students</a:t>
            </a:r>
          </a:p>
          <a:p>
            <a:pPr marL="285750" indent="-285750">
              <a:buFont typeface="Arial" panose="020B0604020202020204" pitchFamily="34" charset="0"/>
              <a:buChar char="•"/>
            </a:pPr>
            <a:endParaRPr lang="en-GB" sz="2000" dirty="0"/>
          </a:p>
        </p:txBody>
      </p:sp>
      <p:grpSp>
        <p:nvGrpSpPr>
          <p:cNvPr id="14" name="Group 13"/>
          <p:cNvGrpSpPr/>
          <p:nvPr/>
        </p:nvGrpSpPr>
        <p:grpSpPr>
          <a:xfrm>
            <a:off x="3228566" y="0"/>
            <a:ext cx="5912113" cy="1937356"/>
            <a:chOff x="4625788" y="4743453"/>
            <a:chExt cx="4235582" cy="1484773"/>
          </a:xfrm>
        </p:grpSpPr>
        <p:pic>
          <p:nvPicPr>
            <p:cNvPr id="15" name="Picture 4" descr="Image result for a torn paper"/>
            <p:cNvPicPr>
              <a:picLocks noChangeAspect="1" noChangeArrowheads="1"/>
            </p:cNvPicPr>
            <p:nvPr/>
          </p:nvPicPr>
          <p:blipFill rotWithShape="1">
            <a:blip r:embed="rId3">
              <a:extLst>
                <a:ext uri="{28A0092B-C50C-407E-A947-70E740481C1C}">
                  <a14:useLocalDpi xmlns:a14="http://schemas.microsoft.com/office/drawing/2010/main" val="0"/>
                </a:ext>
              </a:extLst>
            </a:blip>
            <a:srcRect l="11803" t="24499" r="12399" b="31302"/>
            <a:stretch/>
          </p:blipFill>
          <p:spPr bwMode="auto">
            <a:xfrm>
              <a:off x="4625788" y="4743453"/>
              <a:ext cx="4235582" cy="148477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740209" y="4852312"/>
              <a:ext cx="4006740" cy="1202974"/>
            </a:xfrm>
            <a:prstGeom prst="rect">
              <a:avLst/>
            </a:prstGeom>
          </p:spPr>
          <p:txBody>
            <a:bodyPr wrap="square">
              <a:spAutoFit/>
            </a:bodyPr>
            <a:lstStyle/>
            <a:p>
              <a:pPr lvl="0" algn="just">
                <a:spcAft>
                  <a:spcPts val="0"/>
                </a:spcAft>
              </a:pPr>
              <a:r>
                <a:rPr lang="en-GB" sz="3200" b="1" i="1" dirty="0" smtClean="0">
                  <a:latin typeface="Papyrus" panose="03070502060502030205" pitchFamily="66" charset="0"/>
                  <a:ea typeface="Calibri" panose="020F0502020204030204" pitchFamily="34" charset="0"/>
                  <a:cs typeface="Times New Roman" panose="02020603050405020304" pitchFamily="18" charset="0"/>
                </a:rPr>
                <a:t>“Am I allowed to use a lecturer’s notes/comments in my essay?”</a:t>
              </a:r>
              <a:endParaRPr lang="en-GB" sz="3200" b="1" i="1" dirty="0">
                <a:latin typeface="Papyrus" panose="03070502060502030205" pitchFamily="66" charset="0"/>
                <a:ea typeface="Calibri" panose="020F0502020204030204" pitchFamily="34" charset="0"/>
                <a:cs typeface="Times New Roman" panose="02020603050405020304" pitchFamily="18" charset="0"/>
              </a:endParaRPr>
            </a:p>
          </p:txBody>
        </p:sp>
      </p:grpSp>
      <p:sp>
        <p:nvSpPr>
          <p:cNvPr id="9" name="Nadpis 1"/>
          <p:cNvSpPr>
            <a:spLocks noGrp="1"/>
          </p:cNvSpPr>
          <p:nvPr>
            <p:ph type="title"/>
          </p:nvPr>
        </p:nvSpPr>
        <p:spPr>
          <a:xfrm>
            <a:off x="-60696" y="0"/>
            <a:ext cx="2559326" cy="546652"/>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Scenario 6</a:t>
            </a:r>
            <a:endParaRPr lang="en-US" b="1" dirty="0">
              <a:solidFill>
                <a:schemeClr val="bg1"/>
              </a:solidFill>
              <a:effectLst>
                <a:outerShdw blurRad="38100" dist="38100" dir="2700000" algn="tl">
                  <a:srgbClr val="000000">
                    <a:alpha val="43137"/>
                  </a:srgbClr>
                </a:outerShdw>
              </a:effectLst>
            </a:endParaRPr>
          </a:p>
        </p:txBody>
      </p:sp>
      <p:sp>
        <p:nvSpPr>
          <p:cNvPr id="11" name="Datumsplatzhalter 3"/>
          <p:cNvSpPr>
            <a:spLocks noGrp="1"/>
          </p:cNvSpPr>
          <p:nvPr>
            <p:ph type="dt" sz="half" idx="10"/>
          </p:nvPr>
        </p:nvSpPr>
        <p:spPr>
          <a:xfrm>
            <a:off x="628650" y="4767264"/>
            <a:ext cx="2057400" cy="273844"/>
          </a:xfrm>
        </p:spPr>
        <p:txBody>
          <a:bodyPr/>
          <a:lstStyle/>
          <a:p>
            <a:pPr algn="r"/>
            <a:fld id="{4DBCB560-D8F2-4149-ACC2-890FFD45AC9C}" type="datetime1">
              <a:rPr lang="en-GB" smtClean="0"/>
              <a:pPr algn="r"/>
              <a:t>27/11/2019</a:t>
            </a:fld>
            <a:endParaRPr lang="cs-CZ" dirty="0"/>
          </a:p>
        </p:txBody>
      </p:sp>
      <p:sp>
        <p:nvSpPr>
          <p:cNvPr id="13" name="Fußzeilenplatzhalter 4"/>
          <p:cNvSpPr txBox="1">
            <a:spLocks/>
          </p:cNvSpPr>
          <p:nvPr/>
        </p:nvSpPr>
        <p:spPr>
          <a:xfrm>
            <a:off x="3028950" y="4767264"/>
            <a:ext cx="3086100" cy="273844"/>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mtClean="0"/>
              <a:t>Training module: [</a:t>
            </a:r>
            <a:r>
              <a:rPr lang="en-GB" smtClean="0"/>
              <a:t>student's perspectives</a:t>
            </a:r>
            <a:r>
              <a:rPr lang="cs-CZ" smtClean="0"/>
              <a:t>]</a:t>
            </a:r>
            <a:endParaRPr lang="cs-CZ" dirty="0"/>
          </a:p>
        </p:txBody>
      </p:sp>
    </p:spTree>
    <p:extLst>
      <p:ext uri="{BB962C8B-B14F-4D97-AF65-F5344CB8AC3E}">
        <p14:creationId xmlns:p14="http://schemas.microsoft.com/office/powerpoint/2010/main" val="41840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normAutofit/>
          </a:bodyPr>
          <a:lstStyle/>
          <a:p>
            <a:r>
              <a:rPr lang="en-GB" dirty="0" smtClean="0"/>
              <a:t>Conclusion</a:t>
            </a:r>
            <a:endParaRPr lang="en-GB" dirty="0"/>
          </a:p>
        </p:txBody>
      </p:sp>
      <p:sp>
        <p:nvSpPr>
          <p:cNvPr id="3" name="Zástupný symbol pro obsah 2"/>
          <p:cNvSpPr>
            <a:spLocks noGrp="1"/>
          </p:cNvSpPr>
          <p:nvPr>
            <p:ph idx="1"/>
          </p:nvPr>
        </p:nvSpPr>
        <p:spPr>
          <a:xfrm>
            <a:off x="191329" y="1048453"/>
            <a:ext cx="7886700" cy="3855733"/>
          </a:xfrm>
        </p:spPr>
        <p:txBody>
          <a:bodyPr>
            <a:normAutofit/>
          </a:bodyPr>
          <a:lstStyle/>
          <a:p>
            <a:r>
              <a:rPr lang="en-GB" dirty="0" smtClean="0"/>
              <a:t>Teacher’s should be aware that plagiarism prevention is more important in academic writing</a:t>
            </a:r>
          </a:p>
          <a:p>
            <a:endParaRPr lang="en-GB" sz="1050" dirty="0" smtClean="0"/>
          </a:p>
          <a:p>
            <a:r>
              <a:rPr lang="en-GB" dirty="0" smtClean="0"/>
              <a:t>Students usually have their own but usually wrong assumptions/perceptions</a:t>
            </a:r>
          </a:p>
          <a:p>
            <a:endParaRPr lang="en-GB" sz="1050" dirty="0" smtClean="0"/>
          </a:p>
          <a:p>
            <a:r>
              <a:rPr lang="en-GB" dirty="0" smtClean="0"/>
              <a:t>This workshop has highlighted some of the students perceptions but there are many more!</a:t>
            </a:r>
          </a:p>
          <a:p>
            <a:endParaRPr lang="en-GB" sz="1000" dirty="0" smtClean="0"/>
          </a:p>
          <a:p>
            <a:r>
              <a:rPr lang="en-GB" dirty="0" smtClean="0"/>
              <a:t>Teachers, by establishing mentor-tutor relationship, can understand and address students’ misconceptions</a:t>
            </a:r>
            <a:endParaRPr lang="en-GB" dirty="0"/>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13</a:t>
            </a:fld>
            <a:endParaRPr lang="cs-CZ" dirty="0"/>
          </a:p>
        </p:txBody>
      </p:sp>
      <p:sp>
        <p:nvSpPr>
          <p:cNvPr id="8"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10"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2318538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5"/>
            <a:ext cx="6915150" cy="835537"/>
          </a:xfrm>
        </p:spPr>
        <p:txBody>
          <a:bodyPr>
            <a:normAutofit/>
          </a:bodyPr>
          <a:lstStyle/>
          <a:p>
            <a:r>
              <a:rPr lang="en-GB" dirty="0" smtClean="0"/>
              <a:t>Acknowledgement &amp; references</a:t>
            </a:r>
            <a:endParaRPr lang="en-GB" dirty="0"/>
          </a:p>
        </p:txBody>
      </p:sp>
      <p:sp>
        <p:nvSpPr>
          <p:cNvPr id="3" name="Zástupný symbol pro obsah 2"/>
          <p:cNvSpPr>
            <a:spLocks noGrp="1"/>
          </p:cNvSpPr>
          <p:nvPr>
            <p:ph idx="1"/>
          </p:nvPr>
        </p:nvSpPr>
        <p:spPr>
          <a:xfrm>
            <a:off x="181388" y="1453230"/>
            <a:ext cx="8893037" cy="2711265"/>
          </a:xfrm>
        </p:spPr>
        <p:txBody>
          <a:bodyPr>
            <a:normAutofit/>
          </a:bodyPr>
          <a:lstStyle/>
          <a:p>
            <a:r>
              <a:rPr lang="en-GB" sz="2800" dirty="0" smtClean="0"/>
              <a:t>Author wish to acknowledge all students who have asked clarifications for the scenarios discussed in this session.</a:t>
            </a:r>
          </a:p>
          <a:p>
            <a:endParaRPr lang="en-GB" sz="2800" dirty="0" smtClean="0"/>
          </a:p>
          <a:p>
            <a:r>
              <a:rPr lang="en-GB" sz="2800" dirty="0" smtClean="0"/>
              <a:t>Sincere thank you for the staff within University of Derby who took part in the first session</a:t>
            </a:r>
            <a:endParaRPr lang="en-US" sz="2800" dirty="0"/>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14</a:t>
            </a:fld>
            <a:endParaRPr lang="cs-CZ" dirty="0"/>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8"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1890416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lstStyle/>
          <a:p>
            <a:r>
              <a:rPr lang="en-GB" dirty="0">
                <a:solidFill>
                  <a:schemeClr val="accent1"/>
                </a:solidFill>
              </a:rPr>
              <a:t>Notes for trainer of the module</a:t>
            </a:r>
          </a:p>
        </p:txBody>
      </p:sp>
      <p:sp>
        <p:nvSpPr>
          <p:cNvPr id="3" name="Zástupný symbol pro obsah 2"/>
          <p:cNvSpPr>
            <a:spLocks noGrp="1"/>
          </p:cNvSpPr>
          <p:nvPr>
            <p:ph idx="1"/>
          </p:nvPr>
        </p:nvSpPr>
        <p:spPr>
          <a:xfrm>
            <a:off x="42241" y="1268994"/>
            <a:ext cx="9101759" cy="2557572"/>
          </a:xfrm>
        </p:spPr>
        <p:txBody>
          <a:bodyPr>
            <a:noAutofit/>
          </a:bodyPr>
          <a:lstStyle/>
          <a:p>
            <a:r>
              <a:rPr lang="en-GB" sz="2800" dirty="0" smtClean="0"/>
              <a:t>Please make sure additional copies of slides </a:t>
            </a:r>
            <a:r>
              <a:rPr lang="en-GB" sz="2800" dirty="0" smtClean="0"/>
              <a:t>6 </a:t>
            </a:r>
            <a:r>
              <a:rPr lang="en-GB" sz="2800" dirty="0" smtClean="0"/>
              <a:t>to </a:t>
            </a:r>
            <a:r>
              <a:rPr lang="en-GB" sz="2800" dirty="0" smtClean="0"/>
              <a:t>12 </a:t>
            </a:r>
            <a:r>
              <a:rPr lang="en-GB" sz="2800" dirty="0" smtClean="0"/>
              <a:t>are available for  participants to work in groups.</a:t>
            </a:r>
          </a:p>
          <a:p>
            <a:endParaRPr lang="en-GB" sz="1200" dirty="0" smtClean="0"/>
          </a:p>
          <a:p>
            <a:r>
              <a:rPr lang="en-GB" sz="2800" dirty="0" smtClean="0"/>
              <a:t>It is also advisable to have a flip-chart (and sticky notes) to assist the participant to show their views, decisions etc.</a:t>
            </a:r>
          </a:p>
          <a:p>
            <a:endParaRPr lang="en-GB" sz="1400" dirty="0" smtClean="0"/>
          </a:p>
          <a:p>
            <a:r>
              <a:rPr lang="en-GB" sz="2800" dirty="0" smtClean="0"/>
              <a:t> Some example solutions for each scenario are given in the next slide</a:t>
            </a:r>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15</a:t>
            </a:fld>
            <a:endParaRPr lang="cs-CZ" dirty="0"/>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8"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45917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lstStyle/>
          <a:p>
            <a:r>
              <a:rPr lang="en-GB" dirty="0">
                <a:solidFill>
                  <a:schemeClr val="accent1"/>
                </a:solidFill>
              </a:rPr>
              <a:t>Notes for trainer of the module</a:t>
            </a:r>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16</a:t>
            </a:fld>
            <a:endParaRPr lang="cs-CZ" dirty="0"/>
          </a:p>
        </p:txBody>
      </p:sp>
      <p:sp>
        <p:nvSpPr>
          <p:cNvPr id="8" name="Nadpis 1"/>
          <p:cNvSpPr txBox="1">
            <a:spLocks/>
          </p:cNvSpPr>
          <p:nvPr/>
        </p:nvSpPr>
        <p:spPr>
          <a:xfrm>
            <a:off x="52180" y="1526471"/>
            <a:ext cx="9091820" cy="3146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09999"/>
                </a:solidFill>
                <a:latin typeface="+mn-lt"/>
                <a:ea typeface="+mj-ea"/>
                <a:cs typeface="+mj-cs"/>
              </a:defRPr>
            </a:lvl1pPr>
          </a:lstStyle>
          <a:p>
            <a:r>
              <a:rPr lang="en-US" sz="1800" b="1" dirty="0" smtClean="0"/>
              <a:t>Scenario 1: </a:t>
            </a:r>
            <a:r>
              <a:rPr lang="en-US" sz="1800" dirty="0" smtClean="0">
                <a:solidFill>
                  <a:schemeClr val="tx1"/>
                </a:solidFill>
              </a:rPr>
              <a:t>Need to explain the students giving a list of references without in-text citation would not help the reader to find out which quote/paraphrase is taken from which source.</a:t>
            </a:r>
          </a:p>
          <a:p>
            <a:r>
              <a:rPr lang="en-US" sz="1800" i="1" dirty="0">
                <a:solidFill>
                  <a:schemeClr val="tx1"/>
                </a:solidFill>
              </a:rPr>
              <a:t>[</a:t>
            </a:r>
            <a:r>
              <a:rPr lang="en-US" sz="1800" b="1" i="1" dirty="0" smtClean="0">
                <a:solidFill>
                  <a:schemeClr val="tx1"/>
                </a:solidFill>
              </a:rPr>
              <a:t>Exercise: </a:t>
            </a:r>
            <a:r>
              <a:rPr lang="en-US" sz="1800" i="1" dirty="0" smtClean="0">
                <a:solidFill>
                  <a:schemeClr val="tx1"/>
                </a:solidFill>
              </a:rPr>
              <a:t>This can be demonstrated by giving a paragraph (with reference list) and asking them to find the sentences that would have originated from each reference in the list].</a:t>
            </a:r>
          </a:p>
          <a:p>
            <a:endParaRPr lang="en-US" sz="1800" i="1" dirty="0" smtClean="0">
              <a:solidFill>
                <a:schemeClr val="tx1"/>
              </a:solidFill>
            </a:endParaRPr>
          </a:p>
          <a:p>
            <a:endParaRPr lang="en-US" sz="1200" dirty="0">
              <a:solidFill>
                <a:schemeClr val="tx1"/>
              </a:solidFill>
            </a:endParaRPr>
          </a:p>
          <a:p>
            <a:r>
              <a:rPr lang="en-US" sz="1800" b="1" dirty="0"/>
              <a:t>Scenario </a:t>
            </a:r>
            <a:r>
              <a:rPr lang="en-US" sz="1800" b="1" dirty="0" smtClean="0"/>
              <a:t>2: </a:t>
            </a:r>
            <a:r>
              <a:rPr lang="en-US" sz="1800" dirty="0">
                <a:solidFill>
                  <a:schemeClr val="tx1"/>
                </a:solidFill>
              </a:rPr>
              <a:t>Need to explain the students </a:t>
            </a:r>
            <a:r>
              <a:rPr lang="en-US" sz="1800" dirty="0" smtClean="0">
                <a:solidFill>
                  <a:schemeClr val="tx1"/>
                </a:solidFill>
              </a:rPr>
              <a:t>that </a:t>
            </a:r>
            <a:r>
              <a:rPr lang="en-US" sz="1800" dirty="0" err="1" smtClean="0">
                <a:solidFill>
                  <a:schemeClr val="tx1"/>
                </a:solidFill>
              </a:rPr>
              <a:t>Turnitin</a:t>
            </a:r>
            <a:r>
              <a:rPr lang="en-US" sz="1800" dirty="0" smtClean="0">
                <a:solidFill>
                  <a:schemeClr val="tx1"/>
                </a:solidFill>
              </a:rPr>
              <a:t> is merely a “text matching software”.</a:t>
            </a:r>
          </a:p>
          <a:p>
            <a:r>
              <a:rPr lang="en-US" sz="1800" i="1" dirty="0" smtClean="0">
                <a:solidFill>
                  <a:schemeClr val="tx1"/>
                </a:solidFill>
              </a:rPr>
              <a:t>[</a:t>
            </a:r>
            <a:r>
              <a:rPr lang="en-US" sz="1800" b="1" i="1" dirty="0" smtClean="0">
                <a:solidFill>
                  <a:schemeClr val="tx1"/>
                </a:solidFill>
              </a:rPr>
              <a:t>Exercise: </a:t>
            </a:r>
            <a:r>
              <a:rPr lang="en-US" sz="1800" i="1" dirty="0" smtClean="0">
                <a:solidFill>
                  <a:schemeClr val="tx1"/>
                </a:solidFill>
              </a:rPr>
              <a:t>This can be demonstrated by a simple task to ask students to compare </a:t>
            </a:r>
            <a:r>
              <a:rPr lang="en-US" sz="1800" i="1" dirty="0" err="1" smtClean="0">
                <a:solidFill>
                  <a:schemeClr val="tx1"/>
                </a:solidFill>
              </a:rPr>
              <a:t>Turnitin</a:t>
            </a:r>
            <a:r>
              <a:rPr lang="en-US" sz="1800" i="1" dirty="0" smtClean="0">
                <a:solidFill>
                  <a:schemeClr val="tx1"/>
                </a:solidFill>
              </a:rPr>
              <a:t> report].</a:t>
            </a:r>
          </a:p>
          <a:p>
            <a:endParaRPr lang="en-US" sz="1200" dirty="0" smtClean="0">
              <a:solidFill>
                <a:schemeClr val="tx1"/>
              </a:solidFill>
            </a:endParaRPr>
          </a:p>
          <a:p>
            <a:endParaRPr lang="en-US" sz="1800" dirty="0">
              <a:solidFill>
                <a:schemeClr val="tx1"/>
              </a:solidFill>
            </a:endParaRPr>
          </a:p>
          <a:p>
            <a:r>
              <a:rPr lang="en-US" sz="1800" dirty="0" smtClean="0">
                <a:solidFill>
                  <a:schemeClr val="tx1"/>
                </a:solidFill>
              </a:rPr>
              <a:t> </a:t>
            </a:r>
            <a:endParaRPr lang="en-US" sz="1800" dirty="0">
              <a:solidFill>
                <a:schemeClr val="tx1"/>
              </a:solidFill>
            </a:endParaRPr>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9"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76719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915150" cy="835537"/>
          </a:xfrm>
        </p:spPr>
        <p:txBody>
          <a:bodyPr/>
          <a:lstStyle/>
          <a:p>
            <a:r>
              <a:rPr lang="en-GB" dirty="0">
                <a:solidFill>
                  <a:schemeClr val="accent1"/>
                </a:solidFill>
              </a:rPr>
              <a:t>Notes for trainer of the module</a:t>
            </a:r>
            <a:endParaRPr lang="en-GB" dirty="0"/>
          </a:p>
        </p:txBody>
      </p:sp>
      <p:sp>
        <p:nvSpPr>
          <p:cNvPr id="3" name="Inhaltsplatzhalter 2"/>
          <p:cNvSpPr>
            <a:spLocks noGrp="1"/>
          </p:cNvSpPr>
          <p:nvPr>
            <p:ph idx="1"/>
          </p:nvPr>
        </p:nvSpPr>
        <p:spPr>
          <a:xfrm>
            <a:off x="73152" y="1660501"/>
            <a:ext cx="8997696" cy="3482999"/>
          </a:xfrm>
        </p:spPr>
        <p:txBody>
          <a:bodyPr>
            <a:normAutofit/>
          </a:bodyPr>
          <a:lstStyle/>
          <a:p>
            <a:pPr marL="0" indent="0">
              <a:buNone/>
            </a:pPr>
            <a:r>
              <a:rPr lang="en-US" sz="1800" b="1" dirty="0" smtClean="0">
                <a:solidFill>
                  <a:srgbClr val="009999"/>
                </a:solidFill>
              </a:rPr>
              <a:t>Scenario </a:t>
            </a:r>
            <a:r>
              <a:rPr lang="en-US" sz="1800" b="1" dirty="0">
                <a:solidFill>
                  <a:srgbClr val="009999"/>
                </a:solidFill>
              </a:rPr>
              <a:t>3: </a:t>
            </a:r>
            <a:r>
              <a:rPr lang="en-US" sz="1800" dirty="0"/>
              <a:t>Need to explain that the a quote has no limitations of words. However they also need to be explained about other ways of academic writing (such as paraphrasing, synthesizing etc.). Most importantly you need show writing an essay using only the quotes is not considered as plagiarism but by doing this, they will not learn anything.  </a:t>
            </a:r>
          </a:p>
          <a:p>
            <a:pPr marL="0" indent="0">
              <a:spcBef>
                <a:spcPts val="0"/>
              </a:spcBef>
              <a:buNone/>
            </a:pPr>
            <a:r>
              <a:rPr lang="en-US" sz="1800" dirty="0"/>
              <a:t>[</a:t>
            </a:r>
            <a:r>
              <a:rPr lang="en-US" sz="1800" b="1" i="1" dirty="0"/>
              <a:t>Exercise: </a:t>
            </a:r>
            <a:r>
              <a:rPr lang="en-US" sz="1800" i="1" dirty="0"/>
              <a:t>This can be demonstrated by showing two paragraphs, one as quote,  the other is paraphrased and ask them to find the differences</a:t>
            </a:r>
            <a:r>
              <a:rPr lang="en-US" sz="1800" i="1" dirty="0" smtClean="0"/>
              <a:t>]</a:t>
            </a:r>
          </a:p>
          <a:p>
            <a:pPr marL="0" indent="0">
              <a:spcBef>
                <a:spcPts val="0"/>
              </a:spcBef>
              <a:buNone/>
            </a:pPr>
            <a:endParaRPr lang="en-US" sz="1800" i="1" dirty="0" smtClean="0"/>
          </a:p>
          <a:p>
            <a:pPr marL="0" indent="0">
              <a:buNone/>
            </a:pPr>
            <a:r>
              <a:rPr lang="en-US" sz="1800" b="1" dirty="0">
                <a:solidFill>
                  <a:srgbClr val="009999"/>
                </a:solidFill>
              </a:rPr>
              <a:t>Scenario 4: </a:t>
            </a:r>
            <a:r>
              <a:rPr lang="en-US" sz="1800" dirty="0"/>
              <a:t>Many students fail to understand the differences between primary and secondary sources. This can only be explained to them in detail</a:t>
            </a:r>
          </a:p>
          <a:p>
            <a:pPr marL="0" indent="0">
              <a:spcBef>
                <a:spcPts val="0"/>
              </a:spcBef>
              <a:buNone/>
            </a:pPr>
            <a:r>
              <a:rPr lang="en-US" sz="1800" i="1" dirty="0"/>
              <a:t>[</a:t>
            </a:r>
            <a:r>
              <a:rPr lang="en-US" sz="1800" b="1" i="1" dirty="0"/>
              <a:t>Exercise</a:t>
            </a:r>
            <a:r>
              <a:rPr lang="en-US" sz="1800" i="1" dirty="0"/>
              <a:t>: You need to explain to them in detail about appropriate referencing]</a:t>
            </a:r>
          </a:p>
          <a:p>
            <a:pPr marL="0" indent="0">
              <a:buNone/>
            </a:pPr>
            <a:endParaRPr lang="en-US" i="1" dirty="0"/>
          </a:p>
          <a:p>
            <a:pPr marL="0" indent="0">
              <a:buNone/>
            </a:pPr>
            <a:endParaRPr lang="en-GB" dirty="0"/>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17</a:t>
            </a:fld>
            <a:endParaRPr lang="cs-CZ" dirty="0"/>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8"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1327081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lstStyle/>
          <a:p>
            <a:r>
              <a:rPr lang="en-GB" smtClean="0">
                <a:solidFill>
                  <a:schemeClr val="accent1"/>
                </a:solidFill>
              </a:rPr>
              <a:t>Notes for trainer of the module</a:t>
            </a:r>
            <a:endParaRPr lang="en-GB" dirty="0">
              <a:solidFill>
                <a:schemeClr val="accent1"/>
              </a:solidFill>
            </a:endParaRPr>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18</a:t>
            </a:fld>
            <a:endParaRPr lang="cs-CZ" dirty="0"/>
          </a:p>
        </p:txBody>
      </p:sp>
      <p:sp>
        <p:nvSpPr>
          <p:cNvPr id="8" name="Nadpis 1"/>
          <p:cNvSpPr txBox="1">
            <a:spLocks/>
          </p:cNvSpPr>
          <p:nvPr/>
        </p:nvSpPr>
        <p:spPr>
          <a:xfrm>
            <a:off x="0" y="1398556"/>
            <a:ext cx="9091820" cy="3642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09999"/>
                </a:solidFill>
                <a:latin typeface="+mn-lt"/>
                <a:ea typeface="+mj-ea"/>
                <a:cs typeface="+mj-cs"/>
              </a:defRPr>
            </a:lvl1pPr>
          </a:lstStyle>
          <a:p>
            <a:endParaRPr lang="en-US" sz="1800" dirty="0" smtClean="0">
              <a:solidFill>
                <a:schemeClr val="tx1"/>
              </a:solidFill>
            </a:endParaRPr>
          </a:p>
          <a:p>
            <a:r>
              <a:rPr lang="en-US" sz="1800" b="1" dirty="0" smtClean="0"/>
              <a:t>Scenario </a:t>
            </a:r>
            <a:r>
              <a:rPr lang="en-US" sz="1800" b="1" dirty="0"/>
              <a:t>5</a:t>
            </a:r>
            <a:r>
              <a:rPr lang="en-US" sz="1800" b="1" dirty="0" smtClean="0"/>
              <a:t>: </a:t>
            </a:r>
            <a:r>
              <a:rPr lang="en-US" sz="1800" dirty="0" smtClean="0">
                <a:solidFill>
                  <a:schemeClr val="tx1"/>
                </a:solidFill>
              </a:rPr>
              <a:t>This is another concept that can only be addressed by properly explaining the rules of academic writing</a:t>
            </a:r>
          </a:p>
          <a:p>
            <a:r>
              <a:rPr lang="en-US" sz="1800" i="1" dirty="0" smtClean="0">
                <a:solidFill>
                  <a:schemeClr val="tx1"/>
                </a:solidFill>
              </a:rPr>
              <a:t>[</a:t>
            </a:r>
            <a:r>
              <a:rPr lang="en-US" sz="1800" b="1" i="1" dirty="0" smtClean="0">
                <a:solidFill>
                  <a:schemeClr val="tx1"/>
                </a:solidFill>
              </a:rPr>
              <a:t>Exercise</a:t>
            </a:r>
            <a:r>
              <a:rPr lang="en-US" sz="1800" i="1" dirty="0" smtClean="0">
                <a:solidFill>
                  <a:schemeClr val="tx1"/>
                </a:solidFill>
              </a:rPr>
              <a:t>: You need to explain to them memorizing and reproducing is not a good learning style]</a:t>
            </a:r>
          </a:p>
          <a:p>
            <a:endParaRPr lang="en-US" sz="1800" dirty="0" smtClean="0">
              <a:solidFill>
                <a:schemeClr val="tx1"/>
              </a:solidFill>
            </a:endParaRPr>
          </a:p>
          <a:p>
            <a:r>
              <a:rPr lang="en-US" sz="1800" b="1" dirty="0"/>
              <a:t>Scenario 6</a:t>
            </a:r>
            <a:r>
              <a:rPr lang="en-US" sz="1800" b="1" dirty="0" smtClean="0"/>
              <a:t>: </a:t>
            </a:r>
            <a:r>
              <a:rPr lang="en-US" sz="1800" dirty="0" smtClean="0">
                <a:solidFill>
                  <a:schemeClr val="tx1"/>
                </a:solidFill>
              </a:rPr>
              <a:t>Need to explain abstracts are there to attract the readers attention by giving an eye catching summary. it would be extremely difficult to understand the essence of the article just by reading the abstract. </a:t>
            </a:r>
          </a:p>
          <a:p>
            <a:r>
              <a:rPr lang="en-US" sz="1800" i="1" dirty="0">
                <a:solidFill>
                  <a:schemeClr val="tx1"/>
                </a:solidFill>
              </a:rPr>
              <a:t>[</a:t>
            </a:r>
            <a:r>
              <a:rPr lang="en-US" sz="1800" b="1" i="1" dirty="0">
                <a:solidFill>
                  <a:schemeClr val="tx1"/>
                </a:solidFill>
              </a:rPr>
              <a:t>Exercise</a:t>
            </a:r>
            <a:r>
              <a:rPr lang="en-US" sz="1800" i="1" dirty="0">
                <a:solidFill>
                  <a:schemeClr val="tx1"/>
                </a:solidFill>
              </a:rPr>
              <a:t>: </a:t>
            </a:r>
            <a:r>
              <a:rPr lang="en-US" sz="1800" i="1" dirty="0" smtClean="0">
                <a:solidFill>
                  <a:schemeClr val="tx1"/>
                </a:solidFill>
              </a:rPr>
              <a:t>Give them an abstract and ask questions from the full paper, then they will realize reading abstract alone is not enough]</a:t>
            </a:r>
          </a:p>
          <a:p>
            <a:endParaRPr lang="en-US" sz="1800" i="1" dirty="0">
              <a:solidFill>
                <a:schemeClr val="tx1"/>
              </a:solidFill>
            </a:endParaRPr>
          </a:p>
          <a:p>
            <a:endParaRPr lang="en-US" sz="1800" dirty="0">
              <a:solidFill>
                <a:schemeClr val="tx1"/>
              </a:solidFill>
            </a:endParaRPr>
          </a:p>
          <a:p>
            <a:r>
              <a:rPr lang="en-US" sz="1800" dirty="0" smtClean="0">
                <a:solidFill>
                  <a:schemeClr val="tx1"/>
                </a:solidFill>
              </a:rPr>
              <a:t> </a:t>
            </a:r>
            <a:endParaRPr lang="en-US" sz="1800" dirty="0">
              <a:solidFill>
                <a:schemeClr val="tx1"/>
              </a:solidFill>
            </a:endParaRPr>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9"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72252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lstStyle/>
          <a:p>
            <a:r>
              <a:rPr lang="en-GB" smtClean="0">
                <a:solidFill>
                  <a:schemeClr val="accent1"/>
                </a:solidFill>
              </a:rPr>
              <a:t>Notes for trainer of the module</a:t>
            </a:r>
            <a:endParaRPr lang="en-GB" dirty="0">
              <a:solidFill>
                <a:schemeClr val="accent1"/>
              </a:solidFill>
            </a:endParaRPr>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19</a:t>
            </a:fld>
            <a:endParaRPr lang="cs-CZ" dirty="0"/>
          </a:p>
        </p:txBody>
      </p:sp>
      <p:sp>
        <p:nvSpPr>
          <p:cNvPr id="8" name="Nadpis 1"/>
          <p:cNvSpPr txBox="1">
            <a:spLocks/>
          </p:cNvSpPr>
          <p:nvPr/>
        </p:nvSpPr>
        <p:spPr>
          <a:xfrm>
            <a:off x="0" y="1398556"/>
            <a:ext cx="9091820" cy="3642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09999"/>
                </a:solidFill>
                <a:latin typeface="+mn-lt"/>
                <a:ea typeface="+mj-ea"/>
                <a:cs typeface="+mj-cs"/>
              </a:defRPr>
            </a:lvl1pPr>
          </a:lstStyle>
          <a:p>
            <a:endParaRPr lang="en-US" sz="1800" dirty="0" smtClean="0">
              <a:solidFill>
                <a:schemeClr val="tx1"/>
              </a:solidFill>
            </a:endParaRPr>
          </a:p>
          <a:p>
            <a:r>
              <a:rPr lang="en-US" sz="1800" b="1" dirty="0" smtClean="0"/>
              <a:t>Scenario 7: </a:t>
            </a:r>
            <a:r>
              <a:rPr lang="en-US" sz="1800" dirty="0">
                <a:solidFill>
                  <a:schemeClr val="tx1"/>
                </a:solidFill>
              </a:rPr>
              <a:t>Need to explain </a:t>
            </a:r>
            <a:r>
              <a:rPr lang="en-US" sz="1800" dirty="0" smtClean="0">
                <a:solidFill>
                  <a:schemeClr val="tx1"/>
                </a:solidFill>
              </a:rPr>
              <a:t>integrity do apply to all information (including spoken). However there is some freedom for using a lecturers notes. If in doubt it is always better to cite the source as “personal communication with Prof XXXX.</a:t>
            </a:r>
            <a:endParaRPr lang="en-US" sz="1800" dirty="0">
              <a:solidFill>
                <a:schemeClr val="tx1"/>
              </a:solidFill>
            </a:endParaRPr>
          </a:p>
          <a:p>
            <a:r>
              <a:rPr lang="en-US" sz="1800" i="1" dirty="0">
                <a:solidFill>
                  <a:schemeClr val="tx1"/>
                </a:solidFill>
              </a:rPr>
              <a:t>[</a:t>
            </a:r>
            <a:r>
              <a:rPr lang="en-US" sz="1800" b="1" i="1" dirty="0">
                <a:solidFill>
                  <a:schemeClr val="tx1"/>
                </a:solidFill>
              </a:rPr>
              <a:t>Exercise</a:t>
            </a:r>
            <a:r>
              <a:rPr lang="en-US" sz="1800" i="1" dirty="0">
                <a:solidFill>
                  <a:schemeClr val="tx1"/>
                </a:solidFill>
              </a:rPr>
              <a:t>: Give them </a:t>
            </a:r>
            <a:r>
              <a:rPr lang="en-US" sz="1800" i="1" dirty="0" smtClean="0">
                <a:solidFill>
                  <a:schemeClr val="tx1"/>
                </a:solidFill>
              </a:rPr>
              <a:t>two example oral statements, one based on common knowledge and other ambiguous (without any references) ask them to paraphrase them (and introduce the concept of citing spoken information ]</a:t>
            </a:r>
            <a:endParaRPr lang="en-US" sz="1800" i="1" dirty="0">
              <a:solidFill>
                <a:schemeClr val="tx1"/>
              </a:solidFill>
            </a:endParaRPr>
          </a:p>
          <a:p>
            <a:endParaRPr lang="en-US" sz="1800" i="1" dirty="0">
              <a:solidFill>
                <a:schemeClr val="tx1"/>
              </a:solidFill>
            </a:endParaRPr>
          </a:p>
          <a:p>
            <a:endParaRPr lang="en-US" sz="1800" dirty="0">
              <a:solidFill>
                <a:schemeClr val="tx1"/>
              </a:solidFill>
            </a:endParaRPr>
          </a:p>
          <a:p>
            <a:r>
              <a:rPr lang="en-US" sz="1800" dirty="0" smtClean="0">
                <a:solidFill>
                  <a:schemeClr val="tx1"/>
                </a:solidFill>
              </a:rPr>
              <a:t> </a:t>
            </a:r>
            <a:endParaRPr lang="en-US" sz="1800" dirty="0">
              <a:solidFill>
                <a:schemeClr val="tx1"/>
              </a:solidFill>
            </a:endParaRPr>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9"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2021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lstStyle/>
          <a:p>
            <a:r>
              <a:rPr lang="en-US" dirty="0" smtClean="0"/>
              <a:t>Basic information for trainers</a:t>
            </a:r>
            <a:endParaRPr lang="en-US" dirty="0"/>
          </a:p>
        </p:txBody>
      </p:sp>
      <p:sp>
        <p:nvSpPr>
          <p:cNvPr id="3" name="Zástupný symbol pro obsah 2"/>
          <p:cNvSpPr>
            <a:spLocks noGrp="1"/>
          </p:cNvSpPr>
          <p:nvPr>
            <p:ph idx="1"/>
          </p:nvPr>
        </p:nvSpPr>
        <p:spPr>
          <a:xfrm>
            <a:off x="81998" y="1246465"/>
            <a:ext cx="8094726" cy="3482999"/>
          </a:xfrm>
        </p:spPr>
        <p:txBody>
          <a:bodyPr>
            <a:noAutofit/>
          </a:bodyPr>
          <a:lstStyle/>
          <a:p>
            <a:r>
              <a:rPr lang="en-GB" b="1" dirty="0" smtClean="0"/>
              <a:t>Target group: </a:t>
            </a:r>
            <a:r>
              <a:rPr lang="en-GB" dirty="0" smtClean="0"/>
              <a:t>Lecturers, demonstrators, academic enhancement officers, Head of the departments</a:t>
            </a:r>
          </a:p>
          <a:p>
            <a:r>
              <a:rPr lang="en-GB" b="1" dirty="0" smtClean="0"/>
              <a:t>Learning objective(s): </a:t>
            </a:r>
            <a:r>
              <a:rPr lang="en-GB" dirty="0"/>
              <a:t>To </a:t>
            </a:r>
            <a:r>
              <a:rPr lang="en-GB" dirty="0" smtClean="0"/>
              <a:t>provide understandings on student </a:t>
            </a:r>
            <a:r>
              <a:rPr lang="en-GB" dirty="0"/>
              <a:t>perceptions about plagiarism and academic integrity</a:t>
            </a:r>
          </a:p>
          <a:p>
            <a:r>
              <a:rPr lang="en-GB" b="1" dirty="0" smtClean="0"/>
              <a:t>Educational format(s): </a:t>
            </a:r>
            <a:r>
              <a:rPr lang="en-GB" dirty="0" smtClean="0"/>
              <a:t>Presentation, Discussion, and group work</a:t>
            </a:r>
          </a:p>
          <a:p>
            <a:r>
              <a:rPr lang="en-GB" b="1" dirty="0" smtClean="0"/>
              <a:t>Duration: </a:t>
            </a:r>
            <a:r>
              <a:rPr lang="en-GB" dirty="0" smtClean="0"/>
              <a:t>90 minutes</a:t>
            </a:r>
          </a:p>
          <a:p>
            <a:r>
              <a:rPr lang="en-GB" b="1" dirty="0" smtClean="0"/>
              <a:t>Recommended number of participants</a:t>
            </a:r>
            <a:r>
              <a:rPr lang="en-GB" dirty="0" smtClean="0"/>
              <a:t>: Up to 35 Max (5 groups of 7)</a:t>
            </a:r>
          </a:p>
          <a:p>
            <a:r>
              <a:rPr lang="en-GB" dirty="0" smtClean="0"/>
              <a:t>Please provide flip charts, sticky notes and marker pens. Participants are expected to work in groups consisting 5 members.</a:t>
            </a:r>
          </a:p>
        </p:txBody>
      </p:sp>
      <p:sp>
        <p:nvSpPr>
          <p:cNvPr id="4"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5"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2</a:t>
            </a:fld>
            <a:endParaRPr lang="cs-CZ" dirty="0"/>
          </a:p>
        </p:txBody>
      </p:sp>
    </p:spTree>
    <p:extLst>
      <p:ext uri="{BB962C8B-B14F-4D97-AF65-F5344CB8AC3E}">
        <p14:creationId xmlns:p14="http://schemas.microsoft.com/office/powerpoint/2010/main" val="248795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42980" cy="866692"/>
          </a:xfrm>
        </p:spPr>
        <p:txBody>
          <a:bodyPr>
            <a:normAutofit/>
          </a:bodyPr>
          <a:lstStyle/>
          <a:p>
            <a:r>
              <a:rPr lang="cs-CZ" sz="3200" dirty="0" err="1"/>
              <a:t>Author</a:t>
            </a:r>
            <a:r>
              <a:rPr lang="cs-CZ" sz="3200" dirty="0"/>
              <a:t> &amp; </a:t>
            </a:r>
            <a:r>
              <a:rPr lang="en-US" sz="3200" dirty="0"/>
              <a:t>contact </a:t>
            </a:r>
            <a:r>
              <a:rPr lang="cs-CZ" sz="3200" dirty="0" err="1"/>
              <a:t>information</a:t>
            </a:r>
            <a:endParaRPr lang="en-US" sz="3200" dirty="0"/>
          </a:p>
        </p:txBody>
      </p:sp>
      <p:sp>
        <p:nvSpPr>
          <p:cNvPr id="3" name="Zástupný symbol pro obsah 2"/>
          <p:cNvSpPr>
            <a:spLocks noGrp="1"/>
          </p:cNvSpPr>
          <p:nvPr>
            <p:ph idx="1"/>
          </p:nvPr>
        </p:nvSpPr>
        <p:spPr>
          <a:xfrm>
            <a:off x="47708" y="1255415"/>
            <a:ext cx="6847564" cy="2596671"/>
          </a:xfrm>
        </p:spPr>
        <p:txBody>
          <a:bodyPr>
            <a:noAutofit/>
          </a:bodyPr>
          <a:lstStyle/>
          <a:p>
            <a:pPr marL="0" indent="0">
              <a:buNone/>
            </a:pPr>
            <a:r>
              <a:rPr lang="en-US" sz="2800" b="1" dirty="0"/>
              <a:t>Dr S D Sivasubramaniam </a:t>
            </a:r>
            <a:endParaRPr lang="en-US" sz="2800" b="1" dirty="0" smtClean="0"/>
          </a:p>
          <a:p>
            <a:pPr marL="0" indent="0">
              <a:buNone/>
            </a:pPr>
            <a:r>
              <a:rPr lang="en-US" sz="2800" b="1" dirty="0" smtClean="0"/>
              <a:t>(</a:t>
            </a:r>
            <a:r>
              <a:rPr lang="en-US" sz="2800" b="1" dirty="0"/>
              <a:t>Dr Shiva)</a:t>
            </a:r>
          </a:p>
          <a:p>
            <a:pPr marL="0" indent="0">
              <a:buNone/>
            </a:pPr>
            <a:r>
              <a:rPr lang="en-US" sz="2800" b="1" dirty="0"/>
              <a:t>University of Derby </a:t>
            </a:r>
          </a:p>
          <a:p>
            <a:pPr marL="0" indent="0">
              <a:buNone/>
            </a:pPr>
            <a:r>
              <a:rPr lang="en-US" sz="2800" b="1" dirty="0" smtClean="0">
                <a:hlinkClick r:id="rId3"/>
              </a:rPr>
              <a:t>s.sivasubramaniam@derby.ac.uk</a:t>
            </a:r>
            <a:r>
              <a:rPr lang="en-US" sz="2800" b="1" dirty="0" smtClean="0"/>
              <a:t> </a:t>
            </a:r>
          </a:p>
          <a:p>
            <a:pPr marL="0" indent="0">
              <a:buNone/>
            </a:pPr>
            <a:endParaRPr lang="en-US" sz="2800" b="1" dirty="0"/>
          </a:p>
          <a:p>
            <a:pPr marL="0" indent="0">
              <a:buNone/>
            </a:pPr>
            <a:endParaRPr lang="en-US" sz="2800" b="1" dirty="0" smtClean="0"/>
          </a:p>
        </p:txBody>
      </p:sp>
      <p:sp>
        <p:nvSpPr>
          <p:cNvPr id="6" name="Rectangle 5">
            <a:extLst>
              <a:ext uri="{FF2B5EF4-FFF2-40B4-BE49-F238E27FC236}">
                <a16:creationId xmlns:a16="http://schemas.microsoft.com/office/drawing/2014/main" id="{D0696A2D-826B-4299-ACFC-45A21A739B5D}"/>
              </a:ext>
            </a:extLst>
          </p:cNvPr>
          <p:cNvSpPr/>
          <p:nvPr/>
        </p:nvSpPr>
        <p:spPr>
          <a:xfrm>
            <a:off x="5244410" y="4715876"/>
            <a:ext cx="1974515" cy="276999"/>
          </a:xfrm>
          <a:prstGeom prst="rect">
            <a:avLst/>
          </a:prstGeom>
        </p:spPr>
        <p:txBody>
          <a:bodyPr wrap="none">
            <a:spAutoFit/>
          </a:bodyPr>
          <a:lstStyle/>
          <a:p>
            <a:r>
              <a:rPr lang="en-GB" sz="1200" dirty="0">
                <a:solidFill>
                  <a:schemeClr val="bg1"/>
                </a:solidFill>
              </a:rPr>
              <a:t>Photo by University of Derby</a:t>
            </a:r>
          </a:p>
        </p:txBody>
      </p:sp>
      <p:sp>
        <p:nvSpPr>
          <p:cNvPr id="4" name="AutoShape 4" descr="Image result for university of Derb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5748234" y="-18985"/>
            <a:ext cx="3395766" cy="5145470"/>
          </a:xfrm>
          <a:prstGeom prst="rect">
            <a:avLst/>
          </a:prstGeom>
        </p:spPr>
      </p:pic>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9" name="Fußzeilenplatzhalter 4"/>
          <p:cNvSpPr>
            <a:spLocks noGrp="1"/>
          </p:cNvSpPr>
          <p:nvPr>
            <p:ph type="ftr" sz="quarter" idx="11"/>
          </p:nvPr>
        </p:nvSpPr>
        <p:spPr>
          <a:xfrm>
            <a:off x="2315718"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196538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5"/>
            <a:ext cx="6915150" cy="835537"/>
          </a:xfrm>
        </p:spPr>
        <p:txBody>
          <a:bodyPr>
            <a:normAutofit/>
          </a:bodyPr>
          <a:lstStyle/>
          <a:p>
            <a:r>
              <a:rPr lang="cs-CZ" dirty="0" smtClean="0"/>
              <a:t>License </a:t>
            </a:r>
            <a:r>
              <a:rPr lang="de-DE" dirty="0" smtClean="0"/>
              <a:t>in</a:t>
            </a:r>
            <a:r>
              <a:rPr lang="cs-CZ" dirty="0" smtClean="0"/>
              <a:t>formation</a:t>
            </a:r>
            <a:endParaRPr lang="cs-CZ" dirty="0"/>
          </a:p>
        </p:txBody>
      </p:sp>
      <p:sp>
        <p:nvSpPr>
          <p:cNvPr id="3" name="Zástupný symbol pro obsah 2"/>
          <p:cNvSpPr>
            <a:spLocks noGrp="1"/>
          </p:cNvSpPr>
          <p:nvPr>
            <p:ph idx="1"/>
          </p:nvPr>
        </p:nvSpPr>
        <p:spPr>
          <a:xfrm>
            <a:off x="628650" y="1149724"/>
            <a:ext cx="8149590" cy="3482999"/>
          </a:xfrm>
        </p:spPr>
        <p:txBody>
          <a:bodyPr>
            <a:normAutofit fontScale="92500" lnSpcReduction="20000"/>
          </a:bodyPr>
          <a:lstStyle/>
          <a:p>
            <a:pPr marL="0" indent="0">
              <a:buNone/>
            </a:pPr>
            <a:endParaRPr lang="en-GB" dirty="0" smtClean="0"/>
          </a:p>
          <a:p>
            <a:pPr marL="0" indent="0" algn="ctr">
              <a:buNone/>
            </a:pPr>
            <a:endParaRPr lang="en-GB" dirty="0" smtClean="0"/>
          </a:p>
          <a:p>
            <a:pPr marL="0" indent="0" algn="ctr">
              <a:buNone/>
            </a:pPr>
            <a:r>
              <a:rPr lang="en-GB" dirty="0" smtClean="0"/>
              <a:t>Title of the work: </a:t>
            </a:r>
            <a:r>
              <a:rPr lang="en-GB" dirty="0"/>
              <a:t>Learning about the student's perspectives – </a:t>
            </a:r>
            <a:r>
              <a:rPr lang="en-US" dirty="0"/>
              <a:t>Training module for HEI </a:t>
            </a:r>
            <a:r>
              <a:rPr lang="en-US" dirty="0" smtClean="0"/>
              <a:t>instructors</a:t>
            </a:r>
            <a:endParaRPr lang="en-GB" dirty="0" smtClean="0"/>
          </a:p>
          <a:p>
            <a:pPr marL="0" indent="0" algn="ctr">
              <a:buNone/>
            </a:pPr>
            <a:r>
              <a:rPr lang="en-GB" dirty="0" smtClean="0"/>
              <a:t>Attribute work to name:</a:t>
            </a:r>
            <a:r>
              <a:rPr lang="en-GB" dirty="0"/>
              <a:t> ENAI working group for educational materials</a:t>
            </a:r>
            <a:endParaRPr lang="en-GB" dirty="0" smtClean="0"/>
          </a:p>
          <a:p>
            <a:pPr marL="0" indent="0" algn="ctr">
              <a:buNone/>
            </a:pPr>
            <a:r>
              <a:rPr lang="en-GB" dirty="0" smtClean="0"/>
              <a:t>Licensed under: </a:t>
            </a:r>
            <a:r>
              <a:rPr lang="en-GB" dirty="0" smtClean="0">
                <a:hlinkClick r:id="rId3"/>
              </a:rPr>
              <a:t>creativecommons.org/licenses/by/4.0</a:t>
            </a:r>
            <a:endParaRPr lang="en-GB" dirty="0" smtClean="0"/>
          </a:p>
          <a:p>
            <a:pPr marL="0" indent="0" algn="ctr">
              <a:buNone/>
            </a:pPr>
            <a:endParaRPr lang="en-GB" dirty="0" smtClean="0"/>
          </a:p>
          <a:p>
            <a:pPr marL="0" indent="0" algn="ctr">
              <a:buNone/>
            </a:pPr>
            <a:r>
              <a:rPr lang="en-GB" dirty="0" smtClean="0"/>
              <a:t>Attribute using following text:</a:t>
            </a:r>
          </a:p>
          <a:p>
            <a:pPr marL="0" indent="0" algn="ctr">
              <a:buNone/>
            </a:pPr>
            <a:r>
              <a:rPr lang="en-GB" i="1" dirty="0" smtClean="0"/>
              <a:t>“Learning </a:t>
            </a:r>
            <a:r>
              <a:rPr lang="en-GB" i="1" dirty="0"/>
              <a:t>about the student's perspectives</a:t>
            </a:r>
            <a:r>
              <a:rPr lang="en-GB" dirty="0" smtClean="0"/>
              <a:t>– </a:t>
            </a:r>
            <a:r>
              <a:rPr lang="en-US" dirty="0"/>
              <a:t>Training module for HEI </a:t>
            </a:r>
            <a:r>
              <a:rPr lang="en-US" dirty="0" smtClean="0"/>
              <a:t>instructors</a:t>
            </a:r>
            <a:r>
              <a:rPr lang="en-GB" i="1" dirty="0" smtClean="0"/>
              <a:t>” </a:t>
            </a:r>
            <a:r>
              <a:rPr lang="en-GB" dirty="0" smtClean="0"/>
              <a:t>by ENAI </a:t>
            </a:r>
            <a:r>
              <a:rPr lang="en-GB" dirty="0"/>
              <a:t>working group for educational materials </a:t>
            </a:r>
            <a:r>
              <a:rPr lang="en-GB" dirty="0" smtClean="0"/>
              <a:t>is licensed under a </a:t>
            </a:r>
            <a:r>
              <a:rPr lang="en-GB" dirty="0" smtClean="0">
                <a:hlinkClick r:id="rId4"/>
              </a:rPr>
              <a:t>Creative Commons Attribution 4.0 International License</a:t>
            </a:r>
            <a:r>
              <a:rPr lang="en-GB" dirty="0" smtClean="0"/>
              <a:t>.</a:t>
            </a:r>
            <a:endParaRPr lang="en-GB" dirty="0"/>
          </a:p>
        </p:txBody>
      </p:sp>
      <p:pic>
        <p:nvPicPr>
          <p:cNvPr id="15" name="Picture 16" descr="VÃ½sledek obrÃ¡zku pro cc by ico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26720" y="1314208"/>
            <a:ext cx="1490559" cy="525422"/>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21</a:t>
            </a:fld>
            <a:endParaRPr lang="cs-CZ" dirty="0"/>
          </a:p>
        </p:txBody>
      </p:sp>
      <p:sp>
        <p:nvSpPr>
          <p:cNvPr id="8"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9"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41170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lstStyle/>
          <a:p>
            <a:r>
              <a:rPr lang="en-US" dirty="0" smtClean="0"/>
              <a:t>Basic information</a:t>
            </a:r>
            <a:endParaRPr lang="en-US" dirty="0"/>
          </a:p>
        </p:txBody>
      </p:sp>
      <p:sp>
        <p:nvSpPr>
          <p:cNvPr id="3" name="Zástupný symbol pro obsah 2"/>
          <p:cNvSpPr>
            <a:spLocks noGrp="1"/>
          </p:cNvSpPr>
          <p:nvPr>
            <p:ph idx="1"/>
          </p:nvPr>
        </p:nvSpPr>
        <p:spPr>
          <a:xfrm>
            <a:off x="0" y="1059901"/>
            <a:ext cx="8279296" cy="3707363"/>
          </a:xfrm>
        </p:spPr>
        <p:txBody>
          <a:bodyPr>
            <a:normAutofit fontScale="92500" lnSpcReduction="10000"/>
          </a:bodyPr>
          <a:lstStyle/>
          <a:p>
            <a:r>
              <a:rPr lang="en-GB" sz="2000" dirty="0" smtClean="0"/>
              <a:t>This session is based on real-life experiences of one academic but common occurrence amongst university and high school students.</a:t>
            </a:r>
          </a:p>
          <a:p>
            <a:r>
              <a:rPr lang="en-GB" dirty="0" smtClean="0"/>
              <a:t>In this session, you will be asked to choose one scenario (per group) about student perceptions on academic integrity and plagiarism avoidance.</a:t>
            </a:r>
          </a:p>
          <a:p>
            <a:r>
              <a:rPr lang="en-GB" sz="2000" dirty="0" smtClean="0"/>
              <a:t>You are expected to work in groups (of 5 maximum) to:</a:t>
            </a:r>
          </a:p>
          <a:p>
            <a:pPr lvl="2"/>
            <a:r>
              <a:rPr lang="en-GB" dirty="0"/>
              <a:t>U</a:t>
            </a:r>
            <a:r>
              <a:rPr lang="en-GB" dirty="0" smtClean="0"/>
              <a:t>nderstand the problem in the scenario your group has picked</a:t>
            </a:r>
          </a:p>
          <a:p>
            <a:pPr lvl="2"/>
            <a:r>
              <a:rPr lang="en-GB" dirty="0" smtClean="0"/>
              <a:t>Discuss the ways by which these can be tackled</a:t>
            </a:r>
          </a:p>
          <a:p>
            <a:pPr lvl="2"/>
            <a:r>
              <a:rPr lang="en-GB" dirty="0" smtClean="0"/>
              <a:t>Provide an action plan (or a way forwards) to address the issues with explanations to students</a:t>
            </a:r>
          </a:p>
          <a:p>
            <a:pPr lvl="2"/>
            <a:r>
              <a:rPr lang="en-GB" dirty="0" smtClean="0"/>
              <a:t>Share your scenario/recommendations with other participants in a final plenary session.</a:t>
            </a:r>
          </a:p>
          <a:p>
            <a:pPr lvl="2"/>
            <a:r>
              <a:rPr lang="en-GB" dirty="0" smtClean="0"/>
              <a:t>Extra information's and answers will be provided</a:t>
            </a:r>
          </a:p>
          <a:p>
            <a:endParaRPr lang="en-GB" sz="2000" dirty="0" smtClean="0"/>
          </a:p>
          <a:p>
            <a:endParaRPr lang="en-GB" sz="2000" dirty="0" smtClean="0"/>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3</a:t>
            </a:fld>
            <a:endParaRPr lang="cs-CZ" dirty="0"/>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8"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61675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6915150" cy="835537"/>
          </a:xfrm>
        </p:spPr>
        <p:txBody>
          <a:bodyPr/>
          <a:lstStyle/>
          <a:p>
            <a:r>
              <a:rPr lang="en-US" dirty="0" smtClean="0"/>
              <a:t>Lesson plan</a:t>
            </a:r>
            <a:endParaRPr lang="en-US" dirty="0"/>
          </a:p>
        </p:txBody>
      </p:sp>
      <p:sp>
        <p:nvSpPr>
          <p:cNvPr id="3" name="Zástupný symbol pro obsah 2"/>
          <p:cNvSpPr>
            <a:spLocks noGrp="1"/>
          </p:cNvSpPr>
          <p:nvPr>
            <p:ph idx="1"/>
          </p:nvPr>
        </p:nvSpPr>
        <p:spPr>
          <a:xfrm>
            <a:off x="198783" y="1245431"/>
            <a:ext cx="8032024" cy="3482999"/>
          </a:xfrm>
        </p:spPr>
        <p:txBody>
          <a:bodyPr>
            <a:noAutofit/>
          </a:bodyPr>
          <a:lstStyle/>
          <a:p>
            <a:pPr>
              <a:spcBef>
                <a:spcPts val="500"/>
              </a:spcBef>
            </a:pPr>
            <a:r>
              <a:rPr lang="en-GB" sz="2800" b="1" dirty="0" smtClean="0"/>
              <a:t>Introduction to the session </a:t>
            </a:r>
            <a:r>
              <a:rPr lang="en-GB" sz="2800" dirty="0" smtClean="0"/>
              <a:t>– 10 minutes </a:t>
            </a:r>
          </a:p>
          <a:p>
            <a:pPr>
              <a:spcBef>
                <a:spcPts val="500"/>
              </a:spcBef>
            </a:pPr>
            <a:endParaRPr lang="en-GB" sz="2800" dirty="0" smtClean="0"/>
          </a:p>
          <a:p>
            <a:pPr>
              <a:spcBef>
                <a:spcPts val="500"/>
              </a:spcBef>
            </a:pPr>
            <a:r>
              <a:rPr lang="en-GB" sz="2800" b="1" dirty="0" smtClean="0"/>
              <a:t>Scenario selection </a:t>
            </a:r>
            <a:r>
              <a:rPr lang="en-GB" sz="2800" dirty="0" smtClean="0"/>
              <a:t>– 5 minutes</a:t>
            </a:r>
          </a:p>
          <a:p>
            <a:pPr>
              <a:spcBef>
                <a:spcPts val="500"/>
              </a:spcBef>
            </a:pPr>
            <a:endParaRPr lang="en-GB" sz="2800" dirty="0" smtClean="0"/>
          </a:p>
          <a:p>
            <a:pPr>
              <a:spcBef>
                <a:spcPts val="500"/>
              </a:spcBef>
            </a:pPr>
            <a:r>
              <a:rPr lang="en-GB" sz="2800" b="1" dirty="0" smtClean="0"/>
              <a:t>Group work </a:t>
            </a:r>
            <a:r>
              <a:rPr lang="en-GB" sz="2800" dirty="0" smtClean="0"/>
              <a:t>– 45 minutes</a:t>
            </a:r>
          </a:p>
          <a:p>
            <a:pPr>
              <a:spcBef>
                <a:spcPts val="500"/>
              </a:spcBef>
            </a:pPr>
            <a:endParaRPr lang="en-GB" sz="2800" dirty="0" smtClean="0"/>
          </a:p>
          <a:p>
            <a:pPr>
              <a:spcBef>
                <a:spcPts val="500"/>
              </a:spcBef>
            </a:pPr>
            <a:r>
              <a:rPr lang="en-GB" sz="2800" b="1" dirty="0" smtClean="0"/>
              <a:t>Final plenary session/discussion </a:t>
            </a:r>
            <a:r>
              <a:rPr lang="en-GB" sz="2800" dirty="0" smtClean="0"/>
              <a:t>– 30 minutes </a:t>
            </a:r>
          </a:p>
          <a:p>
            <a:endParaRPr lang="en-GB" sz="2800" dirty="0" smtClean="0"/>
          </a:p>
          <a:p>
            <a:endParaRPr lang="en-GB" sz="2800" dirty="0" smtClean="0"/>
          </a:p>
        </p:txBody>
      </p:sp>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4</a:t>
            </a:fld>
            <a:endParaRPr lang="cs-CZ" dirty="0"/>
          </a:p>
        </p:txBody>
      </p:sp>
      <p:sp>
        <p:nvSpPr>
          <p:cNvPr id="7"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8"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406929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6457950" y="4767264"/>
            <a:ext cx="2057400" cy="273844"/>
          </a:xfrm>
        </p:spPr>
        <p:txBody>
          <a:bodyPr/>
          <a:lstStyle/>
          <a:p>
            <a:fld id="{788345F0-FA79-49AB-88A6-267CA573EFB8}" type="slidenum">
              <a:rPr lang="cs-CZ" smtClean="0"/>
              <a:t>5</a:t>
            </a:fld>
            <a:endParaRPr lang="cs-CZ" dirty="0"/>
          </a:p>
        </p:txBody>
      </p:sp>
      <p:sp>
        <p:nvSpPr>
          <p:cNvPr id="7" name="Nadpis 1"/>
          <p:cNvSpPr>
            <a:spLocks noGrp="1"/>
          </p:cNvSpPr>
          <p:nvPr>
            <p:ph type="title"/>
          </p:nvPr>
        </p:nvSpPr>
        <p:spPr>
          <a:xfrm>
            <a:off x="0" y="0"/>
            <a:ext cx="6915150" cy="835537"/>
          </a:xfrm>
        </p:spPr>
        <p:txBody>
          <a:bodyPr/>
          <a:lstStyle/>
          <a:p>
            <a:r>
              <a:rPr lang="en-US" dirty="0" smtClean="0"/>
              <a:t>Scenarios</a:t>
            </a:r>
            <a:endParaRPr lang="en-US" dirty="0"/>
          </a:p>
        </p:txBody>
      </p:sp>
      <p:sp>
        <p:nvSpPr>
          <p:cNvPr id="8" name="Zástupný symbol pro obsah 2"/>
          <p:cNvSpPr>
            <a:spLocks noGrp="1"/>
          </p:cNvSpPr>
          <p:nvPr>
            <p:ph idx="1"/>
          </p:nvPr>
        </p:nvSpPr>
        <p:spPr>
          <a:xfrm>
            <a:off x="0" y="1231777"/>
            <a:ext cx="7345017" cy="3482999"/>
          </a:xfrm>
        </p:spPr>
        <p:txBody>
          <a:bodyPr>
            <a:noAutofit/>
          </a:bodyPr>
          <a:lstStyle/>
          <a:p>
            <a:pPr>
              <a:spcBef>
                <a:spcPts val="500"/>
              </a:spcBef>
            </a:pPr>
            <a:r>
              <a:rPr lang="en-GB" sz="2800" dirty="0" smtClean="0"/>
              <a:t>Each of the following slides shows an example student perceptions.</a:t>
            </a:r>
          </a:p>
          <a:p>
            <a:pPr>
              <a:spcBef>
                <a:spcPts val="500"/>
              </a:spcBef>
            </a:pPr>
            <a:endParaRPr lang="en-GB" sz="2800" dirty="0" smtClean="0"/>
          </a:p>
          <a:p>
            <a:pPr>
              <a:spcBef>
                <a:spcPts val="500"/>
              </a:spcBef>
            </a:pPr>
            <a:r>
              <a:rPr lang="en-GB" sz="2800" dirty="0" smtClean="0"/>
              <a:t>Paper copies of these scenarios will also be provides for each group to work-on</a:t>
            </a:r>
          </a:p>
          <a:p>
            <a:pPr>
              <a:spcBef>
                <a:spcPts val="500"/>
              </a:spcBef>
            </a:pPr>
            <a:endParaRPr lang="en-GB" sz="2800" dirty="0" smtClean="0"/>
          </a:p>
          <a:p>
            <a:pPr>
              <a:spcBef>
                <a:spcPts val="500"/>
              </a:spcBef>
            </a:pPr>
            <a:r>
              <a:rPr lang="en-GB" sz="2800" dirty="0" smtClean="0"/>
              <a:t>Each scenario will be explained further before you start the task</a:t>
            </a:r>
          </a:p>
          <a:p>
            <a:endParaRPr lang="en-GB" sz="2800" dirty="0" smtClean="0"/>
          </a:p>
        </p:txBody>
      </p:sp>
      <p:sp>
        <p:nvSpPr>
          <p:cNvPr id="9" name="Datumsplatzhalter 3"/>
          <p:cNvSpPr>
            <a:spLocks noGrp="1"/>
          </p:cNvSpPr>
          <p:nvPr>
            <p:ph type="dt" sz="half" idx="10"/>
          </p:nvPr>
        </p:nvSpPr>
        <p:spPr>
          <a:xfrm>
            <a:off x="628650" y="4767264"/>
            <a:ext cx="2057400" cy="273844"/>
          </a:xfrm>
        </p:spPr>
        <p:txBody>
          <a:bodyPr/>
          <a:lstStyle/>
          <a:p>
            <a:fld id="{4DBCB560-D8F2-4149-ACC2-890FFD45AC9C}" type="datetime1">
              <a:rPr lang="en-GB" smtClean="0"/>
              <a:t>27/11/2019</a:t>
            </a:fld>
            <a:endParaRPr lang="cs-CZ" dirty="0"/>
          </a:p>
        </p:txBody>
      </p:sp>
      <p:sp>
        <p:nvSpPr>
          <p:cNvPr id="10"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student's </a:t>
            </a:r>
            <a:r>
              <a:rPr lang="en-GB" dirty="0" smtClean="0"/>
              <a:t>perspectives</a:t>
            </a:r>
            <a:r>
              <a:rPr lang="cs-CZ" dirty="0" smtClean="0"/>
              <a:t>]</a:t>
            </a:r>
            <a:endParaRPr lang="cs-CZ" dirty="0"/>
          </a:p>
        </p:txBody>
      </p:sp>
    </p:spTree>
    <p:extLst>
      <p:ext uri="{BB962C8B-B14F-4D97-AF65-F5344CB8AC3E}">
        <p14:creationId xmlns:p14="http://schemas.microsoft.com/office/powerpoint/2010/main" val="410853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5219B-A796-4138-809A-40029107DBE7}"/>
              </a:ext>
            </a:extLst>
          </p:cNvPr>
          <p:cNvPicPr>
            <a:picLocks noChangeAspect="1"/>
          </p:cNvPicPr>
          <p:nvPr/>
        </p:nvPicPr>
        <p:blipFill rotWithShape="1">
          <a:blip r:embed="rId3"/>
          <a:srcRect l="32399" t="-1" r="29587" b="-1"/>
          <a:stretch/>
        </p:blipFill>
        <p:spPr>
          <a:xfrm>
            <a:off x="0" y="0"/>
            <a:ext cx="2929189" cy="51435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Footer Placeholder 4"/>
          <p:cNvSpPr>
            <a:spLocks noGrp="1"/>
          </p:cNvSpPr>
          <p:nvPr>
            <p:ph type="ftr" sz="quarter" idx="11"/>
          </p:nvPr>
        </p:nvSpPr>
        <p:spPr>
          <a:xfrm>
            <a:off x="5319322" y="4767264"/>
            <a:ext cx="3086100" cy="273844"/>
          </a:xfrm>
        </p:spPr>
        <p:txBody>
          <a:bodyPr/>
          <a:lstStyle/>
          <a:p>
            <a:r>
              <a:rPr lang="en-GB" dirty="0"/>
              <a:t>Photo by </a:t>
            </a:r>
            <a:r>
              <a:rPr lang="en-GB" dirty="0" err="1"/>
              <a:t>bradley</a:t>
            </a:r>
            <a:r>
              <a:rPr lang="en-GB" dirty="0"/>
              <a:t> on </a:t>
            </a:r>
            <a:r>
              <a:rPr lang="en-GB" dirty="0" err="1"/>
              <a:t>Unsplash</a:t>
            </a:r>
            <a:endParaRPr lang="en-GB" dirty="0"/>
          </a:p>
        </p:txBody>
      </p:sp>
      <p:sp>
        <p:nvSpPr>
          <p:cNvPr id="6" name="Slide Number Placeholder 5"/>
          <p:cNvSpPr>
            <a:spLocks noGrp="1"/>
          </p:cNvSpPr>
          <p:nvPr>
            <p:ph type="sldNum" sz="quarter" idx="12"/>
          </p:nvPr>
        </p:nvSpPr>
        <p:spPr>
          <a:xfrm>
            <a:off x="6457950" y="4767264"/>
            <a:ext cx="2057400" cy="273844"/>
          </a:xfrm>
        </p:spPr>
        <p:txBody>
          <a:bodyPr/>
          <a:lstStyle/>
          <a:p>
            <a:fld id="{788345F0-FA79-49AB-88A6-267CA573EFB8}" type="slidenum">
              <a:rPr lang="cs-CZ" smtClean="0"/>
              <a:t>6</a:t>
            </a:fld>
            <a:endParaRPr lang="cs-CZ" dirty="0"/>
          </a:p>
        </p:txBody>
      </p:sp>
      <p:grpSp>
        <p:nvGrpSpPr>
          <p:cNvPr id="7" name="Group 6"/>
          <p:cNvGrpSpPr/>
          <p:nvPr/>
        </p:nvGrpSpPr>
        <p:grpSpPr>
          <a:xfrm>
            <a:off x="2812774" y="1"/>
            <a:ext cx="6331226" cy="1828448"/>
            <a:chOff x="4710566" y="4634904"/>
            <a:chExt cx="4235582" cy="1536079"/>
          </a:xfrm>
        </p:grpSpPr>
        <p:pic>
          <p:nvPicPr>
            <p:cNvPr id="8" name="Picture 4" descr="Image result for a torn 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803" t="24499" r="12399" b="31302"/>
            <a:stretch/>
          </p:blipFill>
          <p:spPr bwMode="auto">
            <a:xfrm>
              <a:off x="4710566" y="4634904"/>
              <a:ext cx="4235582" cy="14847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0209" y="4852312"/>
              <a:ext cx="4006740" cy="1318671"/>
            </a:xfrm>
            <a:prstGeom prst="rect">
              <a:avLst/>
            </a:prstGeom>
          </p:spPr>
          <p:txBody>
            <a:bodyPr wrap="square">
              <a:spAutoFit/>
            </a:bodyPr>
            <a:lstStyle/>
            <a:p>
              <a:pPr lvl="0" algn="just">
                <a:spcAft>
                  <a:spcPts val="0"/>
                </a:spcAft>
              </a:pPr>
              <a:r>
                <a:rPr lang="en-GB" sz="3200" b="1" i="1" dirty="0">
                  <a:latin typeface="Papyrus" panose="03070502060502030205" pitchFamily="66" charset="0"/>
                  <a:ea typeface="Calibri" panose="020F0502020204030204" pitchFamily="34" charset="0"/>
                  <a:cs typeface="Times New Roman" panose="02020603050405020304" pitchFamily="18" charset="0"/>
                </a:rPr>
                <a:t>“What I have done is not plagiarism, because I have listed the full </a:t>
              </a:r>
              <a:r>
                <a:rPr lang="en-GB" sz="3200" b="1" i="1" dirty="0" smtClean="0">
                  <a:latin typeface="Papyrus" panose="03070502060502030205" pitchFamily="66" charset="0"/>
                  <a:ea typeface="Calibri" panose="020F0502020204030204" pitchFamily="34" charset="0"/>
                  <a:cs typeface="Times New Roman" panose="02020603050405020304" pitchFamily="18" charset="0"/>
                </a:rPr>
                <a:t>reference.”</a:t>
              </a:r>
              <a:endParaRPr lang="en-GB" sz="3200" b="1" i="1" dirty="0">
                <a:latin typeface="Papyrus" panose="03070502060502030205" pitchFamily="66" charset="0"/>
                <a:ea typeface="Calibri" panose="020F0502020204030204" pitchFamily="34" charset="0"/>
                <a:cs typeface="Times New Roman" panose="02020603050405020304" pitchFamily="18" charset="0"/>
              </a:endParaRPr>
            </a:p>
          </p:txBody>
        </p:sp>
      </p:grpSp>
      <p:sp>
        <p:nvSpPr>
          <p:cNvPr id="10" name="TextBox 9"/>
          <p:cNvSpPr txBox="1"/>
          <p:nvPr/>
        </p:nvSpPr>
        <p:spPr>
          <a:xfrm>
            <a:off x="2812774" y="1904941"/>
            <a:ext cx="6286916"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Students think that as long as reference list is given they do not have to worry about copy-pasting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Discuss the ways by which </a:t>
            </a:r>
            <a:r>
              <a:rPr lang="en-GB" sz="2000" dirty="0" smtClean="0"/>
              <a:t>this perception can </a:t>
            </a:r>
            <a:r>
              <a:rPr lang="en-GB" sz="2000" dirty="0"/>
              <a:t>be </a:t>
            </a:r>
            <a:r>
              <a:rPr lang="en-GB" sz="2000" dirty="0" smtClean="0"/>
              <a:t>tackled.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Provide an action plan (or </a:t>
            </a:r>
            <a:r>
              <a:rPr lang="en-GB" sz="2000" dirty="0" smtClean="0"/>
              <a:t>teaching activity) </a:t>
            </a:r>
            <a:r>
              <a:rPr lang="en-GB" sz="2000" dirty="0"/>
              <a:t>to address the issues with explanations to students</a:t>
            </a:r>
          </a:p>
          <a:p>
            <a:pPr marL="285750" indent="-285750">
              <a:buFont typeface="Arial" panose="020B0604020202020204" pitchFamily="34" charset="0"/>
              <a:buChar char="•"/>
            </a:pPr>
            <a:endParaRPr lang="en-GB" sz="2000" dirty="0"/>
          </a:p>
        </p:txBody>
      </p:sp>
      <p:sp>
        <p:nvSpPr>
          <p:cNvPr id="11" name="Nadpis 1"/>
          <p:cNvSpPr>
            <a:spLocks noGrp="1"/>
          </p:cNvSpPr>
          <p:nvPr>
            <p:ph type="title"/>
          </p:nvPr>
        </p:nvSpPr>
        <p:spPr>
          <a:xfrm>
            <a:off x="-44308" y="-34393"/>
            <a:ext cx="2559326" cy="586363"/>
          </a:xfrm>
        </p:spPr>
        <p:txBody>
          <a:bodyPr>
            <a:normAutofit fontScale="90000"/>
          </a:bodyPr>
          <a:lstStyle/>
          <a:p>
            <a:r>
              <a:rPr lang="en-US" b="1" dirty="0" smtClean="0">
                <a:solidFill>
                  <a:schemeClr val="tx1"/>
                </a:solidFill>
              </a:rPr>
              <a:t>Scenario 1</a:t>
            </a:r>
            <a:endParaRPr lang="en-US" b="1" dirty="0">
              <a:solidFill>
                <a:schemeClr val="tx1"/>
              </a:solidFill>
            </a:endParaRPr>
          </a:p>
        </p:txBody>
      </p:sp>
      <p:sp>
        <p:nvSpPr>
          <p:cNvPr id="13" name="Datumsplatzhalter 3"/>
          <p:cNvSpPr>
            <a:spLocks noGrp="1"/>
          </p:cNvSpPr>
          <p:nvPr>
            <p:ph type="dt" sz="half" idx="10"/>
          </p:nvPr>
        </p:nvSpPr>
        <p:spPr>
          <a:xfrm>
            <a:off x="628650" y="4767264"/>
            <a:ext cx="2057400" cy="273844"/>
          </a:xfrm>
        </p:spPr>
        <p:txBody>
          <a:bodyPr/>
          <a:lstStyle/>
          <a:p>
            <a:pPr algn="r"/>
            <a:fld id="{4DBCB560-D8F2-4149-ACC2-890FFD45AC9C}" type="datetime1">
              <a:rPr lang="en-GB" smtClean="0"/>
              <a:pPr algn="r"/>
              <a:t>27/11/2019</a:t>
            </a:fld>
            <a:endParaRPr lang="cs-CZ" dirty="0"/>
          </a:p>
        </p:txBody>
      </p:sp>
      <p:sp>
        <p:nvSpPr>
          <p:cNvPr id="14" name="Fußzeilenplatzhalter 4"/>
          <p:cNvSpPr txBox="1">
            <a:spLocks/>
          </p:cNvSpPr>
          <p:nvPr/>
        </p:nvSpPr>
        <p:spPr>
          <a:xfrm>
            <a:off x="3028950" y="4767264"/>
            <a:ext cx="3086100" cy="273844"/>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mtClean="0"/>
              <a:t>Training module: [</a:t>
            </a:r>
            <a:r>
              <a:rPr lang="en-GB" smtClean="0"/>
              <a:t>student's perspectives</a:t>
            </a:r>
            <a:r>
              <a:rPr lang="cs-CZ" smtClean="0"/>
              <a:t>]</a:t>
            </a:r>
            <a:endParaRPr lang="cs-CZ" dirty="0"/>
          </a:p>
        </p:txBody>
      </p:sp>
    </p:spTree>
    <p:extLst>
      <p:ext uri="{BB962C8B-B14F-4D97-AF65-F5344CB8AC3E}">
        <p14:creationId xmlns:p14="http://schemas.microsoft.com/office/powerpoint/2010/main" val="24533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an taking picture">
            <a:extLst>
              <a:ext uri="{FF2B5EF4-FFF2-40B4-BE49-F238E27FC236}">
                <a16:creationId xmlns:a16="http://schemas.microsoft.com/office/drawing/2014/main" id="{9B1F0392-506E-4595-8553-19D8B19FE7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88" t="-1" r="34914" b="-1"/>
          <a:stretch/>
        </p:blipFill>
        <p:spPr bwMode="auto">
          <a:xfrm>
            <a:off x="0" y="-34288"/>
            <a:ext cx="3230217" cy="5177788"/>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5374982" y="4765160"/>
            <a:ext cx="3086100" cy="273844"/>
          </a:xfrm>
        </p:spPr>
        <p:txBody>
          <a:bodyPr/>
          <a:lstStyle/>
          <a:p>
            <a:r>
              <a:rPr lang="en-GB" dirty="0"/>
              <a:t>Photo by </a:t>
            </a:r>
            <a:r>
              <a:rPr lang="en-GB" dirty="0" err="1"/>
              <a:t>bradley</a:t>
            </a:r>
            <a:r>
              <a:rPr lang="en-GB" dirty="0"/>
              <a:t> on </a:t>
            </a:r>
            <a:r>
              <a:rPr lang="en-GB" dirty="0" err="1"/>
              <a:t>Unsplash</a:t>
            </a:r>
            <a:endParaRPr lang="en-GB" dirty="0"/>
          </a:p>
        </p:txBody>
      </p:sp>
      <p:sp>
        <p:nvSpPr>
          <p:cNvPr id="6" name="Slide Number Placeholder 5"/>
          <p:cNvSpPr>
            <a:spLocks noGrp="1"/>
          </p:cNvSpPr>
          <p:nvPr>
            <p:ph type="sldNum" sz="quarter" idx="12"/>
          </p:nvPr>
        </p:nvSpPr>
        <p:spPr>
          <a:xfrm>
            <a:off x="6457950" y="4767264"/>
            <a:ext cx="2057400" cy="273844"/>
          </a:xfrm>
        </p:spPr>
        <p:txBody>
          <a:bodyPr/>
          <a:lstStyle/>
          <a:p>
            <a:fld id="{788345F0-FA79-49AB-88A6-267CA573EFB8}" type="slidenum">
              <a:rPr lang="cs-CZ" smtClean="0"/>
              <a:t>7</a:t>
            </a:fld>
            <a:endParaRPr lang="cs-CZ" dirty="0"/>
          </a:p>
        </p:txBody>
      </p:sp>
      <p:sp>
        <p:nvSpPr>
          <p:cNvPr id="10" name="TextBox 9"/>
          <p:cNvSpPr txBox="1"/>
          <p:nvPr/>
        </p:nvSpPr>
        <p:spPr>
          <a:xfrm>
            <a:off x="3140764" y="1798342"/>
            <a:ext cx="5946085"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Students (and sometimes the lecturers) think </a:t>
            </a:r>
            <a:r>
              <a:rPr lang="en-GB" sz="2000" dirty="0" err="1" smtClean="0"/>
              <a:t>Turnitin</a:t>
            </a:r>
            <a:r>
              <a:rPr lang="en-GB" sz="2000" dirty="0" smtClean="0"/>
              <a:t> (and other text matching software's) as fool-proof  “plagiarism detection” tools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Discuss the ways by which </a:t>
            </a:r>
            <a:r>
              <a:rPr lang="en-GB" sz="2000" dirty="0" smtClean="0"/>
              <a:t>this perception can </a:t>
            </a:r>
            <a:r>
              <a:rPr lang="en-GB" sz="2000" dirty="0"/>
              <a:t>be </a:t>
            </a:r>
            <a:r>
              <a:rPr lang="en-GB" sz="2000" dirty="0" smtClean="0"/>
              <a:t>tackled.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Provide an action plan (or </a:t>
            </a:r>
            <a:r>
              <a:rPr lang="en-GB" sz="2000" dirty="0" smtClean="0"/>
              <a:t>teaching activity) </a:t>
            </a:r>
            <a:r>
              <a:rPr lang="en-GB" sz="2000" dirty="0"/>
              <a:t>to address the issues with explanations to </a:t>
            </a:r>
            <a:r>
              <a:rPr lang="en-GB" sz="2000" dirty="0" smtClean="0"/>
              <a:t>students</a:t>
            </a:r>
            <a:endParaRPr lang="en-GB" sz="2000" dirty="0"/>
          </a:p>
        </p:txBody>
      </p:sp>
      <p:grpSp>
        <p:nvGrpSpPr>
          <p:cNvPr id="11" name="Group 10"/>
          <p:cNvGrpSpPr/>
          <p:nvPr/>
        </p:nvGrpSpPr>
        <p:grpSpPr>
          <a:xfrm>
            <a:off x="2559326" y="-23164"/>
            <a:ext cx="6572250" cy="1814960"/>
            <a:chOff x="4625788" y="4743453"/>
            <a:chExt cx="4235582" cy="1484773"/>
          </a:xfrm>
        </p:grpSpPr>
        <p:pic>
          <p:nvPicPr>
            <p:cNvPr id="12" name="Picture 4" descr="Image result for a torn 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803" t="24499" r="12399" b="31302"/>
            <a:stretch/>
          </p:blipFill>
          <p:spPr bwMode="auto">
            <a:xfrm>
              <a:off x="4625788" y="4743453"/>
              <a:ext cx="4235582" cy="14847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740209" y="4852312"/>
              <a:ext cx="4006740" cy="1284099"/>
            </a:xfrm>
            <a:prstGeom prst="rect">
              <a:avLst/>
            </a:prstGeom>
          </p:spPr>
          <p:txBody>
            <a:bodyPr wrap="square">
              <a:spAutoFit/>
            </a:bodyPr>
            <a:lstStyle/>
            <a:p>
              <a:pPr lvl="0" algn="just">
                <a:spcAft>
                  <a:spcPts val="0"/>
                </a:spcAft>
              </a:pPr>
              <a:r>
                <a:rPr lang="en-GB" sz="3200" b="1" i="1" dirty="0">
                  <a:latin typeface="Papyrus" panose="03070502060502030205" pitchFamily="66" charset="0"/>
                  <a:ea typeface="Calibri" panose="020F0502020204030204" pitchFamily="34" charset="0"/>
                  <a:cs typeface="Times New Roman" panose="02020603050405020304" pitchFamily="18" charset="0"/>
                </a:rPr>
                <a:t>“If the </a:t>
              </a:r>
              <a:r>
                <a:rPr lang="en-GB" sz="3200" b="1" i="1" dirty="0" err="1">
                  <a:latin typeface="Papyrus" panose="03070502060502030205" pitchFamily="66" charset="0"/>
                  <a:ea typeface="Calibri" panose="020F0502020204030204" pitchFamily="34" charset="0"/>
                  <a:cs typeface="Times New Roman" panose="02020603050405020304" pitchFamily="18" charset="0"/>
                </a:rPr>
                <a:t>Turnitin</a:t>
              </a:r>
              <a:r>
                <a:rPr lang="en-GB" sz="3200" b="1" i="1" baseline="30000" dirty="0">
                  <a:latin typeface="Papyrus" panose="03070502060502030205" pitchFamily="66" charset="0"/>
                  <a:ea typeface="Calibri" panose="020F0502020204030204" pitchFamily="34" charset="0"/>
                  <a:cs typeface="Times New Roman" panose="02020603050405020304" pitchFamily="18" charset="0"/>
                </a:rPr>
                <a:t>®</a:t>
              </a:r>
              <a:r>
                <a:rPr lang="en-GB" sz="3200" b="1" i="1" dirty="0">
                  <a:latin typeface="Papyrus" panose="03070502060502030205" pitchFamily="66" charset="0"/>
                  <a:ea typeface="Calibri" panose="020F0502020204030204" pitchFamily="34" charset="0"/>
                  <a:cs typeface="Times New Roman" panose="02020603050405020304" pitchFamily="18" charset="0"/>
                </a:rPr>
                <a:t> percentage is less than 20%, </a:t>
              </a:r>
              <a:r>
                <a:rPr lang="en-GB" sz="3200" b="1" i="1" dirty="0" smtClean="0">
                  <a:latin typeface="Papyrus" panose="03070502060502030205" pitchFamily="66" charset="0"/>
                  <a:ea typeface="Calibri" panose="020F0502020204030204" pitchFamily="34" charset="0"/>
                  <a:cs typeface="Times New Roman" panose="02020603050405020304" pitchFamily="18" charset="0"/>
                </a:rPr>
                <a:t>then </a:t>
              </a:r>
              <a:r>
                <a:rPr lang="en-GB" sz="3200" b="1" i="1" dirty="0">
                  <a:latin typeface="Papyrus" panose="03070502060502030205" pitchFamily="66" charset="0"/>
                  <a:ea typeface="Calibri" panose="020F0502020204030204" pitchFamily="34" charset="0"/>
                  <a:cs typeface="Times New Roman" panose="02020603050405020304" pitchFamily="18" charset="0"/>
                </a:rPr>
                <a:t>it is </a:t>
              </a:r>
              <a:r>
                <a:rPr lang="en-GB" sz="3200" b="1" i="1" dirty="0" smtClean="0">
                  <a:latin typeface="Papyrus" panose="03070502060502030205" pitchFamily="66" charset="0"/>
                  <a:ea typeface="Calibri" panose="020F0502020204030204" pitchFamily="34" charset="0"/>
                  <a:cs typeface="Times New Roman" panose="02020603050405020304" pitchFamily="18" charset="0"/>
                </a:rPr>
                <a:t>acceptable</a:t>
              </a:r>
              <a:r>
                <a:rPr lang="en-GB" sz="3200" b="1" i="1" dirty="0">
                  <a:latin typeface="Papyrus" panose="03070502060502030205" pitchFamily="66" charset="0"/>
                  <a:ea typeface="Calibri" panose="020F0502020204030204" pitchFamily="34" charset="0"/>
                  <a:cs typeface="Times New Roman" panose="02020603050405020304" pitchFamily="18" charset="0"/>
                </a:rPr>
                <a:t> </a:t>
              </a:r>
              <a:r>
                <a:rPr lang="en-GB" sz="3200" b="1" i="1" dirty="0" smtClean="0">
                  <a:latin typeface="Papyrus" panose="03070502060502030205" pitchFamily="66" charset="0"/>
                  <a:ea typeface="Calibri" panose="020F0502020204030204" pitchFamily="34" charset="0"/>
                  <a:cs typeface="Times New Roman" panose="02020603050405020304" pitchFamily="18" charset="0"/>
                </a:rPr>
                <a:t>as good academic writing.”</a:t>
              </a:r>
              <a:endParaRPr lang="en-GB" sz="3200" b="1" i="1" dirty="0">
                <a:latin typeface="Papyrus" panose="03070502060502030205" pitchFamily="66" charset="0"/>
                <a:ea typeface="Calibri" panose="020F0502020204030204" pitchFamily="34" charset="0"/>
                <a:cs typeface="Times New Roman" panose="02020603050405020304" pitchFamily="18" charset="0"/>
              </a:endParaRPr>
            </a:p>
          </p:txBody>
        </p:sp>
      </p:grpSp>
      <p:sp>
        <p:nvSpPr>
          <p:cNvPr id="9" name="Nadpis 1"/>
          <p:cNvSpPr>
            <a:spLocks noGrp="1"/>
          </p:cNvSpPr>
          <p:nvPr>
            <p:ph type="title"/>
          </p:nvPr>
        </p:nvSpPr>
        <p:spPr>
          <a:xfrm>
            <a:off x="0" y="0"/>
            <a:ext cx="2559326" cy="351155"/>
          </a:xfrm>
        </p:spPr>
        <p:txBody>
          <a:bodyPr>
            <a:normAutofit fontScale="90000"/>
          </a:bodyPr>
          <a:lstStyle/>
          <a:p>
            <a:r>
              <a:rPr lang="en-US" b="1" dirty="0" smtClean="0">
                <a:solidFill>
                  <a:schemeClr val="tx1"/>
                </a:solidFill>
                <a:effectLst>
                  <a:outerShdw blurRad="38100" dist="38100" dir="2700000" algn="tl">
                    <a:srgbClr val="000000">
                      <a:alpha val="43137"/>
                    </a:srgbClr>
                  </a:outerShdw>
                </a:effectLst>
              </a:rPr>
              <a:t>Scenario 2</a:t>
            </a:r>
            <a:endParaRPr lang="en-US" b="1" dirty="0">
              <a:solidFill>
                <a:schemeClr val="tx1"/>
              </a:solidFill>
              <a:effectLst>
                <a:outerShdw blurRad="38100" dist="38100" dir="2700000" algn="tl">
                  <a:srgbClr val="000000">
                    <a:alpha val="43137"/>
                  </a:srgbClr>
                </a:outerShdw>
              </a:effectLst>
            </a:endParaRPr>
          </a:p>
        </p:txBody>
      </p:sp>
      <p:sp>
        <p:nvSpPr>
          <p:cNvPr id="15" name="Datumsplatzhalter 3"/>
          <p:cNvSpPr>
            <a:spLocks noGrp="1"/>
          </p:cNvSpPr>
          <p:nvPr>
            <p:ph type="dt" sz="half" idx="10"/>
          </p:nvPr>
        </p:nvSpPr>
        <p:spPr>
          <a:xfrm>
            <a:off x="628650" y="4767264"/>
            <a:ext cx="2057400" cy="273844"/>
          </a:xfrm>
        </p:spPr>
        <p:txBody>
          <a:bodyPr/>
          <a:lstStyle/>
          <a:p>
            <a:pPr algn="r"/>
            <a:fld id="{4DBCB560-D8F2-4149-ACC2-890FFD45AC9C}" type="datetime1">
              <a:rPr lang="en-GB" smtClean="0"/>
              <a:pPr algn="r"/>
              <a:t>27/11/2019</a:t>
            </a:fld>
            <a:endParaRPr lang="cs-CZ" dirty="0"/>
          </a:p>
        </p:txBody>
      </p:sp>
      <p:sp>
        <p:nvSpPr>
          <p:cNvPr id="16" name="Fußzeilenplatzhalter 4"/>
          <p:cNvSpPr txBox="1">
            <a:spLocks/>
          </p:cNvSpPr>
          <p:nvPr/>
        </p:nvSpPr>
        <p:spPr>
          <a:xfrm>
            <a:off x="3028950" y="4767264"/>
            <a:ext cx="3086100" cy="273844"/>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mtClean="0"/>
              <a:t>Training module: [</a:t>
            </a:r>
            <a:r>
              <a:rPr lang="en-GB" smtClean="0"/>
              <a:t>student's perspectives</a:t>
            </a:r>
            <a:r>
              <a:rPr lang="cs-CZ" smtClean="0"/>
              <a:t>]</a:t>
            </a:r>
            <a:endParaRPr lang="cs-CZ" dirty="0"/>
          </a:p>
        </p:txBody>
      </p:sp>
    </p:spTree>
    <p:extLst>
      <p:ext uri="{BB962C8B-B14F-4D97-AF65-F5344CB8AC3E}">
        <p14:creationId xmlns:p14="http://schemas.microsoft.com/office/powerpoint/2010/main" val="15841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4"/>
            <a:ext cx="2057400" cy="273844"/>
          </a:xfrm>
        </p:spPr>
        <p:txBody>
          <a:bodyPr/>
          <a:lstStyle/>
          <a:p>
            <a:r>
              <a:rPr lang="de-DE" smtClean="0"/>
              <a:t>[Insert date]</a:t>
            </a:r>
            <a:endParaRPr lang="cs-CZ"/>
          </a:p>
        </p:txBody>
      </p:sp>
      <p:sp>
        <p:nvSpPr>
          <p:cNvPr id="5" name="Footer Placeholder 4"/>
          <p:cNvSpPr>
            <a:spLocks noGrp="1"/>
          </p:cNvSpPr>
          <p:nvPr>
            <p:ph type="ftr" sz="quarter" idx="11"/>
          </p:nvPr>
        </p:nvSpPr>
        <p:spPr>
          <a:xfrm>
            <a:off x="5440978" y="4767264"/>
            <a:ext cx="3086100" cy="273844"/>
          </a:xfrm>
        </p:spPr>
        <p:txBody>
          <a:bodyPr/>
          <a:lstStyle/>
          <a:p>
            <a:r>
              <a:rPr lang="en-GB" dirty="0"/>
              <a:t>Photo by Dylan Gillis on </a:t>
            </a:r>
            <a:r>
              <a:rPr lang="en-GB" dirty="0" err="1"/>
              <a:t>Unsplash</a:t>
            </a:r>
            <a:endParaRPr lang="en-GB" dirty="0"/>
          </a:p>
        </p:txBody>
      </p:sp>
      <p:sp>
        <p:nvSpPr>
          <p:cNvPr id="6" name="Slide Number Placeholder 5"/>
          <p:cNvSpPr>
            <a:spLocks noGrp="1"/>
          </p:cNvSpPr>
          <p:nvPr>
            <p:ph type="sldNum" sz="quarter" idx="12"/>
          </p:nvPr>
        </p:nvSpPr>
        <p:spPr>
          <a:xfrm>
            <a:off x="6457950" y="4767264"/>
            <a:ext cx="2057400" cy="273844"/>
          </a:xfrm>
        </p:spPr>
        <p:txBody>
          <a:bodyPr/>
          <a:lstStyle/>
          <a:p>
            <a:fld id="{788345F0-FA79-49AB-88A6-267CA573EFB8}" type="slidenum">
              <a:rPr lang="cs-CZ" smtClean="0"/>
              <a:t>8</a:t>
            </a:fld>
            <a:endParaRPr lang="cs-CZ" dirty="0"/>
          </a:p>
        </p:txBody>
      </p:sp>
      <p:sp>
        <p:nvSpPr>
          <p:cNvPr id="10" name="TextBox 9"/>
          <p:cNvSpPr txBox="1"/>
          <p:nvPr/>
        </p:nvSpPr>
        <p:spPr>
          <a:xfrm>
            <a:off x="3323089" y="1849845"/>
            <a:ext cx="5820911" cy="3046988"/>
          </a:xfrm>
          <a:prstGeom prst="rect">
            <a:avLst/>
          </a:prstGeom>
          <a:noFill/>
        </p:spPr>
        <p:txBody>
          <a:bodyPr wrap="square" rtlCol="0">
            <a:spAutoFit/>
          </a:bodyPr>
          <a:lstStyle/>
          <a:p>
            <a:pPr marL="285750" indent="-285750">
              <a:buFont typeface="Arial" panose="020B0604020202020204" pitchFamily="34" charset="0"/>
              <a:buChar char="•"/>
            </a:pPr>
            <a:r>
              <a:rPr lang="en-GB" sz="2200" dirty="0" smtClean="0"/>
              <a:t>Students fail to understand the appropriate use of quotes, paraphrasing, and synthesising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200" dirty="0"/>
              <a:t>Discuss the ways by which </a:t>
            </a:r>
            <a:r>
              <a:rPr lang="en-GB" sz="2200" dirty="0" smtClean="0"/>
              <a:t>this perception can </a:t>
            </a:r>
            <a:r>
              <a:rPr lang="en-GB" sz="2200" dirty="0"/>
              <a:t>be </a:t>
            </a:r>
            <a:r>
              <a:rPr lang="en-GB" sz="2200" dirty="0" smtClean="0"/>
              <a:t>tackled.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200" dirty="0"/>
              <a:t>Provide an action plan (or </a:t>
            </a:r>
            <a:r>
              <a:rPr lang="en-GB" sz="2200" dirty="0" smtClean="0"/>
              <a:t>teaching activity) </a:t>
            </a:r>
            <a:r>
              <a:rPr lang="en-GB" sz="2200" dirty="0"/>
              <a:t>to address the issues with explanations to students</a:t>
            </a:r>
          </a:p>
          <a:p>
            <a:pPr marL="285750" indent="-285750">
              <a:buFont typeface="Arial" panose="020B0604020202020204" pitchFamily="34" charset="0"/>
              <a:buChar char="•"/>
            </a:pPr>
            <a:endParaRPr lang="en-GB" sz="2200" dirty="0"/>
          </a:p>
        </p:txBody>
      </p:sp>
      <p:grpSp>
        <p:nvGrpSpPr>
          <p:cNvPr id="9" name="Group 8"/>
          <p:cNvGrpSpPr/>
          <p:nvPr/>
        </p:nvGrpSpPr>
        <p:grpSpPr>
          <a:xfrm>
            <a:off x="3164297" y="-40491"/>
            <a:ext cx="5979703" cy="2137003"/>
            <a:chOff x="4625788" y="4743453"/>
            <a:chExt cx="4235582" cy="1678519"/>
          </a:xfrm>
        </p:grpSpPr>
        <p:pic>
          <p:nvPicPr>
            <p:cNvPr id="14" name="Picture 4" descr="Image result for a torn paper"/>
            <p:cNvPicPr>
              <a:picLocks noChangeAspect="1" noChangeArrowheads="1"/>
            </p:cNvPicPr>
            <p:nvPr/>
          </p:nvPicPr>
          <p:blipFill rotWithShape="1">
            <a:blip r:embed="rId2">
              <a:extLst>
                <a:ext uri="{28A0092B-C50C-407E-A947-70E740481C1C}">
                  <a14:useLocalDpi xmlns:a14="http://schemas.microsoft.com/office/drawing/2010/main" val="0"/>
                </a:ext>
              </a:extLst>
            </a:blip>
            <a:srcRect l="11803" t="24499" r="12399" b="31302"/>
            <a:stretch/>
          </p:blipFill>
          <p:spPr bwMode="auto">
            <a:xfrm>
              <a:off x="4625788" y="4743453"/>
              <a:ext cx="4235582" cy="148477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740209" y="4852312"/>
              <a:ext cx="4006740" cy="1569660"/>
            </a:xfrm>
            <a:prstGeom prst="rect">
              <a:avLst/>
            </a:prstGeom>
          </p:spPr>
          <p:txBody>
            <a:bodyPr wrap="square">
              <a:spAutoFit/>
            </a:bodyPr>
            <a:lstStyle/>
            <a:p>
              <a:pPr lvl="0" algn="just">
                <a:spcAft>
                  <a:spcPts val="0"/>
                </a:spcAft>
              </a:pPr>
              <a:r>
                <a:rPr lang="en-GB" sz="3200" b="1" i="1" dirty="0">
                  <a:latin typeface="Papyrus" panose="03070502060502030205" pitchFamily="66" charset="0"/>
                  <a:ea typeface="Calibri" panose="020F0502020204030204" pitchFamily="34" charset="0"/>
                  <a:cs typeface="Times New Roman" panose="02020603050405020304" pitchFamily="18" charset="0"/>
                </a:rPr>
                <a:t>“What are the maximum number of words that can be put within a quotation mark?”</a:t>
              </a:r>
            </a:p>
          </p:txBody>
        </p:sp>
      </p:grpSp>
      <p:pic>
        <p:nvPicPr>
          <p:cNvPr id="12" name="Picture 2" descr="people sitting on chair in front of table while holding pens during daytime">
            <a:extLst>
              <a:ext uri="{FF2B5EF4-FFF2-40B4-BE49-F238E27FC236}">
                <a16:creationId xmlns:a16="http://schemas.microsoft.com/office/drawing/2014/main" id="{DF187E5B-5850-4868-8F8D-159FD3D7C3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21" t="-1" r="36965" b="-1"/>
          <a:stretch/>
        </p:blipFill>
        <p:spPr bwMode="auto">
          <a:xfrm>
            <a:off x="2277" y="-40492"/>
            <a:ext cx="3162020" cy="5183991"/>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Nadpis 1"/>
          <p:cNvSpPr>
            <a:spLocks noGrp="1"/>
          </p:cNvSpPr>
          <p:nvPr>
            <p:ph type="title"/>
          </p:nvPr>
        </p:nvSpPr>
        <p:spPr>
          <a:xfrm>
            <a:off x="0" y="-40493"/>
            <a:ext cx="2559326" cy="477078"/>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Scenario 3</a:t>
            </a:r>
            <a:endParaRPr lang="en-US" b="1" dirty="0">
              <a:solidFill>
                <a:schemeClr val="bg1"/>
              </a:solidFill>
              <a:effectLst>
                <a:outerShdw blurRad="38100" dist="38100" dir="2700000" algn="tl">
                  <a:srgbClr val="000000">
                    <a:alpha val="43137"/>
                  </a:srgbClr>
                </a:outerShdw>
              </a:effectLst>
            </a:endParaRPr>
          </a:p>
        </p:txBody>
      </p:sp>
      <p:sp>
        <p:nvSpPr>
          <p:cNvPr id="13" name="Datumsplatzhalter 3"/>
          <p:cNvSpPr txBox="1">
            <a:spLocks/>
          </p:cNvSpPr>
          <p:nvPr/>
        </p:nvSpPr>
        <p:spPr>
          <a:xfrm>
            <a:off x="781050" y="4764216"/>
            <a:ext cx="20574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BCB560-D8F2-4149-ACC2-890FFD45AC9C}" type="datetime1">
              <a:rPr lang="en-GB" smtClean="0"/>
              <a:pPr algn="r"/>
              <a:t>27/11/2019</a:t>
            </a:fld>
            <a:endParaRPr lang="cs-CZ" dirty="0"/>
          </a:p>
        </p:txBody>
      </p:sp>
      <p:sp>
        <p:nvSpPr>
          <p:cNvPr id="16" name="Fußzeilenplatzhalter 4"/>
          <p:cNvSpPr txBox="1">
            <a:spLocks/>
          </p:cNvSpPr>
          <p:nvPr/>
        </p:nvSpPr>
        <p:spPr>
          <a:xfrm>
            <a:off x="3028950" y="4767264"/>
            <a:ext cx="3086100" cy="273844"/>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mtClean="0"/>
              <a:t>Training module: [</a:t>
            </a:r>
            <a:r>
              <a:rPr lang="en-GB" smtClean="0"/>
              <a:t>student's perspectives</a:t>
            </a:r>
            <a:r>
              <a:rPr lang="cs-CZ" smtClean="0"/>
              <a:t>]</a:t>
            </a:r>
            <a:endParaRPr lang="cs-CZ" dirty="0"/>
          </a:p>
        </p:txBody>
      </p:sp>
    </p:spTree>
    <p:extLst>
      <p:ext uri="{BB962C8B-B14F-4D97-AF65-F5344CB8AC3E}">
        <p14:creationId xmlns:p14="http://schemas.microsoft.com/office/powerpoint/2010/main" val="137307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an in black suit banging his head on wall">
            <a:extLst>
              <a:ext uri="{FF2B5EF4-FFF2-40B4-BE49-F238E27FC236}">
                <a16:creationId xmlns:a16="http://schemas.microsoft.com/office/drawing/2014/main" id="{31E1F46A-E9C5-47F6-B7B9-B912E23119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16" t="6526" b="17769"/>
          <a:stretch/>
        </p:blipFill>
        <p:spPr bwMode="auto">
          <a:xfrm>
            <a:off x="-1" y="0"/>
            <a:ext cx="3455613" cy="51435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5301231" y="4776220"/>
            <a:ext cx="3086100" cy="273844"/>
          </a:xfrm>
        </p:spPr>
        <p:txBody>
          <a:bodyPr/>
          <a:lstStyle/>
          <a:p>
            <a:r>
              <a:rPr lang="cs-CZ" dirty="0"/>
              <a:t>Photo by Daniel Mingook Kim on </a:t>
            </a:r>
            <a:r>
              <a:rPr lang="cs-CZ" dirty="0" smtClean="0"/>
              <a:t>Unspl</a:t>
            </a:r>
            <a:r>
              <a:rPr lang="en-GB" dirty="0" smtClean="0"/>
              <a:t>ash</a:t>
            </a:r>
            <a:endParaRPr lang="cs-CZ" dirty="0"/>
          </a:p>
        </p:txBody>
      </p:sp>
      <p:sp>
        <p:nvSpPr>
          <p:cNvPr id="6" name="Slide Number Placeholder 5"/>
          <p:cNvSpPr>
            <a:spLocks noGrp="1"/>
          </p:cNvSpPr>
          <p:nvPr>
            <p:ph type="sldNum" sz="quarter" idx="12"/>
          </p:nvPr>
        </p:nvSpPr>
        <p:spPr>
          <a:xfrm>
            <a:off x="6457950" y="4767264"/>
            <a:ext cx="2057400" cy="273844"/>
          </a:xfrm>
        </p:spPr>
        <p:txBody>
          <a:bodyPr/>
          <a:lstStyle/>
          <a:p>
            <a:fld id="{788345F0-FA79-49AB-88A6-267CA573EFB8}" type="slidenum">
              <a:rPr lang="cs-CZ" smtClean="0"/>
              <a:t>9</a:t>
            </a:fld>
            <a:endParaRPr lang="cs-CZ" dirty="0"/>
          </a:p>
        </p:txBody>
      </p:sp>
      <p:sp>
        <p:nvSpPr>
          <p:cNvPr id="10" name="TextBox 9"/>
          <p:cNvSpPr txBox="1"/>
          <p:nvPr/>
        </p:nvSpPr>
        <p:spPr>
          <a:xfrm>
            <a:off x="3366879" y="1813763"/>
            <a:ext cx="5719969" cy="3046988"/>
          </a:xfrm>
          <a:prstGeom prst="rect">
            <a:avLst/>
          </a:prstGeom>
          <a:noFill/>
        </p:spPr>
        <p:txBody>
          <a:bodyPr wrap="square" rtlCol="0">
            <a:spAutoFit/>
          </a:bodyPr>
          <a:lstStyle/>
          <a:p>
            <a:pPr marL="285750" indent="-285750">
              <a:buFont typeface="Arial" panose="020B0604020202020204" pitchFamily="34" charset="0"/>
              <a:buChar char="•"/>
            </a:pPr>
            <a:r>
              <a:rPr lang="en-GB" sz="2200" dirty="0" smtClean="0"/>
              <a:t>Students often do not know how to use the sources effectively. They do not know the differences between primary and secondary sources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200" dirty="0"/>
              <a:t>Discuss the ways by which </a:t>
            </a:r>
            <a:r>
              <a:rPr lang="en-GB" sz="2200" dirty="0" smtClean="0"/>
              <a:t>this can </a:t>
            </a:r>
            <a:r>
              <a:rPr lang="en-GB" sz="2200" dirty="0"/>
              <a:t>be </a:t>
            </a:r>
            <a:r>
              <a:rPr lang="en-GB" sz="2200" dirty="0" smtClean="0"/>
              <a:t>tackled.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200" dirty="0"/>
              <a:t>Provide an action plan (or </a:t>
            </a:r>
            <a:r>
              <a:rPr lang="en-GB" sz="2200" dirty="0" smtClean="0"/>
              <a:t>teaching activity) </a:t>
            </a:r>
            <a:r>
              <a:rPr lang="en-GB" sz="2200" dirty="0"/>
              <a:t>to address the issues with explanations to </a:t>
            </a:r>
            <a:r>
              <a:rPr lang="en-GB" sz="2200" dirty="0" smtClean="0"/>
              <a:t>students</a:t>
            </a:r>
            <a:endParaRPr lang="en-GB" sz="2200" dirty="0"/>
          </a:p>
        </p:txBody>
      </p:sp>
      <p:grpSp>
        <p:nvGrpSpPr>
          <p:cNvPr id="11" name="Group 10"/>
          <p:cNvGrpSpPr/>
          <p:nvPr/>
        </p:nvGrpSpPr>
        <p:grpSpPr>
          <a:xfrm>
            <a:off x="3404637" y="0"/>
            <a:ext cx="5644454" cy="2353479"/>
            <a:chOff x="4625788" y="4741602"/>
            <a:chExt cx="4235582" cy="1926592"/>
          </a:xfrm>
        </p:grpSpPr>
        <p:pic>
          <p:nvPicPr>
            <p:cNvPr id="12" name="Picture 4" descr="Image result for a torn 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1803" t="24499" r="12399" b="31302"/>
            <a:stretch/>
          </p:blipFill>
          <p:spPr bwMode="auto">
            <a:xfrm>
              <a:off x="4625788" y="4741602"/>
              <a:ext cx="4235582" cy="14847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740209" y="4852312"/>
              <a:ext cx="4006740" cy="1815882"/>
            </a:xfrm>
            <a:prstGeom prst="rect">
              <a:avLst/>
            </a:prstGeom>
          </p:spPr>
          <p:txBody>
            <a:bodyPr wrap="square">
              <a:spAutoFit/>
            </a:bodyPr>
            <a:lstStyle/>
            <a:p>
              <a:pPr lvl="0" algn="just">
                <a:spcAft>
                  <a:spcPts val="0"/>
                </a:spcAft>
              </a:pPr>
              <a:r>
                <a:rPr lang="en-GB" sz="2800" b="1" i="1" dirty="0">
                  <a:latin typeface="Papyrus" panose="03070502060502030205" pitchFamily="66" charset="0"/>
                  <a:ea typeface="Calibri" panose="020F0502020204030204" pitchFamily="34" charset="0"/>
                  <a:cs typeface="Times New Roman" panose="02020603050405020304" pitchFamily="18" charset="0"/>
                </a:rPr>
                <a:t>“I read this article, it mentioned an idea from another book, do I have to reference it” </a:t>
              </a:r>
            </a:p>
          </p:txBody>
        </p:sp>
      </p:grpSp>
      <p:sp>
        <p:nvSpPr>
          <p:cNvPr id="9" name="Nadpis 1"/>
          <p:cNvSpPr>
            <a:spLocks noGrp="1"/>
          </p:cNvSpPr>
          <p:nvPr>
            <p:ph type="title"/>
          </p:nvPr>
        </p:nvSpPr>
        <p:spPr>
          <a:xfrm>
            <a:off x="0" y="0"/>
            <a:ext cx="2559326" cy="835537"/>
          </a:xfrm>
        </p:spPr>
        <p:txBody>
          <a:bodyPr/>
          <a:lstStyle/>
          <a:p>
            <a:r>
              <a:rPr lang="en-US" dirty="0" smtClean="0">
                <a:solidFill>
                  <a:schemeClr val="bg1"/>
                </a:solidFill>
                <a:effectLst>
                  <a:outerShdw blurRad="38100" dist="38100" dir="2700000" algn="tl">
                    <a:srgbClr val="000000">
                      <a:alpha val="43137"/>
                    </a:srgbClr>
                  </a:outerShdw>
                </a:effectLst>
              </a:rPr>
              <a:t>Scenario 4</a:t>
            </a:r>
            <a:endParaRPr lang="en-US" dirty="0">
              <a:solidFill>
                <a:schemeClr val="bg1"/>
              </a:solidFill>
              <a:effectLst>
                <a:outerShdw blurRad="38100" dist="38100" dir="2700000" algn="tl">
                  <a:srgbClr val="000000">
                    <a:alpha val="43137"/>
                  </a:srgbClr>
                </a:outerShdw>
              </a:effectLst>
            </a:endParaRPr>
          </a:p>
        </p:txBody>
      </p:sp>
      <p:sp>
        <p:nvSpPr>
          <p:cNvPr id="15" name="Datumsplatzhalter 3"/>
          <p:cNvSpPr>
            <a:spLocks noGrp="1"/>
          </p:cNvSpPr>
          <p:nvPr>
            <p:ph type="dt" sz="half" idx="10"/>
          </p:nvPr>
        </p:nvSpPr>
        <p:spPr>
          <a:xfrm>
            <a:off x="628650" y="4767264"/>
            <a:ext cx="2057400" cy="273844"/>
          </a:xfrm>
        </p:spPr>
        <p:txBody>
          <a:bodyPr/>
          <a:lstStyle/>
          <a:p>
            <a:pPr algn="r"/>
            <a:fld id="{4DBCB560-D8F2-4149-ACC2-890FFD45AC9C}" type="datetime1">
              <a:rPr lang="en-GB" smtClean="0"/>
              <a:pPr algn="r"/>
              <a:t>27/11/2019</a:t>
            </a:fld>
            <a:endParaRPr lang="cs-CZ" dirty="0"/>
          </a:p>
        </p:txBody>
      </p:sp>
      <p:sp>
        <p:nvSpPr>
          <p:cNvPr id="16" name="Fußzeilenplatzhalter 4"/>
          <p:cNvSpPr txBox="1">
            <a:spLocks/>
          </p:cNvSpPr>
          <p:nvPr/>
        </p:nvSpPr>
        <p:spPr>
          <a:xfrm>
            <a:off x="2617470" y="4767264"/>
            <a:ext cx="3086100" cy="273844"/>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smtClean="0"/>
              <a:t>Training module: [</a:t>
            </a:r>
            <a:r>
              <a:rPr lang="en-GB" dirty="0" smtClean="0"/>
              <a:t>student's perspectives</a:t>
            </a:r>
            <a:r>
              <a:rPr lang="cs-CZ" dirty="0" smtClean="0"/>
              <a:t>]</a:t>
            </a:r>
            <a:endParaRPr lang="cs-CZ" dirty="0"/>
          </a:p>
        </p:txBody>
      </p:sp>
    </p:spTree>
    <p:extLst>
      <p:ext uri="{BB962C8B-B14F-4D97-AF65-F5344CB8AC3E}">
        <p14:creationId xmlns:p14="http://schemas.microsoft.com/office/powerpoint/2010/main" val="28338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enai</Template>
  <TotalTime>0</TotalTime>
  <Words>1733</Words>
  <Application>Microsoft Office PowerPoint</Application>
  <PresentationFormat>Bildschirmpräsentation (16:9)</PresentationFormat>
  <Paragraphs>238</Paragraphs>
  <Slides>21</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Papyrus</vt:lpstr>
      <vt:lpstr>Times New Roman</vt:lpstr>
      <vt:lpstr>enai</vt:lpstr>
      <vt:lpstr>Learning about the student's perspectives</vt:lpstr>
      <vt:lpstr>Basic information for trainers</vt:lpstr>
      <vt:lpstr>Basic information</vt:lpstr>
      <vt:lpstr>Lesson plan</vt:lpstr>
      <vt:lpstr>Scenarios</vt:lpstr>
      <vt:lpstr>Scenario 1</vt:lpstr>
      <vt:lpstr>Scenario 2</vt:lpstr>
      <vt:lpstr>Scenario 3</vt:lpstr>
      <vt:lpstr>Scenario 4</vt:lpstr>
      <vt:lpstr>Scenario 5</vt:lpstr>
      <vt:lpstr>Scenario 6</vt:lpstr>
      <vt:lpstr>Scenario 6</vt:lpstr>
      <vt:lpstr>Conclusion</vt:lpstr>
      <vt:lpstr>Acknowledgement &amp; references</vt:lpstr>
      <vt:lpstr>Notes for trainer of the module</vt:lpstr>
      <vt:lpstr>Notes for trainer of the module</vt:lpstr>
      <vt:lpstr>Notes for trainer of the module</vt:lpstr>
      <vt:lpstr>Notes for trainer of the module</vt:lpstr>
      <vt:lpstr>Notes for trainer of the module</vt:lpstr>
      <vt:lpstr>Author &amp; contact information</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Oliver Trevisiol</cp:lastModifiedBy>
  <cp:revision>185</cp:revision>
  <dcterms:created xsi:type="dcterms:W3CDTF">2016-09-26T15:05:02Z</dcterms:created>
  <dcterms:modified xsi:type="dcterms:W3CDTF">2019-11-27T09:23:32Z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7d098f-2640-4837-b575-e0be04df0525_Enabled">
    <vt:lpwstr>True</vt:lpwstr>
  </property>
  <property fmtid="{D5CDD505-2E9C-101B-9397-08002B2CF9AE}" pid="3" name="MSIP_Label_b47d098f-2640-4837-b575-e0be04df0525_SiteId">
    <vt:lpwstr>98f1bb3a-5efa-4782-88ba-bd897db60e62</vt:lpwstr>
  </property>
  <property fmtid="{D5CDD505-2E9C-101B-9397-08002B2CF9AE}" pid="4" name="MSIP_Label_b47d098f-2640-4837-b575-e0be04df0525_Owner">
    <vt:lpwstr>786433@derby.ac.uk</vt:lpwstr>
  </property>
  <property fmtid="{D5CDD505-2E9C-101B-9397-08002B2CF9AE}" pid="5" name="MSIP_Label_b47d098f-2640-4837-b575-e0be04df0525_SetDate">
    <vt:lpwstr>2019-07-17T13:33:50.0602874Z</vt:lpwstr>
  </property>
  <property fmtid="{D5CDD505-2E9C-101B-9397-08002B2CF9AE}" pid="6" name="MSIP_Label_b47d098f-2640-4837-b575-e0be04df0525_Name">
    <vt:lpwstr>Internal</vt:lpwstr>
  </property>
  <property fmtid="{D5CDD505-2E9C-101B-9397-08002B2CF9AE}" pid="7" name="MSIP_Label_b47d098f-2640-4837-b575-e0be04df0525_Application">
    <vt:lpwstr>Microsoft Azure Information Protection</vt:lpwstr>
  </property>
  <property fmtid="{D5CDD505-2E9C-101B-9397-08002B2CF9AE}" pid="8" name="MSIP_Label_b47d098f-2640-4837-b575-e0be04df0525_Extended_MSFT_Method">
    <vt:lpwstr>Automatic</vt:lpwstr>
  </property>
  <property fmtid="{D5CDD505-2E9C-101B-9397-08002B2CF9AE}" pid="9" name="MSIP_Label_501a0944-9d81-4c75-b857-2ec7863455b7_Enabled">
    <vt:lpwstr>True</vt:lpwstr>
  </property>
  <property fmtid="{D5CDD505-2E9C-101B-9397-08002B2CF9AE}" pid="10" name="MSIP_Label_501a0944-9d81-4c75-b857-2ec7863455b7_SiteId">
    <vt:lpwstr>98f1bb3a-5efa-4782-88ba-bd897db60e62</vt:lpwstr>
  </property>
  <property fmtid="{D5CDD505-2E9C-101B-9397-08002B2CF9AE}" pid="11" name="MSIP_Label_501a0944-9d81-4c75-b857-2ec7863455b7_Owner">
    <vt:lpwstr>786433@derby.ac.uk</vt:lpwstr>
  </property>
  <property fmtid="{D5CDD505-2E9C-101B-9397-08002B2CF9AE}" pid="12" name="MSIP_Label_501a0944-9d81-4c75-b857-2ec7863455b7_SetDate">
    <vt:lpwstr>2019-07-17T13:33:50.0602874Z</vt:lpwstr>
  </property>
  <property fmtid="{D5CDD505-2E9C-101B-9397-08002B2CF9AE}" pid="13" name="MSIP_Label_501a0944-9d81-4c75-b857-2ec7863455b7_Name">
    <vt:lpwstr>Internal with visible marking</vt:lpwstr>
  </property>
  <property fmtid="{D5CDD505-2E9C-101B-9397-08002B2CF9AE}" pid="14" name="MSIP_Label_501a0944-9d81-4c75-b857-2ec7863455b7_Application">
    <vt:lpwstr>Microsoft Azure Information Protection</vt:lpwstr>
  </property>
  <property fmtid="{D5CDD505-2E9C-101B-9397-08002B2CF9AE}" pid="15" name="MSIP_Label_501a0944-9d81-4c75-b857-2ec7863455b7_Parent">
    <vt:lpwstr>b47d098f-2640-4837-b575-e0be04df0525</vt:lpwstr>
  </property>
  <property fmtid="{D5CDD505-2E9C-101B-9397-08002B2CF9AE}" pid="16" name="MSIP_Label_501a0944-9d81-4c75-b857-2ec7863455b7_Extended_MSFT_Method">
    <vt:lpwstr>Automatic</vt:lpwstr>
  </property>
  <property fmtid="{D5CDD505-2E9C-101B-9397-08002B2CF9AE}" pid="17" name="Sensitivity">
    <vt:lpwstr>Internal Internal with visible marking</vt:lpwstr>
  </property>
</Properties>
</file>