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1"/>
  </p:sldMasterIdLst>
  <p:notesMasterIdLst>
    <p:notesMasterId r:id="rId20"/>
  </p:notesMasterIdLst>
  <p:sldIdLst>
    <p:sldId id="344" r:id="rId2"/>
    <p:sldId id="329" r:id="rId3"/>
    <p:sldId id="347" r:id="rId4"/>
    <p:sldId id="367" r:id="rId5"/>
    <p:sldId id="362" r:id="rId6"/>
    <p:sldId id="363" r:id="rId7"/>
    <p:sldId id="368" r:id="rId8"/>
    <p:sldId id="364" r:id="rId9"/>
    <p:sldId id="365" r:id="rId10"/>
    <p:sldId id="370" r:id="rId11"/>
    <p:sldId id="369" r:id="rId12"/>
    <p:sldId id="371" r:id="rId13"/>
    <p:sldId id="374" r:id="rId14"/>
    <p:sldId id="348" r:id="rId15"/>
    <p:sldId id="310" r:id="rId16"/>
    <p:sldId id="349" r:id="rId17"/>
    <p:sldId id="359" r:id="rId18"/>
    <p:sldId id="360" r:id="rId1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formation for developer" id="{8EFAF8DB-A969-4135-B19A-87D8D207BB21}">
          <p14:sldIdLst/>
        </p14:section>
        <p14:section name="The module template" id="{8009B8BC-B268-4F0C-AAE0-586D8923A8C0}">
          <p14:sldIdLst>
            <p14:sldId id="344"/>
            <p14:sldId id="329"/>
            <p14:sldId id="347"/>
            <p14:sldId id="367"/>
            <p14:sldId id="362"/>
            <p14:sldId id="363"/>
            <p14:sldId id="368"/>
            <p14:sldId id="364"/>
            <p14:sldId id="365"/>
            <p14:sldId id="370"/>
            <p14:sldId id="369"/>
            <p14:sldId id="371"/>
            <p14:sldId id="374"/>
            <p14:sldId id="348"/>
            <p14:sldId id="310"/>
            <p14:sldId id="349"/>
            <p14:sldId id="359"/>
            <p14:sldId id="360"/>
          </p14:sldIdLst>
        </p14:section>
        <p14:section name="ENAI icons" id="{6B7EFC39-6B25-440B-B139-1D98971D3BF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er Trevisiol" initials="OT" lastIdx="2" clrIdx="0">
    <p:extLst>
      <p:ext uri="{19B8F6BF-5375-455C-9EA6-DF929625EA0E}">
        <p15:presenceInfo xmlns:p15="http://schemas.microsoft.com/office/powerpoint/2012/main" userId="Oliver Trevisio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6" autoAdjust="0"/>
    <p:restoredTop sz="68741" autoAdjust="0"/>
  </p:normalViewPr>
  <p:slideViewPr>
    <p:cSldViewPr snapToGrid="0">
      <p:cViewPr varScale="1">
        <p:scale>
          <a:sx n="105" d="100"/>
          <a:sy n="105" d="100"/>
        </p:scale>
        <p:origin x="1332" y="90"/>
      </p:cViewPr>
      <p:guideLst>
        <p:guide orient="horz" pos="2160"/>
        <p:guide pos="2880"/>
        <p:guide pos="3840"/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Sheet1!$D$1:$D$33</c:f>
              <c:strCache>
                <c:ptCount val="33"/>
                <c:pt idx="0">
                  <c:v>Cause of plagiarism</c:v>
                </c:pt>
                <c:pt idx="1">
                  <c:v>Paraphrasing: directly quotes</c:v>
                </c:pt>
                <c:pt idx="2">
                  <c:v>Reliability of sources</c:v>
                </c:pt>
                <c:pt idx="3">
                  <c:v>Paraphrasing: comprehension</c:v>
                </c:pt>
                <c:pt idx="4">
                  <c:v>Academic writing rules</c:v>
                </c:pt>
                <c:pt idx="5">
                  <c:v>Writing complex sentences</c:v>
                </c:pt>
                <c:pt idx="6">
                  <c:v>Length of a paragraph</c:v>
                </c:pt>
                <c:pt idx="7">
                  <c:v>What to integrate into paper</c:v>
                </c:pt>
                <c:pt idx="8">
                  <c:v>Requires a citation or not</c:v>
                </c:pt>
                <c:pt idx="9">
                  <c:v>Comprehending sources</c:v>
                </c:pt>
                <c:pt idx="10">
                  <c:v>Topic selection</c:v>
                </c:pt>
                <c:pt idx="11">
                  <c:v>Overall coherence</c:v>
                </c:pt>
                <c:pt idx="12">
                  <c:v>Overall unity</c:v>
                </c:pt>
                <c:pt idx="13">
                  <c:v>Vocabualry selection</c:v>
                </c:pt>
                <c:pt idx="14">
                  <c:v>Stopping reading to start writing</c:v>
                </c:pt>
                <c:pt idx="15">
                  <c:v>Writing the references</c:v>
                </c:pt>
                <c:pt idx="16">
                  <c:v>Paragraph coherence</c:v>
                </c:pt>
                <c:pt idx="17">
                  <c:v>Paragraph unity</c:v>
                </c:pt>
                <c:pt idx="18">
                  <c:v>Narrowing down the topic</c:v>
                </c:pt>
                <c:pt idx="19">
                  <c:v>Supporting the main idea</c:v>
                </c:pt>
                <c:pt idx="20">
                  <c:v>Identifying the main idea</c:v>
                </c:pt>
                <c:pt idx="21">
                  <c:v>Using linking devices</c:v>
                </c:pt>
                <c:pt idx="22">
                  <c:v>Outline</c:v>
                </c:pt>
                <c:pt idx="23">
                  <c:v>Why refer to other studies</c:v>
                </c:pt>
                <c:pt idx="24">
                  <c:v>Summarizing</c:v>
                </c:pt>
                <c:pt idx="25">
                  <c:v>Use of quotations</c:v>
                </c:pt>
                <c:pt idx="26">
                  <c:v>Paraphrasing: insufficiency in vocabulary</c:v>
                </c:pt>
                <c:pt idx="27">
                  <c:v>Headings</c:v>
                </c:pt>
                <c:pt idx="28">
                  <c:v>Incorporating figures</c:v>
                </c:pt>
                <c:pt idx="29">
                  <c:v>Paraphrasing: insufficiency in grammar</c:v>
                </c:pt>
                <c:pt idx="30">
                  <c:v>Using block quotations</c:v>
                </c:pt>
                <c:pt idx="31">
                  <c:v>Paraphrasing: in-text citation rules</c:v>
                </c:pt>
                <c:pt idx="32">
                  <c:v>Incorporating tables</c:v>
                </c:pt>
              </c:strCache>
            </c:strRef>
          </c:cat>
          <c:val>
            <c:numRef>
              <c:f>Sheet1!$E$1:$E$33</c:f>
              <c:numCache>
                <c:formatCode>General</c:formatCode>
                <c:ptCount val="33"/>
                <c:pt idx="0">
                  <c:v>4.24</c:v>
                </c:pt>
                <c:pt idx="1">
                  <c:v>3.43</c:v>
                </c:pt>
                <c:pt idx="2">
                  <c:v>3.1</c:v>
                </c:pt>
                <c:pt idx="3">
                  <c:v>3.08</c:v>
                </c:pt>
                <c:pt idx="4">
                  <c:v>3.07</c:v>
                </c:pt>
                <c:pt idx="5">
                  <c:v>3</c:v>
                </c:pt>
                <c:pt idx="6">
                  <c:v>2.93</c:v>
                </c:pt>
                <c:pt idx="7">
                  <c:v>2.92</c:v>
                </c:pt>
                <c:pt idx="8">
                  <c:v>2.92</c:v>
                </c:pt>
                <c:pt idx="9">
                  <c:v>2.92</c:v>
                </c:pt>
                <c:pt idx="10">
                  <c:v>2.92</c:v>
                </c:pt>
                <c:pt idx="11">
                  <c:v>2.89</c:v>
                </c:pt>
                <c:pt idx="12">
                  <c:v>2.87</c:v>
                </c:pt>
                <c:pt idx="13">
                  <c:v>2.86</c:v>
                </c:pt>
                <c:pt idx="14">
                  <c:v>2.85</c:v>
                </c:pt>
                <c:pt idx="15">
                  <c:v>2.85</c:v>
                </c:pt>
                <c:pt idx="16">
                  <c:v>2.82</c:v>
                </c:pt>
                <c:pt idx="17">
                  <c:v>2.78</c:v>
                </c:pt>
                <c:pt idx="18">
                  <c:v>2.72</c:v>
                </c:pt>
                <c:pt idx="19">
                  <c:v>2.71</c:v>
                </c:pt>
                <c:pt idx="20">
                  <c:v>2.63</c:v>
                </c:pt>
                <c:pt idx="21">
                  <c:v>2.61</c:v>
                </c:pt>
                <c:pt idx="22">
                  <c:v>2.6</c:v>
                </c:pt>
                <c:pt idx="23">
                  <c:v>2.5499999999999998</c:v>
                </c:pt>
                <c:pt idx="24">
                  <c:v>2.52</c:v>
                </c:pt>
                <c:pt idx="25">
                  <c:v>2.4500000000000002</c:v>
                </c:pt>
                <c:pt idx="26">
                  <c:v>2.4500000000000002</c:v>
                </c:pt>
                <c:pt idx="27">
                  <c:v>2.44</c:v>
                </c:pt>
                <c:pt idx="28">
                  <c:v>2.37</c:v>
                </c:pt>
                <c:pt idx="29">
                  <c:v>2.37</c:v>
                </c:pt>
                <c:pt idx="30">
                  <c:v>2.36</c:v>
                </c:pt>
                <c:pt idx="31">
                  <c:v>2.31</c:v>
                </c:pt>
                <c:pt idx="32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FB-D547-81E3-E7DD9AFE84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5652008"/>
        <c:axId val="-2125782024"/>
      </c:barChart>
      <c:catAx>
        <c:axId val="-2125652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25782024"/>
        <c:crosses val="autoZero"/>
        <c:auto val="1"/>
        <c:lblAlgn val="ctr"/>
        <c:lblOffset val="100"/>
        <c:noMultiLvlLbl val="0"/>
      </c:catAx>
      <c:valAx>
        <c:axId val="-2125782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56520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Sheet1!$D$91:$D$140</c:f>
              <c:strCache>
                <c:ptCount val="50"/>
                <c:pt idx="0">
                  <c:v>Use of in-text citation rules</c:v>
                </c:pt>
                <c:pt idx="1">
                  <c:v>Citing when necessary</c:v>
                </c:pt>
                <c:pt idx="2">
                  <c:v>Restructuring paraphrases</c:v>
                </c:pt>
                <c:pt idx="3">
                  <c:v>Rewording paraphrases</c:v>
                </c:pt>
                <c:pt idx="4">
                  <c:v>Writing reference entries</c:v>
                </c:pt>
                <c:pt idx="5">
                  <c:v>Ratio of quotes</c:v>
                </c:pt>
                <c:pt idx="6">
                  <c:v>Introduction: Aims</c:v>
                </c:pt>
                <c:pt idx="7">
                  <c:v>Citing quotes</c:v>
                </c:pt>
                <c:pt idx="8">
                  <c:v>Use of quotations</c:v>
                </c:pt>
                <c:pt idx="9">
                  <c:v>Introducing quotes</c:v>
                </c:pt>
                <c:pt idx="10">
                  <c:v>Grammar</c:v>
                </c:pt>
                <c:pt idx="11">
                  <c:v>Drawing effective conclusions</c:v>
                </c:pt>
                <c:pt idx="12">
                  <c:v>Length of paragraphs</c:v>
                </c:pt>
                <c:pt idx="13">
                  <c:v>Paragraph unity</c:v>
                </c:pt>
                <c:pt idx="14">
                  <c:v>Ratio of secondary source</c:v>
                </c:pt>
                <c:pt idx="15">
                  <c:v>Abstract</c:v>
                </c:pt>
                <c:pt idx="16">
                  <c:v>Paragraph coherence</c:v>
                </c:pt>
                <c:pt idx="17">
                  <c:v>Punctuation</c:v>
                </c:pt>
                <c:pt idx="18">
                  <c:v>Introducing paraphrases</c:v>
                </c:pt>
                <c:pt idx="19">
                  <c:v>Use of secondary sources</c:v>
                </c:pt>
                <c:pt idx="20">
                  <c:v>Markers</c:v>
                </c:pt>
                <c:pt idx="21">
                  <c:v>Linking devices</c:v>
                </c:pt>
                <c:pt idx="22">
                  <c:v>Relevance of conclusions</c:v>
                </c:pt>
                <c:pt idx="23">
                  <c:v>Introduction: Topic</c:v>
                </c:pt>
                <c:pt idx="24">
                  <c:v>Key words</c:v>
                </c:pt>
                <c:pt idx="25">
                  <c:v>Flow of ideas</c:v>
                </c:pt>
                <c:pt idx="26">
                  <c:v>Length of paper</c:v>
                </c:pt>
                <c:pt idx="27">
                  <c:v>Overall unity</c:v>
                </c:pt>
                <c:pt idx="28">
                  <c:v>Overall coherence</c:v>
                </c:pt>
                <c:pt idx="29">
                  <c:v>Passive forms</c:v>
                </c:pt>
                <c:pt idx="30">
                  <c:v>Paper format</c:v>
                </c:pt>
                <c:pt idx="31">
                  <c:v>Order of reference entries</c:v>
                </c:pt>
                <c:pt idx="32">
                  <c:v>Number of sources</c:v>
                </c:pt>
                <c:pt idx="33">
                  <c:v>Spelling</c:v>
                </c:pt>
                <c:pt idx="34">
                  <c:v>Focussing on issue</c:v>
                </c:pt>
                <c:pt idx="35">
                  <c:v>Headings and subheadings</c:v>
                </c:pt>
                <c:pt idx="36">
                  <c:v>Complexity of the sentences</c:v>
                </c:pt>
                <c:pt idx="37">
                  <c:v>Vocabulary selection</c:v>
                </c:pt>
                <c:pt idx="38">
                  <c:v>Title</c:v>
                </c:pt>
                <c:pt idx="39">
                  <c:v>Reliability of sources</c:v>
                </c:pt>
                <c:pt idx="40">
                  <c:v>Avoiding extremeness</c:v>
                </c:pt>
                <c:pt idx="41">
                  <c:v>Use of tables and figures</c:v>
                </c:pt>
                <c:pt idx="42">
                  <c:v>Match of citations with references</c:v>
                </c:pt>
                <c:pt idx="43">
                  <c:v>Narrowing down</c:v>
                </c:pt>
                <c:pt idx="44">
                  <c:v>Avoiding contractions</c:v>
                </c:pt>
                <c:pt idx="45">
                  <c:v>Objective language</c:v>
                </c:pt>
                <c:pt idx="46">
                  <c:v>Words with precise meaning</c:v>
                </c:pt>
                <c:pt idx="47">
                  <c:v>Slang, jargon, clichés</c:v>
                </c:pt>
                <c:pt idx="48">
                  <c:v>Abbreviations</c:v>
                </c:pt>
                <c:pt idx="49">
                  <c:v>Topic selection</c:v>
                </c:pt>
              </c:strCache>
            </c:strRef>
          </c:cat>
          <c:val>
            <c:numRef>
              <c:f>Sheet1!$E$91:$E$140</c:f>
              <c:numCache>
                <c:formatCode>General</c:formatCode>
                <c:ptCount val="50"/>
                <c:pt idx="0">
                  <c:v>1.04</c:v>
                </c:pt>
                <c:pt idx="1">
                  <c:v>1.22</c:v>
                </c:pt>
                <c:pt idx="2">
                  <c:v>1.24</c:v>
                </c:pt>
                <c:pt idx="3">
                  <c:v>1.25</c:v>
                </c:pt>
                <c:pt idx="4">
                  <c:v>1.29</c:v>
                </c:pt>
                <c:pt idx="5">
                  <c:v>1.35</c:v>
                </c:pt>
                <c:pt idx="6">
                  <c:v>1.38</c:v>
                </c:pt>
                <c:pt idx="7">
                  <c:v>1.38</c:v>
                </c:pt>
                <c:pt idx="8">
                  <c:v>1.4</c:v>
                </c:pt>
                <c:pt idx="9">
                  <c:v>1.46</c:v>
                </c:pt>
                <c:pt idx="10">
                  <c:v>1.46</c:v>
                </c:pt>
                <c:pt idx="11">
                  <c:v>1.46</c:v>
                </c:pt>
                <c:pt idx="12">
                  <c:v>1.47</c:v>
                </c:pt>
                <c:pt idx="13">
                  <c:v>1.49</c:v>
                </c:pt>
                <c:pt idx="14">
                  <c:v>1.55</c:v>
                </c:pt>
                <c:pt idx="15">
                  <c:v>1.57</c:v>
                </c:pt>
                <c:pt idx="16">
                  <c:v>1.57</c:v>
                </c:pt>
                <c:pt idx="17">
                  <c:v>1.57</c:v>
                </c:pt>
                <c:pt idx="18">
                  <c:v>1.6</c:v>
                </c:pt>
                <c:pt idx="19">
                  <c:v>1.61</c:v>
                </c:pt>
                <c:pt idx="20">
                  <c:v>1.62</c:v>
                </c:pt>
                <c:pt idx="21">
                  <c:v>1.62</c:v>
                </c:pt>
                <c:pt idx="22">
                  <c:v>1.69</c:v>
                </c:pt>
                <c:pt idx="23">
                  <c:v>1.72</c:v>
                </c:pt>
                <c:pt idx="24">
                  <c:v>1.73</c:v>
                </c:pt>
                <c:pt idx="25">
                  <c:v>1.75</c:v>
                </c:pt>
                <c:pt idx="26">
                  <c:v>1.78</c:v>
                </c:pt>
                <c:pt idx="27">
                  <c:v>1.79</c:v>
                </c:pt>
                <c:pt idx="28">
                  <c:v>1.79</c:v>
                </c:pt>
                <c:pt idx="29">
                  <c:v>1.83</c:v>
                </c:pt>
                <c:pt idx="30">
                  <c:v>1.83</c:v>
                </c:pt>
                <c:pt idx="31">
                  <c:v>1.84</c:v>
                </c:pt>
                <c:pt idx="32">
                  <c:v>1.85</c:v>
                </c:pt>
                <c:pt idx="33">
                  <c:v>1.85</c:v>
                </c:pt>
                <c:pt idx="34">
                  <c:v>1.85</c:v>
                </c:pt>
                <c:pt idx="35">
                  <c:v>1.87</c:v>
                </c:pt>
                <c:pt idx="36">
                  <c:v>1.87</c:v>
                </c:pt>
                <c:pt idx="37">
                  <c:v>1.88</c:v>
                </c:pt>
                <c:pt idx="38">
                  <c:v>1.89</c:v>
                </c:pt>
                <c:pt idx="39">
                  <c:v>1.92</c:v>
                </c:pt>
                <c:pt idx="40">
                  <c:v>1.94</c:v>
                </c:pt>
                <c:pt idx="41">
                  <c:v>1.96</c:v>
                </c:pt>
                <c:pt idx="42">
                  <c:v>1.96</c:v>
                </c:pt>
                <c:pt idx="43">
                  <c:v>1.97</c:v>
                </c:pt>
                <c:pt idx="44">
                  <c:v>1.97</c:v>
                </c:pt>
                <c:pt idx="45">
                  <c:v>1.97</c:v>
                </c:pt>
                <c:pt idx="46">
                  <c:v>1.97</c:v>
                </c:pt>
                <c:pt idx="47">
                  <c:v>1.98</c:v>
                </c:pt>
                <c:pt idx="48">
                  <c:v>1.99</c:v>
                </c:pt>
                <c:pt idx="4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D6-1243-8D9C-F2183FCB89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8163608"/>
        <c:axId val="-2126309400"/>
      </c:barChart>
      <c:catAx>
        <c:axId val="-2128163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26309400"/>
        <c:crosses val="autoZero"/>
        <c:auto val="1"/>
        <c:lblAlgn val="ctr"/>
        <c:lblOffset val="100"/>
        <c:noMultiLvlLbl val="0"/>
      </c:catAx>
      <c:valAx>
        <c:axId val="-2126309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81636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5130F-6DD1-4461-9104-A51571DA2431}" type="datetimeFigureOut">
              <a:rPr lang="cs-CZ" smtClean="0"/>
              <a:t>27.11.2019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BB758-5CCA-4FC4-A17D-E88687967B5F}" type="slidenum">
              <a:rPr lang="cs-CZ" smtClean="0"/>
              <a:t>‹Nr.›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25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Obligatory</a:t>
            </a:r>
            <a:r>
              <a:rPr lang="cs-CZ" b="1" baseline="0" dirty="0"/>
              <a:t> part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4811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9964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2611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966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2204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3280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9106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baseline="0" noProof="0" dirty="0" smtClean="0"/>
              <a:t>.</a:t>
            </a:r>
            <a:endParaRPr lang="en-GB" b="1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5737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9171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06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noProof="0" dirty="0" smtClean="0"/>
              <a:t>This </a:t>
            </a:r>
            <a:r>
              <a:rPr lang="en-GB" b="1" baseline="0" noProof="0" dirty="0"/>
              <a:t>is basic information for trainers, who train the instructors of Higher education institutions (HEI) – NOT for the participants of a training</a:t>
            </a:r>
            <a:r>
              <a:rPr lang="en-GB" b="1" baseline="0" noProof="0" dirty="0" smtClean="0"/>
              <a:t>.</a:t>
            </a:r>
            <a:endParaRPr lang="en-GB" b="1" baseline="0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3353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7715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5317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6780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7104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0536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126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245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2422" y="1371599"/>
            <a:ext cx="8612659" cy="1408777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62631" y="2926214"/>
            <a:ext cx="5072449" cy="847606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74747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[Insert date]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Training module: [Insert title]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‹Nr.›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66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[Insert date]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Training module: [Insert title]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‹Nr.›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718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[Insert date]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Training module: [Insert title]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‹Nr.›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6986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[Insert date]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Training module: [Insert title]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‹Nr.›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4822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3568" y="1275607"/>
            <a:ext cx="7772400" cy="918102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Název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517744"/>
            <a:ext cx="6400800" cy="43204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Datum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03649" y="3057525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Hodina</a:t>
            </a:r>
            <a:endParaRPr lang="en-US" dirty="0"/>
          </a:p>
        </p:txBody>
      </p:sp>
      <p:sp>
        <p:nvSpPr>
          <p:cNvPr id="14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475658" y="3975906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Ing. Dita Dlabolová</a:t>
            </a:r>
            <a:endParaRPr lang="en-US" dirty="0"/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403649" y="195486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Předmět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2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[Insert date]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Training module: [Insert title]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‹Nr.›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4189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73846"/>
            <a:ext cx="7886700" cy="435887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[Insert date]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Training module: [Insert title]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‹Nr.›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414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[Insert date]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Training module: [Insert title]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‹Nr.›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159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[Insert date]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Training module: [Insert title]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‹Nr.›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29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2" y="273846"/>
            <a:ext cx="7886700" cy="99417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1" cy="276344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[Insert date]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Training module: [Insert title]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‹Nr.›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538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[Insert date]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Training module: [Insert title]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‹Nr.›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33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[Insert date]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Training module: [Insert title]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‹Nr.›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4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[Insert date]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Training module: [Insert title]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‹Nr.›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925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1" y="86723"/>
            <a:ext cx="1442720" cy="123015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" y="4766307"/>
            <a:ext cx="9141619" cy="274801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[Insert date]</a:t>
            </a:r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Training module: [Insert title]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88345F0-FA79-49AB-88A6-267CA573EFB8}" type="slidenum">
              <a:rPr lang="cs-CZ" smtClean="0"/>
              <a:t>‹Nr.›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340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707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999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limrazi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alimrazi@gmail.com)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creativecommons.org/licenses/by/4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Reasons for plagiarism by students:</a:t>
            </a:r>
            <a:br>
              <a:rPr lang="en-GB" dirty="0"/>
            </a:br>
            <a:r>
              <a:rPr lang="en-GB" dirty="0"/>
              <a:t>Why does it happen?</a:t>
            </a:r>
            <a:endParaRPr lang="en-GB" sz="4000" dirty="0"/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Training module for HEI instructors</a:t>
            </a:r>
          </a:p>
          <a:p>
            <a:r>
              <a:rPr lang="en-GB" dirty="0"/>
              <a:t>Version: </a:t>
            </a:r>
            <a:r>
              <a:rPr lang="en-GB" dirty="0" smtClean="0"/>
              <a:t>O1-A-3, </a:t>
            </a:r>
            <a:r>
              <a:rPr lang="en-GB" dirty="0"/>
              <a:t>English, 16 July 2019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04063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Self-reported difficulties in academic writing </a:t>
            </a:r>
            <a:r>
              <a:rPr lang="en-GB" sz="2800" dirty="0"/>
              <a:t>(</a:t>
            </a:r>
            <a:r>
              <a:rPr lang="en-GB" sz="2800" dirty="0" err="1"/>
              <a:t>Razı</a:t>
            </a:r>
            <a:r>
              <a:rPr lang="en-GB" sz="2800" dirty="0"/>
              <a:t>, 2015a, p. 154)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en-GB" smtClean="0"/>
              <a:t>10</a:t>
            </a:fld>
            <a:endParaRPr lang="en-GB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C0944E1-0071-744C-A9C8-9D262082C8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125610"/>
              </p:ext>
            </p:extLst>
          </p:nvPr>
        </p:nvGraphicFramePr>
        <p:xfrm>
          <a:off x="628650" y="1149350"/>
          <a:ext cx="7886700" cy="348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9BBAB742-9584-5649-8F64-7EAE53B53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49" y="4767263"/>
            <a:ext cx="5004707" cy="273845"/>
          </a:xfrm>
        </p:spPr>
        <p:txBody>
          <a:bodyPr/>
          <a:lstStyle/>
          <a:p>
            <a:r>
              <a:rPr lang="en-GB" dirty="0"/>
              <a:t>Training module: Reasons for plagiarism by students: Why does it happen?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460A7317-FE3E-9B4A-A4B1-DDE490991F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/>
          <a:lstStyle/>
          <a:p>
            <a:fld id="{0BB4AA9C-569A-4BB7-A3EB-7EEAE9257BC8}" type="datetime1">
              <a:rPr lang="en-GB" smtClean="0"/>
              <a:t>27/11/2019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7242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4" y="273845"/>
            <a:ext cx="7295606" cy="835537"/>
          </a:xfrm>
        </p:spPr>
        <p:txBody>
          <a:bodyPr>
            <a:normAutofit fontScale="90000"/>
          </a:bodyPr>
          <a:lstStyle/>
          <a:p>
            <a:r>
              <a:rPr lang="en-GB" dirty="0"/>
              <a:t>Lecturer-reported actual achievement of students in academic writing </a:t>
            </a:r>
            <a:r>
              <a:rPr lang="en-GB" sz="2000" dirty="0"/>
              <a:t>(</a:t>
            </a:r>
            <a:r>
              <a:rPr lang="en-GB" sz="2000" dirty="0" err="1"/>
              <a:t>Razı</a:t>
            </a:r>
            <a:r>
              <a:rPr lang="en-GB" sz="2000" dirty="0"/>
              <a:t>, 2015a, p. 155)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en-GB" smtClean="0"/>
              <a:t>11</a:t>
            </a:fld>
            <a:endParaRPr lang="en-GB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13E3328-9B70-864D-A0CB-4150B10204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449869"/>
              </p:ext>
            </p:extLst>
          </p:nvPr>
        </p:nvGraphicFramePr>
        <p:xfrm>
          <a:off x="628650" y="1149350"/>
          <a:ext cx="7886700" cy="348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959C548-D439-4845-A7B1-CDFC5479E737}"/>
              </a:ext>
            </a:extLst>
          </p:cNvPr>
          <p:cNvSpPr txBox="1"/>
          <p:nvPr/>
        </p:nvSpPr>
        <p:spPr>
          <a:xfrm>
            <a:off x="222067" y="1214843"/>
            <a:ext cx="1214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>
                <a:solidFill>
                  <a:srgbClr val="009999"/>
                </a:solidFill>
                <a:ea typeface="+mj-ea"/>
                <a:cs typeface="+mj-cs"/>
              </a:rPr>
              <a:t>Note: </a:t>
            </a:r>
          </a:p>
          <a:p>
            <a:r>
              <a:rPr lang="en-GB" sz="1200" b="1" i="1" dirty="0">
                <a:solidFill>
                  <a:srgbClr val="009999"/>
                </a:solidFill>
                <a:ea typeface="+mj-ea"/>
                <a:cs typeface="+mj-cs"/>
              </a:rPr>
              <a:t>Scores out of 2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3D9E5ED1-7A3B-564C-8795-843179825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49" y="4767263"/>
            <a:ext cx="5004707" cy="273845"/>
          </a:xfrm>
        </p:spPr>
        <p:txBody>
          <a:bodyPr/>
          <a:lstStyle/>
          <a:p>
            <a:r>
              <a:rPr lang="en-GB" dirty="0"/>
              <a:t>Training module: Reasons for plagiarism by students: Why does it happen?</a:t>
            </a:r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460A7317-FE3E-9B4A-A4B1-DDE490991F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/>
          <a:lstStyle/>
          <a:p>
            <a:fld id="{0BB4AA9C-569A-4BB7-A3EB-7EEAE9257BC8}" type="datetime1">
              <a:rPr lang="en-GB" smtClean="0"/>
              <a:t>27/11/2019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4669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43215"/>
            <a:ext cx="6915150" cy="1456481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How to encourage students to develop better academic writing skills and prevent from plagiarism?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30326"/>
            <a:ext cx="7886700" cy="2902397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Benefit from anonymous multi-mediated writing model (</a:t>
            </a:r>
            <a:r>
              <a:rPr lang="en-GB" dirty="0" err="1"/>
              <a:t>Razı</a:t>
            </a:r>
            <a:r>
              <a:rPr lang="en-GB" dirty="0"/>
              <a:t>, 2017).</a:t>
            </a:r>
          </a:p>
          <a:p>
            <a:r>
              <a:rPr lang="en-GB" dirty="0"/>
              <a:t>The model encourages students to exchange peer feedback in order to overcome their writing problems.</a:t>
            </a:r>
          </a:p>
          <a:p>
            <a:r>
              <a:rPr lang="en-GB" dirty="0"/>
              <a:t>Each student paper is matched with three anonymous reviewers.</a:t>
            </a:r>
          </a:p>
          <a:p>
            <a:r>
              <a:rPr lang="en-GB" dirty="0"/>
              <a:t>Before assigning reviewers, students are divided into three subcategories, namely ‘good’, ‘moderate’ and ‘weak’ in accordance with their writing proficiency.</a:t>
            </a:r>
          </a:p>
          <a:p>
            <a:r>
              <a:rPr lang="en-GB" dirty="0"/>
              <a:t>Each student receives feedback from a good, moderate and weak peer and also provides direct feedback to a good, moderate and weak peer.</a:t>
            </a:r>
          </a:p>
          <a:p>
            <a:r>
              <a:rPr lang="en-GB" dirty="0"/>
              <a:t>Such feedback exchange ensures a balanced distribution of asymmetrical and symmetrical feedback.</a:t>
            </a:r>
          </a:p>
          <a:p>
            <a:r>
              <a:rPr lang="en-GB" dirty="0"/>
              <a:t>After students receive peer feedback, they revise and resubmit their papers.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en-GB" smtClean="0"/>
              <a:t>12</a:t>
            </a:fld>
            <a:endParaRPr lang="en-GB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D795C0EB-0DF2-D841-8734-F3A30FB6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49" y="4767263"/>
            <a:ext cx="5004707" cy="273845"/>
          </a:xfrm>
        </p:spPr>
        <p:txBody>
          <a:bodyPr/>
          <a:lstStyle/>
          <a:p>
            <a:r>
              <a:rPr lang="en-GB" dirty="0"/>
              <a:t>Training module: Reasons for plagiarism by students: Why does it happen?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460A7317-FE3E-9B4A-A4B1-DDE490991F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/>
          <a:lstStyle/>
          <a:p>
            <a:fld id="{0BB4AA9C-569A-4BB7-A3EB-7EEAE9257BC8}" type="datetime1">
              <a:rPr lang="en-GB" smtClean="0"/>
              <a:t>27/11/2019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3196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8812" y="273845"/>
            <a:ext cx="7374988" cy="835537"/>
          </a:xfrm>
        </p:spPr>
        <p:txBody>
          <a:bodyPr>
            <a:normAutofit fontScale="90000"/>
          </a:bodyPr>
          <a:lstStyle/>
          <a:p>
            <a:r>
              <a:rPr lang="en-GB" dirty="0"/>
              <a:t>Feedback exchange in anonymous multi-mediated writing model (</a:t>
            </a:r>
            <a:r>
              <a:rPr lang="en-GB" dirty="0" err="1"/>
              <a:t>Razı</a:t>
            </a:r>
            <a:r>
              <a:rPr lang="en-GB" dirty="0"/>
              <a:t>, 2017, p. 32)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en-GB" smtClean="0"/>
              <a:t>13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6282883-8C9F-9B45-9D96-DEA70DB2EF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666" y="1149350"/>
            <a:ext cx="5464667" cy="3482975"/>
          </a:xfrm>
          <a:prstGeom prst="rect">
            <a:avLst/>
          </a:prstGeom>
        </p:spPr>
      </p:pic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0CAB0D9A-F5E8-7B40-BA11-5F334F89C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49" y="4767263"/>
            <a:ext cx="5004707" cy="273845"/>
          </a:xfrm>
        </p:spPr>
        <p:txBody>
          <a:bodyPr/>
          <a:lstStyle/>
          <a:p>
            <a:r>
              <a:rPr lang="en-GB" dirty="0"/>
              <a:t>Training module: Reasons for plagiarism by students: Why does it happen?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460A7317-FE3E-9B4A-A4B1-DDE490991F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/>
          <a:lstStyle/>
          <a:p>
            <a:fld id="{0BB4AA9C-569A-4BB7-A3EB-7EEAE9257BC8}" type="datetime1">
              <a:rPr lang="en-GB" smtClean="0"/>
              <a:t>27/11/2019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443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Conclusion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/>
              <a:t>Students might have a variety of reasons to plagiarize.</a:t>
            </a:r>
          </a:p>
          <a:p>
            <a:pPr>
              <a:lnSpc>
                <a:spcPct val="150000"/>
              </a:lnSpc>
            </a:pPr>
            <a:r>
              <a:rPr lang="en-GB" dirty="0"/>
              <a:t>Take first-year undergraduates’ inexperience into consideration.</a:t>
            </a:r>
          </a:p>
          <a:p>
            <a:pPr>
              <a:lnSpc>
                <a:spcPct val="150000"/>
              </a:lnSpc>
            </a:pPr>
            <a:r>
              <a:rPr lang="en-GB" dirty="0"/>
              <a:t>Writing in a second/foreign language may increase the risks plagiarising due to lack of insufficient language proficiency.</a:t>
            </a:r>
          </a:p>
          <a:p>
            <a:pPr>
              <a:lnSpc>
                <a:spcPct val="150000"/>
              </a:lnSpc>
            </a:pPr>
            <a:r>
              <a:rPr lang="en-GB" dirty="0"/>
              <a:t>Anonymous multi-mediated writing model reduces plagiarism incidents by helping students to develop metacognitive skills and become autonomous learners.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en-GB" smtClean="0"/>
              <a:t>14</a:t>
            </a:fld>
            <a:endParaRPr lang="en-GB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A6B6D252-1579-F040-9726-7C51FCB0F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49" y="4767263"/>
            <a:ext cx="5004707" cy="273845"/>
          </a:xfrm>
        </p:spPr>
        <p:txBody>
          <a:bodyPr/>
          <a:lstStyle/>
          <a:p>
            <a:r>
              <a:rPr lang="en-GB" dirty="0"/>
              <a:t>Training module: Reasons for plagiarism by students: Why does it happen?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460A7317-FE3E-9B4A-A4B1-DDE490991F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/>
          <a:lstStyle/>
          <a:p>
            <a:fld id="{0BB4AA9C-569A-4BB7-A3EB-7EEAE9257BC8}" type="datetime1">
              <a:rPr lang="en-GB" smtClean="0"/>
              <a:t>27/11/2019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8538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Acknowledgement &amp; references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Razı, S. (2015a). Cross-checked problems in undergraduate academic writing. K. Dikilitaş, R. Smith, &amp; W. Trotman (Eds.), </a:t>
            </a:r>
            <a:r>
              <a:rPr lang="en-GB" i="1"/>
              <a:t>Teacher-researchers in action </a:t>
            </a:r>
            <a:r>
              <a:rPr lang="en-GB"/>
              <a:t>(pp. 147-161). Kent, UK: IATEFL.</a:t>
            </a:r>
          </a:p>
          <a:p>
            <a:r>
              <a:rPr lang="en-GB"/>
              <a:t>Razı, S. (2015b). </a:t>
            </a:r>
            <a:r>
              <a:rPr lang="en-GB" i="1"/>
              <a:t>Reasons of plagiarism in undergraduate academic writing and benefiting from Turnitin. </a:t>
            </a:r>
            <a:r>
              <a:rPr lang="en-GB"/>
              <a:t>Paper presented at the International conference plagiarism across Europe and beyond 2015, 10-12 June, Brno, Czech Republic.</a:t>
            </a:r>
          </a:p>
          <a:p>
            <a:r>
              <a:rPr lang="en-GB"/>
              <a:t>Razı, S. (2017). Anonymous multi-mediated writing model: Peer feedback exchange in EAP. In D. Köksal (Ed.), </a:t>
            </a:r>
            <a:r>
              <a:rPr lang="en-GB" i="1"/>
              <a:t>Researching ELT: Classroom methodology and beyond</a:t>
            </a:r>
            <a:r>
              <a:rPr lang="en-GB"/>
              <a:t> (pp. 29-42). Frankfurt: Peter Lang.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en-GB" smtClean="0"/>
              <a:t>15</a:t>
            </a:fld>
            <a:endParaRPr lang="en-GB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3A758A2C-0E0F-054C-B3BC-0D11E2535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49" y="4767263"/>
            <a:ext cx="5004707" cy="273845"/>
          </a:xfrm>
        </p:spPr>
        <p:txBody>
          <a:bodyPr/>
          <a:lstStyle/>
          <a:p>
            <a:r>
              <a:rPr lang="en-GB"/>
              <a:t>Training module: Reasons for plagiarism by students: Why does it happen?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460A7317-FE3E-9B4A-A4B1-DDE490991F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/>
          <a:lstStyle/>
          <a:p>
            <a:fld id="{0BB4AA9C-569A-4BB7-A3EB-7EEAE9257BC8}" type="datetime1">
              <a:rPr lang="en-GB" smtClean="0"/>
              <a:t>27/11/2019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0416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Notes for trainer of the module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1640"/>
            <a:ext cx="7886700" cy="2941083"/>
          </a:xfrm>
        </p:spPr>
        <p:txBody>
          <a:bodyPr/>
          <a:lstStyle/>
          <a:p>
            <a:r>
              <a:rPr lang="en-GB" dirty="0"/>
              <a:t>Trainers/Participants may wish to visit </a:t>
            </a:r>
            <a:r>
              <a:rPr lang="en-GB" dirty="0">
                <a:hlinkClick r:id="rId3"/>
              </a:rPr>
              <a:t>www.salimrazi.com</a:t>
            </a:r>
            <a:r>
              <a:rPr lang="en-GB" dirty="0"/>
              <a:t> to download some related publications for free.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16</a:t>
            </a:fld>
            <a:endParaRPr lang="cs-CZ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89035E2-0A35-4E43-A114-D0139F06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49" y="4767263"/>
            <a:ext cx="5004707" cy="273845"/>
          </a:xfrm>
        </p:spPr>
        <p:txBody>
          <a:bodyPr/>
          <a:lstStyle/>
          <a:p>
            <a:r>
              <a:rPr lang="en-GB" dirty="0"/>
              <a:t>Training module: Reasons for plagiarism by students: Why does it happen?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460A7317-FE3E-9B4A-A4B1-DDE490991F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/>
          <a:lstStyle/>
          <a:p>
            <a:fld id="{0BB4AA9C-569A-4BB7-A3EB-7EEAE9257BC8}" type="datetime1">
              <a:rPr lang="en-GB" smtClean="0"/>
              <a:t>27/11/2019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917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Author</a:t>
            </a:r>
            <a:r>
              <a:rPr lang="cs-CZ" dirty="0"/>
              <a:t> &amp; </a:t>
            </a:r>
            <a:r>
              <a:rPr lang="en-US" dirty="0"/>
              <a:t>contact </a:t>
            </a:r>
            <a:r>
              <a:rPr lang="en-GB" dirty="0"/>
              <a:t>information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293223"/>
            <a:ext cx="7886700" cy="3339500"/>
          </a:xfrm>
        </p:spPr>
        <p:txBody>
          <a:bodyPr>
            <a:normAutofit/>
          </a:bodyPr>
          <a:lstStyle/>
          <a:p>
            <a:r>
              <a:rPr lang="en-US" dirty="0"/>
              <a:t>Salim </a:t>
            </a:r>
            <a:r>
              <a:rPr lang="en-US" dirty="0" err="1"/>
              <a:t>Razı</a:t>
            </a:r>
            <a:r>
              <a:rPr lang="en-US" dirty="0"/>
              <a:t> (</a:t>
            </a:r>
            <a:r>
              <a:rPr lang="en-US" dirty="0">
                <a:hlinkClick r:id="rId3"/>
              </a:rPr>
              <a:t>salimrazi@comu.edu.tr, salimrazi@gmail.com</a:t>
            </a:r>
            <a:r>
              <a:rPr lang="en-US" dirty="0"/>
              <a:t>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17</a:t>
            </a:fld>
            <a:endParaRPr lang="cs-CZ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DBB437CF-025D-0742-BBAA-DB4E53DC9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49" y="4767263"/>
            <a:ext cx="5004707" cy="273845"/>
          </a:xfrm>
        </p:spPr>
        <p:txBody>
          <a:bodyPr/>
          <a:lstStyle/>
          <a:p>
            <a:r>
              <a:rPr lang="en-GB" dirty="0"/>
              <a:t>Training module: Reasons for plagiarism by students: Why does it happen?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460A7317-FE3E-9B4A-A4B1-DDE490991F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/>
          <a:lstStyle/>
          <a:p>
            <a:fld id="{0BB4AA9C-569A-4BB7-A3EB-7EEAE9257BC8}" type="datetime1">
              <a:rPr lang="en-GB" smtClean="0"/>
              <a:t>27/11/2019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1861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License </a:t>
            </a:r>
            <a:r>
              <a:rPr lang="de-DE" dirty="0"/>
              <a:t>in</a:t>
            </a:r>
            <a:r>
              <a:rPr lang="cs-CZ" dirty="0"/>
              <a:t>formation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149724"/>
            <a:ext cx="8149590" cy="34829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Title of the work: Reasons for plagiarism by students: Why does it happen? – </a:t>
            </a:r>
            <a:r>
              <a:rPr lang="en-US" dirty="0"/>
              <a:t>Training module for HEI instructors</a:t>
            </a:r>
            <a:endParaRPr lang="en-GB" dirty="0"/>
          </a:p>
          <a:p>
            <a:pPr marL="0" indent="0" algn="ctr">
              <a:buNone/>
            </a:pPr>
            <a:r>
              <a:rPr lang="en-GB" dirty="0"/>
              <a:t>Attribute work to name: ENAI working group for educational materials</a:t>
            </a:r>
          </a:p>
          <a:p>
            <a:pPr marL="0" indent="0" algn="ctr">
              <a:buNone/>
            </a:pPr>
            <a:r>
              <a:rPr lang="en-GB" dirty="0"/>
              <a:t>Licensed under: </a:t>
            </a:r>
            <a:r>
              <a:rPr lang="en-GB" dirty="0">
                <a:hlinkClick r:id="rId3"/>
              </a:rPr>
              <a:t>creativecommons.org/licenses/by/4.0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Attribute using following text:</a:t>
            </a:r>
          </a:p>
          <a:p>
            <a:pPr marL="0" indent="0" algn="ctr">
              <a:buNone/>
            </a:pPr>
            <a:r>
              <a:rPr lang="en-GB" i="1" dirty="0"/>
              <a:t>“</a:t>
            </a:r>
            <a:r>
              <a:rPr lang="en-GB" dirty="0"/>
              <a:t>Reasons for plagiarism by students: Why does it happen?</a:t>
            </a:r>
            <a:r>
              <a:rPr lang="en-GB" i="1" dirty="0"/>
              <a:t> </a:t>
            </a:r>
            <a:r>
              <a:rPr lang="en-GB" dirty="0"/>
              <a:t>– </a:t>
            </a:r>
            <a:r>
              <a:rPr lang="en-US" dirty="0"/>
              <a:t>Training module for HEI instructors</a:t>
            </a:r>
            <a:r>
              <a:rPr lang="en-GB" i="1" dirty="0"/>
              <a:t>” </a:t>
            </a:r>
            <a:r>
              <a:rPr lang="en-GB" dirty="0"/>
              <a:t>by ENAI working group for educational materials is licensed under a </a:t>
            </a:r>
            <a:r>
              <a:rPr lang="en-GB" dirty="0">
                <a:hlinkClick r:id="rId4"/>
              </a:rPr>
              <a:t>Creative Commons Attribution 4.0 International License</a:t>
            </a:r>
            <a:r>
              <a:rPr lang="en-GB" dirty="0"/>
              <a:t>.</a:t>
            </a:r>
          </a:p>
        </p:txBody>
      </p:sp>
      <p:pic>
        <p:nvPicPr>
          <p:cNvPr id="15" name="Picture 16" descr="VÃ½sledek obrÃ¡zku pro cc by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6720" y="1235830"/>
            <a:ext cx="1490559" cy="52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18</a:t>
            </a:fld>
            <a:endParaRPr lang="cs-CZ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4F50D9E8-EB1A-8244-A239-544B2EC37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49" y="4767263"/>
            <a:ext cx="5004707" cy="273845"/>
          </a:xfrm>
        </p:spPr>
        <p:txBody>
          <a:bodyPr/>
          <a:lstStyle/>
          <a:p>
            <a:r>
              <a:rPr lang="en-GB" dirty="0"/>
              <a:t>Training module: Reasons for plagiarism by students: Why does it happen?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460A7317-FE3E-9B4A-A4B1-DDE490991F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/>
          <a:lstStyle/>
          <a:p>
            <a:fld id="{0BB4AA9C-569A-4BB7-A3EB-7EEAE9257BC8}" type="datetime1">
              <a:rPr lang="en-GB" smtClean="0"/>
              <a:t>27/11/2019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702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04026"/>
            <a:ext cx="6915150" cy="835537"/>
          </a:xfrm>
        </p:spPr>
        <p:txBody>
          <a:bodyPr/>
          <a:lstStyle/>
          <a:p>
            <a:r>
              <a:rPr lang="en-GB" dirty="0"/>
              <a:t>Basic information for trainers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1258" y="978752"/>
            <a:ext cx="8697250" cy="3693160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GB" sz="1800" dirty="0"/>
              <a:t>Target group of instructors: B.A.-beginner courses</a:t>
            </a:r>
          </a:p>
          <a:p>
            <a:pPr>
              <a:spcBef>
                <a:spcPts val="800"/>
              </a:spcBef>
            </a:pPr>
            <a:r>
              <a:rPr lang="en-GB" sz="1800" dirty="0"/>
              <a:t>Summary of content: This presentation lists the reasons of plagiarism as identified by plagiarizers themselves and then presents anonymous multi-mediated writing model as a remedy to prevent plagiarism in student assignments.</a:t>
            </a:r>
          </a:p>
          <a:p>
            <a:pPr>
              <a:spcBef>
                <a:spcPts val="800"/>
              </a:spcBef>
            </a:pPr>
            <a:r>
              <a:rPr lang="en-GB" sz="1800" dirty="0"/>
              <a:t>Learning objective(s): Participants will identify reasons of plagiarism and plan their writing courses by encouraging effective exchange of peer feedback to prevent plagiarism.</a:t>
            </a:r>
          </a:p>
          <a:p>
            <a:pPr>
              <a:spcBef>
                <a:spcPts val="800"/>
              </a:spcBef>
            </a:pPr>
            <a:r>
              <a:rPr lang="en-GB" sz="1800" dirty="0"/>
              <a:t>Educational format(s): presentation</a:t>
            </a:r>
          </a:p>
          <a:p>
            <a:pPr>
              <a:spcBef>
                <a:spcPts val="800"/>
              </a:spcBef>
            </a:pPr>
            <a:r>
              <a:rPr lang="en-GB" sz="1800" dirty="0"/>
              <a:t>Duration: 30 minutes</a:t>
            </a:r>
          </a:p>
          <a:p>
            <a:pPr>
              <a:spcBef>
                <a:spcPts val="800"/>
              </a:spcBef>
            </a:pPr>
            <a:r>
              <a:rPr lang="en-GB" sz="1800" dirty="0"/>
              <a:t>Recommended number of participants: any</a:t>
            </a:r>
          </a:p>
          <a:p>
            <a:pPr>
              <a:spcBef>
                <a:spcPts val="800"/>
              </a:spcBef>
            </a:pPr>
            <a:r>
              <a:rPr lang="en-GB" sz="1800" dirty="0"/>
              <a:t>To maximize the benefits, participants are expected to be experienced in teaching writing.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en-GB" smtClean="0"/>
              <a:t>2</a:t>
            </a:fld>
            <a:endParaRPr lang="en-GB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2CB8A60-647A-7F45-99E3-E38EA8433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49" y="4767263"/>
            <a:ext cx="5004707" cy="273845"/>
          </a:xfrm>
        </p:spPr>
        <p:txBody>
          <a:bodyPr/>
          <a:lstStyle/>
          <a:p>
            <a:r>
              <a:rPr lang="en-GB" dirty="0"/>
              <a:t>Training module: Reasons for plagiarism by students: Why does it happen?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460A7317-FE3E-9B4A-A4B1-DDE490991F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/>
          <a:lstStyle/>
          <a:p>
            <a:fld id="{0BB4AA9C-569A-4BB7-A3EB-7EEAE9257BC8}" type="datetime1">
              <a:rPr lang="en-GB" smtClean="0"/>
              <a:t>27/11/2019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795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Reasons of plagiarism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A study conducted by </a:t>
            </a:r>
            <a:r>
              <a:rPr lang="en-GB" dirty="0" err="1"/>
              <a:t>Razı</a:t>
            </a:r>
            <a:r>
              <a:rPr lang="en-GB" dirty="0"/>
              <a:t> (2015b):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Aimed to reveal the reasons of plagiarism </a:t>
            </a:r>
          </a:p>
          <a:p>
            <a:pPr lvl="2">
              <a:lnSpc>
                <a:spcPct val="150000"/>
              </a:lnSpc>
            </a:pPr>
            <a:r>
              <a:rPr lang="en-GB" dirty="0"/>
              <a:t>by interviewing plagiarizers </a:t>
            </a:r>
          </a:p>
          <a:p>
            <a:pPr lvl="3">
              <a:lnSpc>
                <a:spcPct val="150000"/>
              </a:lnSpc>
            </a:pPr>
            <a:r>
              <a:rPr lang="en-GB" dirty="0"/>
              <a:t>enrolled in Advanced Reading and Writing Skills Course </a:t>
            </a:r>
          </a:p>
          <a:p>
            <a:pPr lvl="4">
              <a:lnSpc>
                <a:spcPct val="150000"/>
              </a:lnSpc>
            </a:pPr>
            <a:r>
              <a:rPr lang="en-GB" dirty="0"/>
              <a:t>a first year course at English Language Teaching Department of a university in Turkey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en-GB" smtClean="0"/>
              <a:t>3</a:t>
            </a:fld>
            <a:endParaRPr lang="en-GB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1F2524EF-F547-594C-8637-D4EEF1A2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49" y="4767263"/>
            <a:ext cx="5004707" cy="273845"/>
          </a:xfrm>
        </p:spPr>
        <p:txBody>
          <a:bodyPr/>
          <a:lstStyle/>
          <a:p>
            <a:r>
              <a:rPr lang="en-GB" dirty="0"/>
              <a:t>Training module: Reasons for plagiarism by students: Why does it happen?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460A7317-FE3E-9B4A-A4B1-DDE490991F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/>
          <a:lstStyle/>
          <a:p>
            <a:fld id="{0BB4AA9C-569A-4BB7-A3EB-7EEAE9257BC8}" type="datetime1">
              <a:rPr lang="en-GB" smtClean="0"/>
              <a:t>27/11/2019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8535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solidFill>
                  <a:schemeClr val="accent1"/>
                </a:solidFill>
              </a:rPr>
              <a:t>Reasons of plagiarism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/>
              <a:t>194 students enrolled in the course</a:t>
            </a:r>
          </a:p>
          <a:p>
            <a:pPr lvl="1">
              <a:lnSpc>
                <a:spcPct val="150000"/>
              </a:lnSpc>
            </a:pPr>
            <a:r>
              <a:rPr lang="en-GB"/>
              <a:t>28 plagiarized in their a academic writing assignments</a:t>
            </a:r>
          </a:p>
          <a:p>
            <a:pPr lvl="2">
              <a:lnSpc>
                <a:spcPct val="150000"/>
              </a:lnSpc>
            </a:pPr>
            <a:r>
              <a:rPr lang="en-GB"/>
              <a:t>11 male plagiarizers</a:t>
            </a:r>
          </a:p>
          <a:p>
            <a:pPr lvl="2">
              <a:lnSpc>
                <a:spcPct val="150000"/>
              </a:lnSpc>
            </a:pPr>
            <a:r>
              <a:rPr lang="en-GB"/>
              <a:t>17 female plagiarizers</a:t>
            </a:r>
          </a:p>
          <a:p>
            <a:pPr>
              <a:lnSpc>
                <a:spcPct val="150000"/>
              </a:lnSpc>
            </a:pPr>
            <a:r>
              <a:rPr lang="en-GB"/>
              <a:t>Razı (2015b) interviewed plagiarizers.</a:t>
            </a:r>
          </a:p>
          <a:p>
            <a:pPr>
              <a:lnSpc>
                <a:spcPct val="150000"/>
              </a:lnSpc>
            </a:pPr>
            <a:r>
              <a:rPr lang="en-GB"/>
              <a:t>Considering any possible gender differences, the findings are presented separately for female and male students.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en-GB" smtClean="0"/>
              <a:t>4</a:t>
            </a:fld>
            <a:endParaRPr lang="en-GB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819F039B-916B-CC4C-9144-644FD3E42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49" y="4767263"/>
            <a:ext cx="5004707" cy="273845"/>
          </a:xfrm>
        </p:spPr>
        <p:txBody>
          <a:bodyPr/>
          <a:lstStyle/>
          <a:p>
            <a:r>
              <a:rPr lang="en-GB" dirty="0"/>
              <a:t>Training module: Reasons for plagiarism by students: Why does it happen?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460A7317-FE3E-9B4A-A4B1-DDE490991F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/>
          <a:lstStyle/>
          <a:p>
            <a:fld id="{0BB4AA9C-569A-4BB7-A3EB-7EEAE9257BC8}" type="datetime1">
              <a:rPr lang="en-GB" smtClean="0"/>
              <a:t>27/11/2019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2651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solidFill>
                  <a:schemeClr val="accent1"/>
                </a:solidFill>
              </a:rPr>
              <a:t>Findings: Male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GB"/>
              <a:t>11 plagiarism incidents</a:t>
            </a:r>
          </a:p>
          <a:p>
            <a:pPr lvl="1">
              <a:lnSpc>
                <a:spcPct val="150000"/>
              </a:lnSpc>
            </a:pPr>
            <a:r>
              <a:rPr lang="en-GB"/>
              <a:t>3 accidental</a:t>
            </a:r>
          </a:p>
          <a:p>
            <a:pPr lvl="1">
              <a:lnSpc>
                <a:spcPct val="150000"/>
              </a:lnSpc>
            </a:pPr>
            <a:r>
              <a:rPr lang="en-GB"/>
              <a:t>8 deliberate</a:t>
            </a:r>
          </a:p>
          <a:p>
            <a:pPr>
              <a:lnSpc>
                <a:spcPct val="150000"/>
              </a:lnSpc>
            </a:pPr>
            <a:r>
              <a:rPr lang="en-GB"/>
              <a:t>Male 10: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/>
              <a:t>“One of my class mates told me that she had an assignment that she hadn’t submitted on Turnitin previously. I decided to submit her assignment since there was no risk but she was mistaken since she didn’t remember that she had submitted it on Turnitin last year.”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en-GB" smtClean="0"/>
              <a:t>5</a:t>
            </a:fld>
            <a:endParaRPr lang="en-GB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88B4B769-4425-924D-9800-050183ABE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49" y="4767263"/>
            <a:ext cx="5004707" cy="273845"/>
          </a:xfrm>
        </p:spPr>
        <p:txBody>
          <a:bodyPr/>
          <a:lstStyle/>
          <a:p>
            <a:r>
              <a:rPr lang="en-GB" dirty="0"/>
              <a:t>Training module: Reasons for plagiarism by students: Why does it happen?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460A7317-FE3E-9B4A-A4B1-DDE490991F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/>
          <a:lstStyle/>
          <a:p>
            <a:fld id="{0BB4AA9C-569A-4BB7-A3EB-7EEAE9257BC8}" type="datetime1">
              <a:rPr lang="en-GB" smtClean="0"/>
              <a:t>27/11/2019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534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solidFill>
                  <a:schemeClr val="accent1"/>
                </a:solidFill>
              </a:rPr>
              <a:t>Reasons male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2100"/>
              <a:t>M1: Did not know how to paraphrase.</a:t>
            </a:r>
          </a:p>
          <a:p>
            <a:r>
              <a:rPr lang="en-GB" sz="2100"/>
              <a:t>M2: Forgot to use quotation marks.</a:t>
            </a:r>
          </a:p>
          <a:p>
            <a:r>
              <a:rPr lang="en-GB" sz="2100"/>
              <a:t>M3: Tried to catch deadline.</a:t>
            </a:r>
          </a:p>
          <a:p>
            <a:r>
              <a:rPr lang="en-GB" sz="2100"/>
              <a:t>M4: Did not know how to paraphrase: Problems in restructuring.</a:t>
            </a:r>
          </a:p>
          <a:p>
            <a:r>
              <a:rPr lang="en-GB" sz="2100"/>
              <a:t>M5: Bored and then tried to catch deadline.</a:t>
            </a:r>
          </a:p>
          <a:p>
            <a:r>
              <a:rPr lang="en-GB" sz="2100"/>
              <a:t>M6: Cited like paraphrase to reduce quotation ratio.</a:t>
            </a:r>
          </a:p>
          <a:p>
            <a:r>
              <a:rPr lang="en-GB" sz="2100"/>
              <a:t>M7: Did not know how to paraphrase.</a:t>
            </a:r>
          </a:p>
          <a:p>
            <a:r>
              <a:rPr lang="en-GB" sz="2100"/>
              <a:t>M8: Did not know how to cite.</a:t>
            </a:r>
          </a:p>
          <a:p>
            <a:r>
              <a:rPr lang="en-GB" sz="2100"/>
              <a:t>M9: Insufficient number of sources. Cited a single source poorly.</a:t>
            </a:r>
          </a:p>
          <a:p>
            <a:r>
              <a:rPr lang="en-GB" sz="2100"/>
              <a:t>M10: Submitted a friend's assignment since she told him that she had not submitted it on Turnitin.</a:t>
            </a:r>
          </a:p>
          <a:p>
            <a:r>
              <a:rPr lang="en-GB" sz="2100"/>
              <a:t>M11: Submitted the same assignment for two courses.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en-GB" smtClean="0"/>
              <a:t>6</a:t>
            </a:fld>
            <a:endParaRPr lang="en-GB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20BE42A8-AC2E-A44F-9EA8-990DA3EE2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49" y="4767263"/>
            <a:ext cx="5004707" cy="273845"/>
          </a:xfrm>
        </p:spPr>
        <p:txBody>
          <a:bodyPr/>
          <a:lstStyle/>
          <a:p>
            <a:r>
              <a:rPr lang="en-GB" dirty="0"/>
              <a:t>Training module: Reasons for plagiarism by students: Why does it happen?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460A7317-FE3E-9B4A-A4B1-DDE490991F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/>
          <a:lstStyle/>
          <a:p>
            <a:fld id="{0BB4AA9C-569A-4BB7-A3EB-7EEAE9257BC8}" type="datetime1">
              <a:rPr lang="en-GB" smtClean="0"/>
              <a:t>27/11/2019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1459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solidFill>
                  <a:schemeClr val="accent1"/>
                </a:solidFill>
              </a:rPr>
              <a:t>Findings: Female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GB"/>
              <a:t>17 plagiarism incidents</a:t>
            </a:r>
          </a:p>
          <a:p>
            <a:pPr lvl="1">
              <a:lnSpc>
                <a:spcPct val="150000"/>
              </a:lnSpc>
            </a:pPr>
            <a:r>
              <a:rPr lang="en-GB"/>
              <a:t>1 accidental</a:t>
            </a:r>
          </a:p>
          <a:p>
            <a:pPr lvl="1">
              <a:lnSpc>
                <a:spcPct val="150000"/>
              </a:lnSpc>
            </a:pPr>
            <a:r>
              <a:rPr lang="en-GB"/>
              <a:t>16 deliberate</a:t>
            </a:r>
          </a:p>
          <a:p>
            <a:pPr>
              <a:lnSpc>
                <a:spcPct val="150000"/>
              </a:lnSpc>
            </a:pPr>
            <a:r>
              <a:rPr lang="en-GB"/>
              <a:t>Female 9: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 sz="2100"/>
              <a:t>“I realized that attending tutorials helped me avoid plagiarism as I had the chance of directly asking to you [the lecturer] but I got bored towards the end of the semester and did not attend the tutorials. To finalize my paper I simply copied expressions from other sources.”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en-GB" smtClean="0"/>
              <a:t>7</a:t>
            </a:fld>
            <a:endParaRPr lang="en-GB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0EE515B3-D9D5-924C-AFF9-884036D84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49" y="4767263"/>
            <a:ext cx="5004707" cy="273845"/>
          </a:xfrm>
        </p:spPr>
        <p:txBody>
          <a:bodyPr/>
          <a:lstStyle/>
          <a:p>
            <a:r>
              <a:rPr lang="en-GB" dirty="0"/>
              <a:t>Training module: Reasons for plagiarism by students: Why does it happen?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460A7317-FE3E-9B4A-A4B1-DDE490991F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/>
          <a:lstStyle/>
          <a:p>
            <a:fld id="{0BB4AA9C-569A-4BB7-A3EB-7EEAE9257BC8}" type="datetime1">
              <a:rPr lang="en-GB" smtClean="0"/>
              <a:t>27/11/2019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0987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1774"/>
            <a:ext cx="6915150" cy="835537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accent1"/>
                </a:solidFill>
              </a:rPr>
              <a:t>Reasons female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7383" y="731520"/>
            <a:ext cx="8556171" cy="4035744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GB" sz="1200"/>
              <a:t>F1: To catch deadline, borrowed some expressions from a friend.</a:t>
            </a:r>
          </a:p>
          <a:p>
            <a:pPr>
              <a:spcBef>
                <a:spcPts val="400"/>
              </a:spcBef>
            </a:pPr>
            <a:r>
              <a:rPr lang="en-GB" sz="1200"/>
              <a:t>F2: Since it was difficult to paraphrase, she avoided paraphrasing.</a:t>
            </a:r>
          </a:p>
          <a:p>
            <a:pPr>
              <a:spcBef>
                <a:spcPts val="400"/>
              </a:spcBef>
            </a:pPr>
            <a:r>
              <a:rPr lang="en-GB" sz="1200"/>
              <a:t>F3: Thought that mentioning the author would be enough to copy the sentence.</a:t>
            </a:r>
          </a:p>
          <a:p>
            <a:pPr>
              <a:spcBef>
                <a:spcPts val="400"/>
              </a:spcBef>
            </a:pPr>
            <a:r>
              <a:rPr lang="en-GB" sz="1200"/>
              <a:t>F4: Bored and then tried to catch deadline.</a:t>
            </a:r>
          </a:p>
          <a:p>
            <a:pPr>
              <a:spcBef>
                <a:spcPts val="400"/>
              </a:spcBef>
            </a:pPr>
            <a:r>
              <a:rPr lang="en-GB" sz="1200"/>
              <a:t>F5: Tried to catch deadline.</a:t>
            </a:r>
          </a:p>
          <a:p>
            <a:pPr>
              <a:spcBef>
                <a:spcPts val="400"/>
              </a:spcBef>
            </a:pPr>
            <a:r>
              <a:rPr lang="en-GB" sz="1200"/>
              <a:t>F6: Did not how to paraphrase.</a:t>
            </a:r>
          </a:p>
          <a:p>
            <a:pPr>
              <a:spcBef>
                <a:spcPts val="400"/>
              </a:spcBef>
            </a:pPr>
            <a:r>
              <a:rPr lang="en-GB" sz="1200"/>
              <a:t>F7: Tried to catch deadline.</a:t>
            </a:r>
          </a:p>
          <a:p>
            <a:pPr>
              <a:spcBef>
                <a:spcPts val="400"/>
              </a:spcBef>
            </a:pPr>
            <a:r>
              <a:rPr lang="en-GB" sz="1200"/>
              <a:t>F8: Bored towards the end of the paper and did not paraphrase carefully.</a:t>
            </a:r>
          </a:p>
          <a:p>
            <a:pPr>
              <a:spcBef>
                <a:spcPts val="400"/>
              </a:spcBef>
            </a:pPr>
            <a:r>
              <a:rPr lang="en-GB" sz="1200"/>
              <a:t>F9: Bored in some parts of the paper and did not paraphrase carefully. Non-attendance to tutors resulted in weak paraphrase.</a:t>
            </a:r>
          </a:p>
          <a:p>
            <a:pPr>
              <a:spcBef>
                <a:spcPts val="400"/>
              </a:spcBef>
            </a:pPr>
            <a:r>
              <a:rPr lang="en-GB" sz="1200"/>
              <a:t>F10: Tried to avoid submitting a short paper and integrated weak paraphrased expressions.</a:t>
            </a:r>
          </a:p>
          <a:p>
            <a:pPr>
              <a:spcBef>
                <a:spcPts val="400"/>
              </a:spcBef>
            </a:pPr>
            <a:r>
              <a:rPr lang="en-GB" sz="1200"/>
              <a:t>F11: Tried to avoid spoiling meaning in restructuring so only changed some words.</a:t>
            </a:r>
          </a:p>
          <a:p>
            <a:pPr>
              <a:spcBef>
                <a:spcPts val="400"/>
              </a:spcBef>
            </a:pPr>
            <a:r>
              <a:rPr lang="en-GB" sz="1200"/>
              <a:t>F12: Non-attendance to tutors because of illness and then tried to catch the deadline.</a:t>
            </a:r>
          </a:p>
          <a:p>
            <a:pPr>
              <a:spcBef>
                <a:spcPts val="400"/>
              </a:spcBef>
            </a:pPr>
            <a:r>
              <a:rPr lang="en-GB" sz="1200"/>
              <a:t>F13: Did not how to paraphrase.</a:t>
            </a:r>
          </a:p>
          <a:p>
            <a:pPr>
              <a:spcBef>
                <a:spcPts val="400"/>
              </a:spcBef>
            </a:pPr>
            <a:r>
              <a:rPr lang="en-GB" sz="1200"/>
              <a:t>F14: Thought that mentioning the author would be enough to copy the sentence. Tried to avoid spoiling meaning in restructuring so only changed some words.</a:t>
            </a:r>
          </a:p>
          <a:p>
            <a:pPr>
              <a:spcBef>
                <a:spcPts val="400"/>
              </a:spcBef>
            </a:pPr>
            <a:r>
              <a:rPr lang="en-GB" sz="1200"/>
              <a:t>F15: Did not how to paraphrase.</a:t>
            </a:r>
          </a:p>
          <a:p>
            <a:pPr>
              <a:spcBef>
                <a:spcPts val="400"/>
              </a:spcBef>
            </a:pPr>
            <a:r>
              <a:rPr lang="en-GB" sz="1200"/>
              <a:t>F16: Tried to catch deadline.</a:t>
            </a:r>
          </a:p>
          <a:p>
            <a:pPr>
              <a:spcBef>
                <a:spcPts val="400"/>
              </a:spcBef>
            </a:pPr>
            <a:r>
              <a:rPr lang="en-GB" sz="1200"/>
              <a:t>F17: Did not accept being interviewed.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en-GB" smtClean="0"/>
              <a:t>8</a:t>
            </a:fld>
            <a:endParaRPr lang="en-GB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43E89608-46CF-F644-8E26-7A02C1FD8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49" y="4767263"/>
            <a:ext cx="5004707" cy="273845"/>
          </a:xfrm>
        </p:spPr>
        <p:txBody>
          <a:bodyPr/>
          <a:lstStyle/>
          <a:p>
            <a:r>
              <a:rPr lang="en-GB" dirty="0"/>
              <a:t>Training module: Reasons for plagiarism by students: Why does it happen?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460A7317-FE3E-9B4A-A4B1-DDE490991F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/>
          <a:lstStyle/>
          <a:p>
            <a:fld id="{0BB4AA9C-569A-4BB7-A3EB-7EEAE9257BC8}" type="datetime1">
              <a:rPr lang="en-GB" smtClean="0"/>
              <a:t>27/11/2019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9787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solidFill>
                  <a:schemeClr val="accent1"/>
                </a:solidFill>
              </a:rPr>
              <a:t>Some more evidence...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Razı (2015a) conducted another study </a:t>
            </a:r>
          </a:p>
          <a:p>
            <a:pPr lvl="1"/>
            <a:r>
              <a:rPr lang="en-GB"/>
              <a:t>to reveal the difficulties that students experience in academic writing</a:t>
            </a:r>
          </a:p>
          <a:p>
            <a:pPr lvl="2"/>
            <a:r>
              <a:rPr lang="en-GB"/>
              <a:t>and compared students‘ self-reported difficulties with their actual problems (identified by Razı himself as the lecturer) in academic writing</a:t>
            </a:r>
          </a:p>
          <a:p>
            <a:r>
              <a:rPr lang="en-GB"/>
              <a:t>Students‘ difficulties did not match with their actual problems in academic writing.</a:t>
            </a:r>
          </a:p>
          <a:p>
            <a:r>
              <a:rPr lang="en-GB"/>
              <a:t>They were not aware of their actual problems and this made them prone to plagiarism.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en-GB" smtClean="0"/>
              <a:t>9</a:t>
            </a:fld>
            <a:endParaRPr lang="en-GB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5BDA79CA-1AD0-1147-96D5-E21C4A34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49" y="4767263"/>
            <a:ext cx="5004707" cy="273845"/>
          </a:xfrm>
        </p:spPr>
        <p:txBody>
          <a:bodyPr/>
          <a:lstStyle/>
          <a:p>
            <a:r>
              <a:rPr lang="en-GB" dirty="0"/>
              <a:t>Training module: Reasons for plagiarism by students: Why does it happen?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460A7317-FE3E-9B4A-A4B1-DDE490991F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/>
          <a:lstStyle/>
          <a:p>
            <a:fld id="{0BB4AA9C-569A-4BB7-A3EB-7EEAE9257BC8}" type="datetime1">
              <a:rPr lang="en-GB" smtClean="0"/>
              <a:t>27/11/2019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5652384"/>
      </p:ext>
    </p:extLst>
  </p:cSld>
  <p:clrMapOvr>
    <a:masterClrMapping/>
  </p:clrMapOvr>
</p:sld>
</file>

<file path=ppt/theme/theme1.xml><?xml version="1.0" encoding="utf-8"?>
<a:theme xmlns:a="http://schemas.openxmlformats.org/drawingml/2006/main" name="enai">
  <a:themeElements>
    <a:clrScheme name="ENAI">
      <a:dk1>
        <a:srgbClr val="484749"/>
      </a:dk1>
      <a:lt1>
        <a:sysClr val="window" lastClr="FFFFFF"/>
      </a:lt1>
      <a:dk2>
        <a:srgbClr val="44546A"/>
      </a:dk2>
      <a:lt2>
        <a:srgbClr val="E7E6E6"/>
      </a:lt2>
      <a:accent1>
        <a:srgbClr val="009999"/>
      </a:accent1>
      <a:accent2>
        <a:srgbClr val="FFD242"/>
      </a:accent2>
      <a:accent3>
        <a:srgbClr val="EB5F9B"/>
      </a:accent3>
      <a:accent4>
        <a:srgbClr val="88868A"/>
      </a:accent4>
      <a:accent5>
        <a:srgbClr val="91C7B1"/>
      </a:accent5>
      <a:accent6>
        <a:srgbClr val="009999"/>
      </a:accent6>
      <a:hlink>
        <a:srgbClr val="009999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enai</Template>
  <TotalTime>0</TotalTime>
  <Words>1439</Words>
  <Application>Microsoft Office PowerPoint</Application>
  <PresentationFormat>Bildschirmpräsentation (16:9)</PresentationFormat>
  <Paragraphs>179</Paragraphs>
  <Slides>18</Slides>
  <Notes>18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1" baseType="lpstr">
      <vt:lpstr>Arial</vt:lpstr>
      <vt:lpstr>Calibri</vt:lpstr>
      <vt:lpstr>enai</vt:lpstr>
      <vt:lpstr>Reasons for plagiarism by students: Why does it happen?</vt:lpstr>
      <vt:lpstr>Basic information for trainers</vt:lpstr>
      <vt:lpstr>Reasons of plagiarism</vt:lpstr>
      <vt:lpstr>Reasons of plagiarism</vt:lpstr>
      <vt:lpstr>Findings: Male</vt:lpstr>
      <vt:lpstr>Reasons male</vt:lpstr>
      <vt:lpstr>Findings: Female</vt:lpstr>
      <vt:lpstr>Reasons female</vt:lpstr>
      <vt:lpstr>Some more evidence...</vt:lpstr>
      <vt:lpstr>Self-reported difficulties in academic writing (Razı, 2015a, p. 154)</vt:lpstr>
      <vt:lpstr>Lecturer-reported actual achievement of students in academic writing (Razı, 2015a, p. 155)</vt:lpstr>
      <vt:lpstr>How to encourage students to develop better academic writing skills and prevent from plagiarism?</vt:lpstr>
      <vt:lpstr>Feedback exchange in anonymous multi-mediated writing model (Razı, 2017, p. 32)</vt:lpstr>
      <vt:lpstr>Conclusion</vt:lpstr>
      <vt:lpstr>Acknowledgement &amp; references</vt:lpstr>
      <vt:lpstr>Notes for trainer of the module</vt:lpstr>
      <vt:lpstr>Author &amp; contact information</vt:lpstr>
      <vt:lpstr>License information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didl</dc:creator>
  <cp:lastModifiedBy>Oliver Trevisiol</cp:lastModifiedBy>
  <cp:revision>180</cp:revision>
  <dcterms:created xsi:type="dcterms:W3CDTF">2016-09-26T15:05:02Z</dcterms:created>
  <dcterms:modified xsi:type="dcterms:W3CDTF">2019-11-27T09:32:04Z</dcterms:modified>
</cp:coreProperties>
</file>