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7" r:id="rId2"/>
  </p:sldMasterIdLst>
  <p:notesMasterIdLst>
    <p:notesMasterId r:id="rId52"/>
  </p:notesMasterIdLst>
  <p:sldIdLst>
    <p:sldId id="375" r:id="rId3"/>
    <p:sldId id="376" r:id="rId4"/>
    <p:sldId id="38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7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81" r:id="rId23"/>
    <p:sldId id="282" r:id="rId24"/>
    <p:sldId id="283" r:id="rId25"/>
    <p:sldId id="285" r:id="rId26"/>
    <p:sldId id="380" r:id="rId27"/>
    <p:sldId id="284" r:id="rId28"/>
    <p:sldId id="381" r:id="rId29"/>
    <p:sldId id="382" r:id="rId30"/>
    <p:sldId id="389" r:id="rId31"/>
    <p:sldId id="390" r:id="rId32"/>
    <p:sldId id="391" r:id="rId33"/>
    <p:sldId id="392" r:id="rId34"/>
    <p:sldId id="278" r:id="rId35"/>
    <p:sldId id="286" r:id="rId36"/>
    <p:sldId id="287" r:id="rId37"/>
    <p:sldId id="288" r:id="rId38"/>
    <p:sldId id="387" r:id="rId39"/>
    <p:sldId id="289" r:id="rId40"/>
    <p:sldId id="290" r:id="rId41"/>
    <p:sldId id="291" r:id="rId42"/>
    <p:sldId id="292" r:id="rId43"/>
    <p:sldId id="296" r:id="rId44"/>
    <p:sldId id="294" r:id="rId45"/>
    <p:sldId id="295" r:id="rId46"/>
    <p:sldId id="297" r:id="rId47"/>
    <p:sldId id="298" r:id="rId48"/>
    <p:sldId id="299" r:id="rId49"/>
    <p:sldId id="301" r:id="rId50"/>
    <p:sldId id="302" r:id="rId5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Helvetica Neue" panose="02000503000000020004" pitchFamily="2" charset="0"/>
      <p:bold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0">
          <p15:clr>
            <a:srgbClr val="A4A3A4"/>
          </p15:clr>
        </p15:guide>
        <p15:guide id="4" orient="horz" pos="1620">
          <p15:clr>
            <a:srgbClr val="A4A3A4"/>
          </p15:clr>
        </p15:guide>
        <p15:guide id="5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hVTaz9FNDsujFsl9aQYDYTIQk0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78A05-F111-EC44-A985-674D788F56B1}" v="94" dt="2021-04-30T11:31:15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>
      <p:cViewPr varScale="1">
        <p:scale>
          <a:sx n="139" d="100"/>
          <a:sy n="139" d="100"/>
        </p:scale>
        <p:origin x="840" y="176"/>
      </p:cViewPr>
      <p:guideLst>
        <p:guide orient="horz" pos="2160"/>
        <p:guide pos="2880"/>
        <p:guide pos="3840"/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Foltýnek" userId="e0e7ce6bdc1ef62e" providerId="LiveId" clId="{06178A05-F111-EC44-A985-674D788F56B1}"/>
    <pc:docChg chg="modSld">
      <pc:chgData name="Tomáš Foltýnek" userId="e0e7ce6bdc1ef62e" providerId="LiveId" clId="{06178A05-F111-EC44-A985-674D788F56B1}" dt="2021-04-30T11:31:20.682" v="7" actId="20577"/>
      <pc:docMkLst>
        <pc:docMk/>
      </pc:docMkLst>
      <pc:sldChg chg="modSp mod">
        <pc:chgData name="Tomáš Foltýnek" userId="e0e7ce6bdc1ef62e" providerId="LiveId" clId="{06178A05-F111-EC44-A985-674D788F56B1}" dt="2021-04-30T11:31:20.682" v="7" actId="20577"/>
        <pc:sldMkLst>
          <pc:docMk/>
          <pc:sldMk cId="0" sldId="376"/>
        </pc:sldMkLst>
        <pc:spChg chg="mod">
          <ac:chgData name="Tomáš Foltýnek" userId="e0e7ce6bdc1ef62e" providerId="LiveId" clId="{06178A05-F111-EC44-A985-674D788F56B1}" dt="2021-04-30T11:31:20.682" v="7" actId="20577"/>
          <ac:spMkLst>
            <pc:docMk/>
            <pc:sldMk cId="0" sldId="376"/>
            <ac:spMk id="138" creationId="{00000000-0000-0000-0000-000000000000}"/>
          </ac:spMkLst>
        </pc:spChg>
        <pc:picChg chg="mod">
          <ac:chgData name="Tomáš Foltýnek" userId="e0e7ce6bdc1ef62e" providerId="LiveId" clId="{06178A05-F111-EC44-A985-674D788F56B1}" dt="2021-04-30T11:31:09.222" v="1" actId="1076"/>
          <ac:picMkLst>
            <pc:docMk/>
            <pc:sldMk cId="0" sldId="376"/>
            <ac:picMk id="139" creationId="{00000000-0000-0000-0000-000000000000}"/>
          </ac:picMkLst>
        </pc:picChg>
        <pc:picChg chg="mod">
          <ac:chgData name="Tomáš Foltýnek" userId="e0e7ce6bdc1ef62e" providerId="LiveId" clId="{06178A05-F111-EC44-A985-674D788F56B1}" dt="2021-04-30T11:31:10.970" v="2" actId="1076"/>
          <ac:picMkLst>
            <pc:docMk/>
            <pc:sldMk cId="0" sldId="376"/>
            <ac:picMk id="14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BB758-5CCA-4FC4-A17D-E88687967B5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754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619f2177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c619f21776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c619f21776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BB758-5CCA-4FC4-A17D-E88687967B5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840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BB758-5CCA-4FC4-A17D-E88687967B5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901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c619f21776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c619f21776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gc619f21776_1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6026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56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85" name="Google Shape;385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BB758-5CCA-4FC4-A17D-E88687967B5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612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7" name="Google Shape;5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6" name="Google Shape;61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8" name="Google Shape;62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9" name="Google Shape;629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6" name="Google Shape;636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c619f217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c619f21776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gc619f21776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c619f21776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c619f21776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c619f21776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5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5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8"/>
          <p:cNvSpPr txBox="1">
            <a:spLocks noGrp="1"/>
          </p:cNvSpPr>
          <p:nvPr>
            <p:ph type="body" idx="1"/>
          </p:nvPr>
        </p:nvSpPr>
        <p:spPr>
          <a:xfrm rot="5400000">
            <a:off x="2830500" y="-1052127"/>
            <a:ext cx="3482999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9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Úvodní snímek">
  <p:cSld name="4_Úvodní sníme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0"/>
          <p:cNvSpPr txBox="1">
            <a:spLocks noGrp="1"/>
          </p:cNvSpPr>
          <p:nvPr>
            <p:ph type="ctrTitle"/>
          </p:nvPr>
        </p:nvSpPr>
        <p:spPr>
          <a:xfrm>
            <a:off x="683568" y="1275607"/>
            <a:ext cx="7772400" cy="918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0"/>
          <p:cNvSpPr txBox="1">
            <a:spLocks noGrp="1"/>
          </p:cNvSpPr>
          <p:nvPr>
            <p:ph type="subTitle" idx="1"/>
          </p:nvPr>
        </p:nvSpPr>
        <p:spPr>
          <a:xfrm>
            <a:off x="1403648" y="2517744"/>
            <a:ext cx="64008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800"/>
              <a:buNone/>
              <a:defRPr>
                <a:solidFill>
                  <a:srgbClr val="939293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800"/>
              <a:buNone/>
              <a:defRPr>
                <a:solidFill>
                  <a:srgbClr val="939293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800"/>
              <a:buNone/>
              <a:defRPr>
                <a:solidFill>
                  <a:srgbClr val="939293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800"/>
              <a:buNone/>
              <a:defRPr>
                <a:solidFill>
                  <a:srgbClr val="939293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60"/>
          <p:cNvSpPr txBox="1">
            <a:spLocks noGrp="1"/>
          </p:cNvSpPr>
          <p:nvPr>
            <p:ph type="body" idx="2"/>
          </p:nvPr>
        </p:nvSpPr>
        <p:spPr>
          <a:xfrm>
            <a:off x="1403649" y="3057525"/>
            <a:ext cx="6408712" cy="37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60"/>
          <p:cNvSpPr txBox="1">
            <a:spLocks noGrp="1"/>
          </p:cNvSpPr>
          <p:nvPr>
            <p:ph type="body" idx="3"/>
          </p:nvPr>
        </p:nvSpPr>
        <p:spPr>
          <a:xfrm>
            <a:off x="1475658" y="3975906"/>
            <a:ext cx="6408712" cy="37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60"/>
          <p:cNvSpPr txBox="1">
            <a:spLocks noGrp="1"/>
          </p:cNvSpPr>
          <p:nvPr>
            <p:ph type="body" idx="4"/>
          </p:nvPr>
        </p:nvSpPr>
        <p:spPr>
          <a:xfrm>
            <a:off x="1403649" y="195486"/>
            <a:ext cx="6408712" cy="37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1408777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62631" y="2926214"/>
            <a:ext cx="5072449" cy="847606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7474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01.11.21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7786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1408777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62631" y="2926214"/>
            <a:ext cx="5072449" cy="847606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7474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01.11.21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199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01.11.21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3921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73846"/>
            <a:ext cx="7886700" cy="4358878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01.11.21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401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ázdný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01.11.21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7040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01.11.21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826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01.11.21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366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01.11.21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9719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01.11.21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4444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01.11.21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1612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01.11.21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946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01.11.21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1400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01.11.21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137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3568" y="1275607"/>
            <a:ext cx="7772400" cy="918102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Název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517744"/>
            <a:ext cx="6400800" cy="43204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Datum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9" y="3057525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Hodina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8" y="3975906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Ing. Dita Dlabolová</a:t>
            </a:r>
            <a:endParaRPr lang="en-US" dirty="0"/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403649" y="195486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Předmět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dpis a obsah">
  <p:cSld name="1_Nadpis a obsah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0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uze nadpis">
  <p:cSld name="1_Pouze nadpi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1"/>
          <p:cNvSpPr txBox="1">
            <a:spLocks noGrp="1"/>
          </p:cNvSpPr>
          <p:nvPr>
            <p:ph type="body" idx="1"/>
          </p:nvPr>
        </p:nvSpPr>
        <p:spPr>
          <a:xfrm>
            <a:off x="628650" y="273846"/>
            <a:ext cx="7886700" cy="435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2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9293"/>
              </a:buClr>
              <a:buSzPts val="2400"/>
              <a:buNone/>
              <a:defRPr sz="2400">
                <a:solidFill>
                  <a:srgbClr val="93929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437121" y="86723"/>
            <a:ext cx="1442720" cy="123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5"/>
          <p:cNvSpPr/>
          <p:nvPr/>
        </p:nvSpPr>
        <p:spPr>
          <a:xfrm>
            <a:off x="1" y="4766307"/>
            <a:ext cx="9141619" cy="274801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4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4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4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70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1" y="86723"/>
            <a:ext cx="1442720" cy="123015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" y="4766307"/>
            <a:ext cx="9141619" cy="274801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6784AC-797A-45F2-B2C8-8D7DEEADE390}" type="datetimeFigureOut">
              <a:rPr lang="en-US" smtClean="0"/>
              <a:pPr/>
              <a:t>11/1/21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639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99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41239-020-00192-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sa/4.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4.0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4.0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ajpy.12005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dita.dlabolova@academicintegrity.eu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lagiarism.cz/" TargetMode="External"/><Relationship Id="rId4" Type="http://schemas.openxmlformats.org/officeDocument/2006/relationships/hyperlink" Target="mailto:tomas.foltynek@academicintegrity.eu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Interpreting Similarity Reports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762631" y="2926213"/>
            <a:ext cx="5072449" cy="1177953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  <a:buClr>
                <a:srgbClr val="747474"/>
              </a:buClr>
              <a:buSzPts val="2400"/>
            </a:pPr>
            <a:r>
              <a:rPr lang="en-US" dirty="0"/>
              <a:t>Dita </a:t>
            </a:r>
            <a:r>
              <a:rPr lang="en-US" dirty="0" err="1"/>
              <a:t>Dlabolová</a:t>
            </a:r>
            <a:r>
              <a:rPr lang="en-US" dirty="0"/>
              <a:t> &amp; </a:t>
            </a:r>
            <a:r>
              <a:rPr lang="en-US" dirty="0" err="1"/>
              <a:t>Tomáš</a:t>
            </a:r>
            <a:r>
              <a:rPr lang="en-US" dirty="0"/>
              <a:t> </a:t>
            </a:r>
            <a:r>
              <a:rPr lang="en-US" dirty="0" err="1"/>
              <a:t>Foltýnek</a:t>
            </a:r>
            <a:endParaRPr lang="en-US" dirty="0"/>
          </a:p>
          <a:p>
            <a:pPr lvl="0" algn="l">
              <a:spcBef>
                <a:spcPts val="0"/>
              </a:spcBef>
              <a:buClr>
                <a:srgbClr val="747474"/>
              </a:buClr>
              <a:buSzPts val="2400"/>
            </a:pPr>
            <a:r>
              <a:rPr lang="en-US" dirty="0"/>
              <a:t>Mendel University in Brno, Czechia</a:t>
            </a:r>
          </a:p>
        </p:txBody>
      </p:sp>
    </p:spTree>
    <p:extLst>
      <p:ext uri="{BB962C8B-B14F-4D97-AF65-F5344CB8AC3E}">
        <p14:creationId xmlns:p14="http://schemas.microsoft.com/office/powerpoint/2010/main" val="169691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c619f21776_1_1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0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Summary of the process</a:t>
            </a:r>
            <a:endParaRPr dirty="0"/>
          </a:p>
        </p:txBody>
      </p:sp>
      <p:sp>
        <p:nvSpPr>
          <p:cNvPr id="323" name="Google Shape;323;gc619f21776_1_12"/>
          <p:cNvSpPr txBox="1">
            <a:spLocks noGrp="1"/>
          </p:cNvSpPr>
          <p:nvPr>
            <p:ph type="body" idx="1"/>
          </p:nvPr>
        </p:nvSpPr>
        <p:spPr>
          <a:xfrm>
            <a:off x="4581303" y="1145251"/>
            <a:ext cx="4058607" cy="3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Consider: Intent, extent</a:t>
            </a:r>
          </a:p>
          <a:p>
            <a:pPr marL="0" indent="0">
              <a:buNone/>
            </a:pPr>
            <a:r>
              <a:rPr lang="en-US" dirty="0"/>
              <a:t>Possible outcomes:</a:t>
            </a:r>
          </a:p>
          <a:p>
            <a:pPr indent="-457200"/>
            <a:r>
              <a:rPr lang="en-US" dirty="0"/>
              <a:t>Explanation, warning, lower grade, resubmit, fail the course/module</a:t>
            </a:r>
          </a:p>
          <a:p>
            <a:pPr indent="-457200"/>
            <a:r>
              <a:rPr lang="en-US" dirty="0"/>
              <a:t>Official warning, suspension, (conditional) expulsion</a:t>
            </a:r>
          </a:p>
          <a:p>
            <a:pPr marL="0" indent="0">
              <a:buNone/>
            </a:pPr>
            <a:r>
              <a:rPr lang="en-US" dirty="0"/>
              <a:t>Should be clearly defined in </a:t>
            </a:r>
            <a:br>
              <a:rPr lang="en-US" dirty="0"/>
            </a:br>
            <a:r>
              <a:rPr lang="en-US" dirty="0"/>
              <a:t>a policy</a:t>
            </a:r>
          </a:p>
        </p:txBody>
      </p:sp>
      <p:pic>
        <p:nvPicPr>
          <p:cNvPr id="4" name="Google Shape;260;p67">
            <a:extLst>
              <a:ext uri="{FF2B5EF4-FFF2-40B4-BE49-F238E27FC236}">
                <a16:creationId xmlns:a16="http://schemas.microsoft.com/office/drawing/2014/main" id="{2A32B998-F95A-6B42-9563-265152EC732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924" t="6111" r="44694" b="9815"/>
          <a:stretch/>
        </p:blipFill>
        <p:spPr>
          <a:xfrm>
            <a:off x="628650" y="1145251"/>
            <a:ext cx="3828093" cy="3464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2126975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Testing of Support Tools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Plagiarism Detection</a:t>
            </a:r>
          </a:p>
        </p:txBody>
      </p:sp>
    </p:spTree>
    <p:extLst>
      <p:ext uri="{BB962C8B-B14F-4D97-AF65-F5344CB8AC3E}">
        <p14:creationId xmlns:p14="http://schemas.microsoft.com/office/powerpoint/2010/main" val="3665485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ct val="50000"/>
              <a:buNone/>
            </a:pPr>
            <a:r>
              <a:rPr lang="en-US" dirty="0"/>
              <a:t>Testing of Support Tools </a:t>
            </a:r>
            <a:br>
              <a:rPr lang="en-US" dirty="0"/>
            </a:br>
            <a:r>
              <a:rPr lang="en-US" dirty="0"/>
              <a:t>for Plagiarism Detection</a:t>
            </a:r>
            <a:endParaRPr dirty="0"/>
          </a:p>
        </p:txBody>
      </p:sp>
      <p:sp>
        <p:nvSpPr>
          <p:cNvPr id="336" name="Google Shape;336;p81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The largest text-matching tools test ever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Documents in 8 languages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15 systems tested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endParaRPr lang="en-US" dirty="0"/>
          </a:p>
          <a:p>
            <a:pPr>
              <a:spcBef>
                <a:spcPts val="400"/>
              </a:spcBef>
              <a:buSzPct val="69498"/>
            </a:pPr>
            <a:r>
              <a:rPr lang="en-US" dirty="0" err="1"/>
              <a:t>Foltýnek</a:t>
            </a:r>
            <a:r>
              <a:rPr lang="en-US" dirty="0"/>
              <a:t>, T. </a:t>
            </a:r>
            <a:r>
              <a:rPr lang="en-US" i="1" dirty="0"/>
              <a:t>et al.</a:t>
            </a:r>
            <a:r>
              <a:rPr lang="en-US" dirty="0"/>
              <a:t> Testing of support tools for plagiarism detection. </a:t>
            </a:r>
            <a:r>
              <a:rPr lang="en-US" i="1" dirty="0"/>
              <a:t>International Journal of Educational Technology in Higher Education</a:t>
            </a:r>
            <a:r>
              <a:rPr lang="en-US" dirty="0"/>
              <a:t> 17,</a:t>
            </a:r>
            <a:r>
              <a:rPr lang="en-US" b="1" dirty="0"/>
              <a:t> </a:t>
            </a:r>
            <a:r>
              <a:rPr lang="en-US" dirty="0"/>
              <a:t>46 (2020). </a:t>
            </a:r>
            <a:r>
              <a:rPr lang="en-US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https://doi.org/10.1186/s41239-020-00192-4</a:t>
            </a:r>
            <a:endParaRPr lang="en-US" u="sng" dirty="0">
              <a:solidFill>
                <a:srgbClr val="0563C1"/>
              </a:solidFill>
            </a:endParaRPr>
          </a:p>
          <a:p>
            <a:pPr>
              <a:spcBef>
                <a:spcPts val="400"/>
              </a:spcBef>
              <a:buSzPct val="69498"/>
            </a:pPr>
            <a:endParaRPr lang="en-US" dirty="0"/>
          </a:p>
          <a:p>
            <a:pPr>
              <a:spcBef>
                <a:spcPts val="400"/>
              </a:spcBef>
              <a:buSzPct val="69498"/>
            </a:pPr>
            <a:r>
              <a:rPr lang="en-US" dirty="0"/>
              <a:t>Acknowledgement: Debora Weber Wulff contributed to the slides in this part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endParaRPr lang="en-US" u="sng" dirty="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2"/>
          <p:cNvSpPr txBox="1">
            <a:spLocks noGrp="1"/>
          </p:cNvSpPr>
          <p:nvPr>
            <p:ph type="title" idx="4294967295"/>
          </p:nvPr>
        </p:nvSpPr>
        <p:spPr>
          <a:xfrm>
            <a:off x="628649" y="273844"/>
            <a:ext cx="187761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ct val="111111"/>
              <a:buFont typeface="Calibri"/>
              <a:buNone/>
            </a:pPr>
            <a:r>
              <a:rPr lang="en-US"/>
              <a:t>Vendors</a:t>
            </a:r>
            <a:endParaRPr/>
          </a:p>
        </p:txBody>
      </p:sp>
      <p:pic>
        <p:nvPicPr>
          <p:cNvPr id="342" name="Google Shape;342;p82" descr="Screenshot 2021-02-16 at 14.12.4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5658" y="565374"/>
            <a:ext cx="2152651" cy="5619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3" name="Google Shape;343;p8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1702" y="1301185"/>
            <a:ext cx="1994298" cy="4702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4" name="Google Shape;344;p8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550" y="2276474"/>
            <a:ext cx="1877616" cy="59055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5" name="Google Shape;345;p82" descr="Screenshot 2021-02-16 at 14.13.42.png"/>
          <p:cNvPicPr preferRelativeResize="0"/>
          <p:nvPr/>
        </p:nvPicPr>
        <p:blipFill rotWithShape="1">
          <a:blip r:embed="rId6">
            <a:alphaModFix/>
          </a:blip>
          <a:srcRect b="30649"/>
          <a:stretch/>
        </p:blipFill>
        <p:spPr>
          <a:xfrm>
            <a:off x="6070579" y="3282956"/>
            <a:ext cx="2810781" cy="31284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6" name="Google Shape;346;p82" descr="dupli-checker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6424" y="4136505"/>
            <a:ext cx="2162176" cy="3810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7" name="Google Shape;347;p82" descr="logo-dark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1192" y="2554917"/>
            <a:ext cx="1143001" cy="2667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48" name="Google Shape;348;p82" descr="Screenshot 2021-02-16 at 14.16.14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43993" y="1397352"/>
            <a:ext cx="2219326" cy="9715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9" name="Google Shape;349;p82" descr="Screenshot 2021-02-16 at 14.16.3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87001" y="3747645"/>
            <a:ext cx="2266951" cy="9239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0" name="Google Shape;350;p82" descr="Screenshot 2021-02-16 at 14.17.05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80187" y="2526360"/>
            <a:ext cx="1085851" cy="4762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1" name="Google Shape;351;p82" descr="Screenshot 2021-02-16 at 14.17.54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8860" y="1287575"/>
            <a:ext cx="1562101" cy="6858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2" name="Google Shape;352;p82" descr="Screenshot 2021-02-16 at 14.18.2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77014" y="2983779"/>
            <a:ext cx="1657351" cy="6667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3" name="Google Shape;353;p82" descr="Screenshot 2021-02-16 at 14.18.52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646602" y="820877"/>
            <a:ext cx="1800226" cy="4191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4" name="Google Shape;354;p82" descr="Screenshot 2021-02-16 at 14.19.09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080852" y="3823845"/>
            <a:ext cx="1905001" cy="7715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sp>
        <p:nvSpPr>
          <p:cNvPr id="355" name="Google Shape;355;p82"/>
          <p:cNvSpPr txBox="1">
            <a:spLocks noGrp="1"/>
          </p:cNvSpPr>
          <p:nvPr>
            <p:ph type="sldNum" idx="12"/>
          </p:nvPr>
        </p:nvSpPr>
        <p:spPr>
          <a:xfrm>
            <a:off x="8379313" y="4803219"/>
            <a:ext cx="136037" cy="20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/>
          </a:p>
        </p:txBody>
      </p:sp>
      <p:pic>
        <p:nvPicPr>
          <p:cNvPr id="356" name="Google Shape;356;p82" descr="Screenshot 2021-02-17 at 10.18.35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39238" y="1945317"/>
            <a:ext cx="2457451" cy="8763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7" name="Google Shape;357;p82" descr="Screenshot 2021-02-17 at 11.22.09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95787" y="3077003"/>
            <a:ext cx="2657476" cy="6858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Testing Documents</a:t>
            </a:r>
            <a:endParaRPr/>
          </a:p>
        </p:txBody>
      </p:sp>
      <p:sp>
        <p:nvSpPr>
          <p:cNvPr id="363" name="Google Shape;363;p83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398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4064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9285"/>
              <a:buChar char="•"/>
            </a:pPr>
            <a:r>
              <a:rPr lang="en-US"/>
              <a:t>Eight European languages: EN, DE, ES, TR, IT, CZ, SK, LV</a:t>
            </a:r>
            <a:endParaRPr/>
          </a:p>
          <a:p>
            <a:pPr marL="457200" lvl="0" indent="-4064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9285"/>
              <a:buChar char="•"/>
            </a:pPr>
            <a:r>
              <a:rPr lang="en-US"/>
              <a:t>File formats: PDF, DOCX, TXT</a:t>
            </a:r>
            <a:endParaRPr/>
          </a:p>
          <a:p>
            <a:pPr marL="457200" lvl="0" indent="-4064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9285"/>
              <a:buChar char="•"/>
            </a:pPr>
            <a:r>
              <a:rPr lang="en-US"/>
              <a:t>Various plagiarism types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8571"/>
              <a:buChar char="•"/>
            </a:pPr>
            <a:r>
              <a:rPr lang="en-US"/>
              <a:t>Copy-paste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8571"/>
              <a:buChar char="•"/>
            </a:pPr>
            <a:r>
              <a:rPr lang="en-US"/>
              <a:t>Synonym replacement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8571"/>
              <a:buChar char="•"/>
            </a:pPr>
            <a:r>
              <a:rPr lang="en-US"/>
              <a:t>Paraphrase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8571"/>
              <a:buChar char="•"/>
            </a:pPr>
            <a:r>
              <a:rPr lang="en-US"/>
              <a:t>Translation</a:t>
            </a:r>
            <a:endParaRPr/>
          </a:p>
          <a:p>
            <a:pPr marL="457200" lvl="0" indent="-4064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9285"/>
              <a:buChar char="•"/>
            </a:pPr>
            <a:r>
              <a:rPr lang="en-US"/>
              <a:t>Various types of sources: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200"/>
              <a:t>Wikipedia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200"/>
              <a:t>Open access journal papers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200"/>
              <a:t>Student theses publicly available from a university webpage</a:t>
            </a:r>
            <a:endParaRPr/>
          </a:p>
          <a:p>
            <a:pPr marL="457200" lvl="0" indent="-4064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9285"/>
              <a:buChar char="•"/>
            </a:pPr>
            <a:r>
              <a:rPr lang="en-US"/>
              <a:t>Single-source / Multi-source</a:t>
            </a:r>
            <a:endParaRPr/>
          </a:p>
        </p:txBody>
      </p:sp>
      <p:sp>
        <p:nvSpPr>
          <p:cNvPr id="364" name="Google Shape;364;p8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/>
          </a:p>
        </p:txBody>
      </p:sp>
      <p:sp>
        <p:nvSpPr>
          <p:cNvPr id="365" name="Google Shape;365;p83"/>
          <p:cNvSpPr txBox="1"/>
          <p:nvPr/>
        </p:nvSpPr>
        <p:spPr>
          <a:xfrm rot="-5400000">
            <a:off x="6844088" y="2340626"/>
            <a:ext cx="4263513" cy="46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33866" marR="3386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by permission,Charles Robinson, 2008, </a:t>
            </a:r>
            <a:br>
              <a:rPr lang="en-US" sz="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http://charles.robinsontwins.org/photos/2008/twinsdays/content/IMGP1792_large.html</a:t>
            </a:r>
            <a:endParaRPr/>
          </a:p>
        </p:txBody>
      </p:sp>
      <p:pic>
        <p:nvPicPr>
          <p:cNvPr id="366" name="Google Shape;366;p83" descr="dropped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5803" y="2017070"/>
            <a:ext cx="2943741" cy="1705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8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Coverage Evaluation</a:t>
            </a:r>
            <a:endParaRPr/>
          </a:p>
        </p:txBody>
      </p:sp>
      <p:sp>
        <p:nvSpPr>
          <p:cNvPr id="372" name="Google Shape;372;p84"/>
          <p:cNvSpPr txBox="1">
            <a:spLocks noGrp="1"/>
          </p:cNvSpPr>
          <p:nvPr>
            <p:ph type="body" idx="1"/>
          </p:nvPr>
        </p:nvSpPr>
        <p:spPr>
          <a:xfrm>
            <a:off x="628650" y="1180214"/>
            <a:ext cx="7886700" cy="3452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5326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37254"/>
              <a:buChar char="•"/>
            </a:pPr>
            <a:r>
              <a:rPr lang="en-US" sz="1800" b="1" dirty="0">
                <a:solidFill>
                  <a:srgbClr val="009999"/>
                </a:solidFill>
              </a:rPr>
              <a:t>Percentages</a:t>
            </a:r>
            <a:r>
              <a:rPr lang="en-US" sz="1800" dirty="0"/>
              <a:t> presented by the systems </a:t>
            </a:r>
            <a:r>
              <a:rPr lang="en-US" sz="1800" b="1" dirty="0">
                <a:solidFill>
                  <a:srgbClr val="009999"/>
                </a:solidFill>
              </a:rPr>
              <a:t>do not convey much information</a:t>
            </a:r>
            <a:endParaRPr sz="1800" dirty="0"/>
          </a:p>
          <a:p>
            <a:pPr marL="514350" lvl="1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17647"/>
              <a:buChar char="•"/>
            </a:pPr>
            <a:r>
              <a:rPr lang="en-US" sz="1800" dirty="0"/>
              <a:t>Some systems presented different values for the same document</a:t>
            </a:r>
            <a:endParaRPr sz="1800" dirty="0"/>
          </a:p>
          <a:p>
            <a:pPr marL="514350" lvl="1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17647"/>
              <a:buChar char="•"/>
            </a:pPr>
            <a:r>
              <a:rPr lang="en-US" sz="1800" dirty="0"/>
              <a:t>Evaluation based on the amount of detected plagiarism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5: All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4: Major portion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3: More than half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2: Half or less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1: Minor portion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0: None</a:t>
            </a:r>
            <a:endParaRPr sz="1800" dirty="0"/>
          </a:p>
          <a:p>
            <a:pPr marL="514350" lvl="1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17647"/>
              <a:buChar char="•"/>
            </a:pPr>
            <a:r>
              <a:rPr lang="en-US" sz="1800" dirty="0"/>
              <a:t>Two people independently examined each report</a:t>
            </a:r>
            <a:endParaRPr sz="1800" dirty="0"/>
          </a:p>
          <a:p>
            <a:pPr marL="857250" lvl="2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17647"/>
              <a:buChar char="•"/>
            </a:pPr>
            <a:r>
              <a:rPr lang="en-US" sz="1800" dirty="0"/>
              <a:t>Interpretation of criteria discussed within whole team</a:t>
            </a:r>
            <a:endParaRPr sz="1800" dirty="0"/>
          </a:p>
        </p:txBody>
      </p:sp>
      <p:sp>
        <p:nvSpPr>
          <p:cNvPr id="373" name="Google Shape;373;p84"/>
          <p:cNvSpPr txBox="1"/>
          <p:nvPr/>
        </p:nvSpPr>
        <p:spPr>
          <a:xfrm>
            <a:off x="7725183" y="2302251"/>
            <a:ext cx="1334018" cy="7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l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50" b="1" i="0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en-US" sz="555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  <a:endParaRPr/>
          </a:p>
        </p:txBody>
      </p:sp>
      <p:sp>
        <p:nvSpPr>
          <p:cNvPr id="374" name="Google Shape;374;p8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Coverage Evaluation: Wikipedia</a:t>
            </a:r>
            <a:endParaRPr/>
          </a:p>
        </p:txBody>
      </p:sp>
      <p:pic>
        <p:nvPicPr>
          <p:cNvPr id="380" name="Google Shape;380;p85" descr="Obrázek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49" y="1480619"/>
            <a:ext cx="7743068" cy="203187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85"/>
          <p:cNvSpPr txBox="1"/>
          <p:nvPr/>
        </p:nvSpPr>
        <p:spPr>
          <a:xfrm>
            <a:off x="6228892" y="3676226"/>
            <a:ext cx="189025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Scale: 0 (lowest) to 5 (highest)</a:t>
            </a:r>
            <a:endParaRPr/>
          </a:p>
        </p:txBody>
      </p:sp>
      <p:sp>
        <p:nvSpPr>
          <p:cNvPr id="382" name="Google Shape;382;p8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Coverage Evaluation: Type of Source</a:t>
            </a:r>
            <a:endParaRPr/>
          </a:p>
        </p:txBody>
      </p:sp>
      <p:pic>
        <p:nvPicPr>
          <p:cNvPr id="388" name="Google Shape;388;p86" descr="Obrázek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1" y="1471240"/>
            <a:ext cx="7765844" cy="2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86"/>
          <p:cNvSpPr txBox="1"/>
          <p:nvPr/>
        </p:nvSpPr>
        <p:spPr>
          <a:xfrm>
            <a:off x="6263893" y="3899421"/>
            <a:ext cx="189025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Scale: 0 (lowest) to 5 (highest)</a:t>
            </a:r>
            <a:endParaRPr/>
          </a:p>
        </p:txBody>
      </p:sp>
      <p:sp>
        <p:nvSpPr>
          <p:cNvPr id="390" name="Google Shape;390;p8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7"/>
          <p:cNvSpPr txBox="1">
            <a:spLocks noGrp="1"/>
          </p:cNvSpPr>
          <p:nvPr>
            <p:ph type="title"/>
          </p:nvPr>
        </p:nvSpPr>
        <p:spPr>
          <a:xfrm>
            <a:off x="0" y="166228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4000" b="0" i="0" u="none" strike="noStrike" cap="none" dirty="0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Coverage Evaluation: Plagiarism Method</a:t>
            </a:r>
            <a:endParaRPr dirty="0"/>
          </a:p>
        </p:txBody>
      </p:sp>
      <p:pic>
        <p:nvPicPr>
          <p:cNvPr id="396" name="Google Shape;396;p87" descr="Obrázek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1" y="1477203"/>
            <a:ext cx="7765844" cy="2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87"/>
          <p:cNvSpPr txBox="1"/>
          <p:nvPr/>
        </p:nvSpPr>
        <p:spPr>
          <a:xfrm>
            <a:off x="6202642" y="3911348"/>
            <a:ext cx="189025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Scale: 0 (lowest) to 5 (highest)</a:t>
            </a:r>
            <a:endParaRPr/>
          </a:p>
        </p:txBody>
      </p:sp>
      <p:sp>
        <p:nvSpPr>
          <p:cNvPr id="398" name="Google Shape;398;p8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Coverage Evaluation: General Notes</a:t>
            </a:r>
            <a:endParaRPr/>
          </a:p>
        </p:txBody>
      </p:sp>
      <p:sp>
        <p:nvSpPr>
          <p:cNvPr id="412" name="Google Shape;412;p8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Almost all systems are able to identify Wikipedia</a:t>
            </a:r>
            <a:endParaRPr dirty="0"/>
          </a:p>
          <a:p>
            <a:pPr marL="336550" lvl="1" indent="0">
              <a:spcBef>
                <a:spcPts val="375"/>
              </a:spcBef>
              <a:buSzPct val="126126"/>
              <a:buNone/>
            </a:pPr>
            <a:r>
              <a:rPr lang="en-US" sz="2400" dirty="0"/>
              <a:t>Some of the systems only in some languages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49482"/>
              <a:buNone/>
            </a:pPr>
            <a:r>
              <a:rPr lang="en-US" b="1" dirty="0">
                <a:solidFill>
                  <a:srgbClr val="009999"/>
                </a:solidFill>
              </a:rPr>
              <a:t>None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systems perform semantic analysis</a:t>
            </a:r>
            <a:endParaRPr dirty="0"/>
          </a:p>
          <a:p>
            <a:pPr marL="3365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6126"/>
              <a:buNone/>
            </a:pPr>
            <a:r>
              <a:rPr lang="en-US" sz="2400" dirty="0"/>
              <a:t>Cannot reliably identify paraphrase </a:t>
            </a:r>
            <a:br>
              <a:rPr lang="en-US" sz="2400" dirty="0"/>
            </a:br>
            <a:r>
              <a:rPr lang="en-US" sz="2400" dirty="0"/>
              <a:t>or translation plagiarism</a:t>
            </a:r>
            <a:endParaRPr sz="2400" dirty="0"/>
          </a:p>
          <a:p>
            <a:pPr marL="3365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6126"/>
              <a:buNone/>
            </a:pPr>
            <a:r>
              <a:rPr lang="en-US" sz="2400" dirty="0"/>
              <a:t>Except </a:t>
            </a:r>
            <a:r>
              <a:rPr lang="en-US" sz="2400" i="1" dirty="0"/>
              <a:t>Academia</a:t>
            </a:r>
            <a:r>
              <a:rPr lang="en-US" sz="2400" dirty="0"/>
              <a:t>, but its database is very </a:t>
            </a:r>
            <a:br>
              <a:rPr lang="en-US" sz="2400" dirty="0"/>
            </a:br>
            <a:r>
              <a:rPr lang="en-US" sz="2400" dirty="0"/>
              <a:t>limited</a:t>
            </a:r>
            <a:endParaRPr sz="2400" dirty="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systems vary in indexing</a:t>
            </a:r>
            <a:endParaRPr dirty="0"/>
          </a:p>
          <a:p>
            <a:pPr marL="3365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6126"/>
              <a:buNone/>
            </a:pPr>
            <a:r>
              <a:rPr lang="en-US" sz="2400" dirty="0"/>
              <a:t>Open Access journal papers</a:t>
            </a:r>
            <a:endParaRPr sz="2400" dirty="0"/>
          </a:p>
          <a:p>
            <a:pPr marL="3365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6126"/>
              <a:buNone/>
            </a:pPr>
            <a:r>
              <a:rPr lang="en-US" sz="2400" dirty="0"/>
              <a:t>Other internet sources</a:t>
            </a:r>
            <a:endParaRPr sz="2400" dirty="0"/>
          </a:p>
        </p:txBody>
      </p:sp>
      <p:sp>
        <p:nvSpPr>
          <p:cNvPr id="413" name="Google Shape;413;p8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/>
          </a:p>
        </p:txBody>
      </p:sp>
      <p:pic>
        <p:nvPicPr>
          <p:cNvPr id="414" name="Google Shape;414;p89" descr="800px-WCNA_2017-_McGill_University-Card_Catalogue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9413" y="2784014"/>
            <a:ext cx="2723878" cy="18102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sp>
        <p:nvSpPr>
          <p:cNvPr id="415" name="Google Shape;415;p89"/>
          <p:cNvSpPr txBox="1"/>
          <p:nvPr/>
        </p:nvSpPr>
        <p:spPr>
          <a:xfrm>
            <a:off x="6127185" y="4594251"/>
            <a:ext cx="2876106" cy="20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Elena Tatiana Chis, </a:t>
            </a:r>
            <a:r>
              <a:rPr lang="en-US" sz="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CC BY-SA 4.0</a:t>
            </a:r>
            <a:r>
              <a:rPr lang="en-US" sz="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via Wikimedia Commons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About the Authors</a:t>
            </a:r>
            <a:endParaRPr/>
          </a:p>
        </p:txBody>
      </p:sp>
      <p:sp>
        <p:nvSpPr>
          <p:cNvPr id="138" name="Google Shape;138;p3"/>
          <p:cNvSpPr txBox="1">
            <a:spLocks noGrp="1"/>
          </p:cNvSpPr>
          <p:nvPr>
            <p:ph type="body" idx="1"/>
          </p:nvPr>
        </p:nvSpPr>
        <p:spPr>
          <a:xfrm>
            <a:off x="2441448" y="1149724"/>
            <a:ext cx="6073902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Clr>
                <a:schemeClr val="dk1"/>
              </a:buClr>
              <a:buSzPts val="2400"/>
              <a:buNone/>
            </a:pPr>
            <a:r>
              <a:rPr lang="en-US" sz="2400" b="1" dirty="0"/>
              <a:t>Ing. Dita </a:t>
            </a:r>
            <a:r>
              <a:rPr lang="en-US" sz="2400" b="1" dirty="0" err="1"/>
              <a:t>Henek</a:t>
            </a:r>
            <a:r>
              <a:rPr lang="en-US" sz="2400" b="1" dirty="0"/>
              <a:t> </a:t>
            </a:r>
            <a:r>
              <a:rPr lang="en-US" sz="2400" b="1" dirty="0" err="1"/>
              <a:t>Dlabolová</a:t>
            </a:r>
            <a:r>
              <a:rPr lang="en-US" sz="2400" b="1" dirty="0"/>
              <a:t>, Ph.D.</a:t>
            </a:r>
            <a:endParaRPr lang="en-US" sz="2400" dirty="0"/>
          </a:p>
          <a:p>
            <a:pPr marL="0" lvl="0" indent="0">
              <a:buClr>
                <a:schemeClr val="dk1"/>
              </a:buClr>
              <a:buSzPts val="2400"/>
              <a:buNone/>
            </a:pPr>
            <a:r>
              <a:rPr lang="en-US" sz="2400" dirty="0"/>
              <a:t>Vice-dean for accreditation FBE MENDELU</a:t>
            </a:r>
          </a:p>
          <a:p>
            <a:pPr marL="0" lvl="0" indent="0">
              <a:buClr>
                <a:schemeClr val="dk1"/>
              </a:buClr>
              <a:buSzPts val="2400"/>
              <a:buNone/>
            </a:pPr>
            <a:r>
              <a:rPr lang="en-US" sz="2400" dirty="0"/>
              <a:t>Manager of the ENAI Database of resources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400"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/>
              <a:t>Mgr. </a:t>
            </a:r>
            <a:r>
              <a:rPr lang="en-US" sz="2400" b="1" dirty="0" err="1"/>
              <a:t>Tomáš</a:t>
            </a:r>
            <a:r>
              <a:rPr lang="en-US" sz="2400" b="1" dirty="0"/>
              <a:t> </a:t>
            </a:r>
            <a:r>
              <a:rPr lang="en-US" sz="2400" b="1" dirty="0" err="1"/>
              <a:t>Foltýnek</a:t>
            </a:r>
            <a:r>
              <a:rPr lang="en-US" sz="2400" b="1" dirty="0"/>
              <a:t>, Ph.D.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/>
              <a:t>Assistant Professor FBE MENDELU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/>
              <a:t>President of the ENAI Board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pic>
        <p:nvPicPr>
          <p:cNvPr id="139" name="Google Shape;139;p3" descr="Tomas 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2891223"/>
            <a:ext cx="1666821" cy="166682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390" y="1109382"/>
            <a:ext cx="1667081" cy="166708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Translation plagiarism</a:t>
            </a:r>
            <a:endParaRPr/>
          </a:p>
        </p:txBody>
      </p:sp>
      <p:sp>
        <p:nvSpPr>
          <p:cNvPr id="421" name="Google Shape;421;p90"/>
          <p:cNvSpPr txBox="1">
            <a:spLocks noGrp="1"/>
          </p:cNvSpPr>
          <p:nvPr>
            <p:ph type="body" idx="1"/>
          </p:nvPr>
        </p:nvSpPr>
        <p:spPr>
          <a:xfrm>
            <a:off x="234587" y="1177833"/>
            <a:ext cx="273122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Text match</a:t>
            </a:r>
            <a:endParaRPr sz="1800" dirty="0"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Accidental strings</a:t>
            </a:r>
            <a:endParaRPr sz="1800" dirty="0"/>
          </a:p>
          <a:p>
            <a: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 dirty="0"/>
              <a:t>(Image captions)</a:t>
            </a:r>
            <a:endParaRPr sz="1800" dirty="0"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List of references</a:t>
            </a:r>
            <a:endParaRPr sz="1800" dirty="0"/>
          </a:p>
          <a:p>
            <a: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 dirty="0"/>
              <a:t>Very reliable</a:t>
            </a:r>
            <a:endParaRPr sz="1800" dirty="0"/>
          </a:p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Similar languages</a:t>
            </a:r>
            <a:endParaRPr sz="1800" dirty="0"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E.g. Czech – Slovak</a:t>
            </a:r>
            <a:endParaRPr sz="1800" dirty="0"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Higher text match</a:t>
            </a:r>
            <a:endParaRPr sz="1800" dirty="0"/>
          </a:p>
        </p:txBody>
      </p:sp>
      <p:pic>
        <p:nvPicPr>
          <p:cNvPr id="422" name="Google Shape;422;p90" descr="Obrázek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5463" y="1369219"/>
            <a:ext cx="2805844" cy="326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90" descr="Obrázek 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5314" y="1369219"/>
            <a:ext cx="2805844" cy="326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Usability Evaluation</a:t>
            </a:r>
            <a:endParaRPr/>
          </a:p>
        </p:txBody>
      </p:sp>
      <p:sp>
        <p:nvSpPr>
          <p:cNvPr id="430" name="Google Shape;430;p9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objective criteria divided into three groups</a:t>
            </a:r>
            <a:endParaRPr dirty="0"/>
          </a:p>
          <a:p>
            <a:pPr marL="228600" indent="0">
              <a:buNone/>
            </a:pPr>
            <a:endParaRPr dirty="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Workflow process</a:t>
            </a:r>
            <a:endParaRPr dirty="0"/>
          </a:p>
          <a:p>
            <a:pPr marL="679450" lvl="1" indent="-342900">
              <a:spcBef>
                <a:spcPts val="375"/>
              </a:spcBef>
            </a:pPr>
            <a:r>
              <a:rPr lang="en-US" sz="2400" dirty="0"/>
              <a:t>Using the system</a:t>
            </a:r>
            <a:endParaRPr dirty="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 of results</a:t>
            </a:r>
            <a:endParaRPr dirty="0"/>
          </a:p>
          <a:p>
            <a:pPr marL="679450" lvl="1" indent="-342900">
              <a:spcBef>
                <a:spcPts val="375"/>
              </a:spcBef>
            </a:pPr>
            <a:r>
              <a:rPr lang="en-US" sz="2400" dirty="0"/>
              <a:t>Understandability of reports</a:t>
            </a:r>
            <a:endParaRPr dirty="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usability aspects</a:t>
            </a:r>
            <a:endParaRPr dirty="0"/>
          </a:p>
        </p:txBody>
      </p:sp>
      <p:sp>
        <p:nvSpPr>
          <p:cNvPr id="431" name="Google Shape;431;p9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/>
          </a:p>
        </p:txBody>
      </p:sp>
      <p:pic>
        <p:nvPicPr>
          <p:cNvPr id="432" name="Google Shape;432;p91" descr="Report-excerpt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1517" y="1975578"/>
            <a:ext cx="4037046" cy="165573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sp>
        <p:nvSpPr>
          <p:cNvPr id="433" name="Google Shape;433;p91"/>
          <p:cNvSpPr txBox="1"/>
          <p:nvPr/>
        </p:nvSpPr>
        <p:spPr>
          <a:xfrm>
            <a:off x="8216360" y="3647193"/>
            <a:ext cx="79220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PlagScan</a:t>
            </a:r>
            <a:r>
              <a:rPr lang="en-US" sz="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Report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286536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4000" b="0" i="0" u="none" strike="noStrike" cap="none" dirty="0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Coverage </a:t>
            </a:r>
            <a:br>
              <a:rPr lang="en-US" sz="4000" b="0" i="0" u="none" strike="noStrike" cap="none" dirty="0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0" i="0" u="none" strike="noStrike" cap="none" dirty="0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&amp; Usability</a:t>
            </a:r>
            <a:endParaRPr dirty="0"/>
          </a:p>
        </p:txBody>
      </p:sp>
      <p:sp>
        <p:nvSpPr>
          <p:cNvPr id="439" name="Google Shape;439;p9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2865363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X-Axis: Coverage</a:t>
            </a:r>
            <a:endParaRPr dirty="0"/>
          </a:p>
          <a:p>
            <a:pPr marL="514350" lvl="1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Total score (average)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Y-Axis: Usability</a:t>
            </a:r>
            <a:endParaRPr dirty="0"/>
          </a:p>
          <a:p>
            <a:pPr marL="514350" lvl="1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Total weighted score</a:t>
            </a:r>
            <a:endParaRPr dirty="0"/>
          </a:p>
        </p:txBody>
      </p:sp>
      <p:grpSp>
        <p:nvGrpSpPr>
          <p:cNvPr id="440" name="Google Shape;440;p92"/>
          <p:cNvGrpSpPr/>
          <p:nvPr/>
        </p:nvGrpSpPr>
        <p:grpSpPr>
          <a:xfrm>
            <a:off x="3509084" y="220277"/>
            <a:ext cx="5390623" cy="4359715"/>
            <a:chOff x="0" y="0"/>
            <a:chExt cx="7187495" cy="5812952"/>
          </a:xfrm>
        </p:grpSpPr>
        <p:pic>
          <p:nvPicPr>
            <p:cNvPr id="441" name="Google Shape;441;p92" descr="41239_2020_192_Fig1_HTML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7187495" cy="581295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50800" dist="63500" dir="2700000" rotWithShape="0">
                <a:srgbClr val="000000">
                  <a:alpha val="74901"/>
                </a:srgbClr>
              </a:outerShdw>
            </a:effectLst>
          </p:spPr>
        </p:pic>
        <p:grpSp>
          <p:nvGrpSpPr>
            <p:cNvPr id="442" name="Google Shape;442;p92"/>
            <p:cNvGrpSpPr/>
            <p:nvPr/>
          </p:nvGrpSpPr>
          <p:grpSpPr>
            <a:xfrm>
              <a:off x="2708569" y="318102"/>
              <a:ext cx="3901115" cy="1937986"/>
              <a:chOff x="-1" y="-2"/>
              <a:chExt cx="3901114" cy="1937984"/>
            </a:xfrm>
          </p:grpSpPr>
          <p:grpSp>
            <p:nvGrpSpPr>
              <p:cNvPr id="443" name="Google Shape;443;p92"/>
              <p:cNvGrpSpPr/>
              <p:nvPr/>
            </p:nvGrpSpPr>
            <p:grpSpPr>
              <a:xfrm>
                <a:off x="-1" y="575158"/>
                <a:ext cx="3293620" cy="1362824"/>
                <a:chOff x="-1" y="-1"/>
                <a:chExt cx="3293619" cy="1362823"/>
              </a:xfrm>
            </p:grpSpPr>
            <p:sp>
              <p:nvSpPr>
                <p:cNvPr id="444" name="Google Shape;444;p92"/>
                <p:cNvSpPr/>
                <p:nvPr/>
              </p:nvSpPr>
              <p:spPr>
                <a:xfrm rot="-9627237">
                  <a:off x="36539" y="235636"/>
                  <a:ext cx="1490463" cy="475157"/>
                </a:xfrm>
                <a:prstGeom prst="ellipse">
                  <a:avLst/>
                </a:prstGeom>
                <a:noFill/>
                <a:ln w="50800" cap="flat" cmpd="sng">
                  <a:solidFill>
                    <a:srgbClr val="C82506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marL="33866" marR="33866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7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92"/>
                <p:cNvSpPr txBox="1"/>
                <p:nvPr/>
              </p:nvSpPr>
              <p:spPr>
                <a:xfrm>
                  <a:off x="1715230" y="856712"/>
                  <a:ext cx="1578388" cy="506110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>
                  <a:solidFill>
                    <a:srgbClr val="C82506"/>
                  </a:solidFill>
                  <a:prstDash val="solid"/>
                  <a:miter lim="400000"/>
                  <a:headEnd type="none" w="sm" len="sm"/>
                  <a:tailEnd type="none" w="sm" len="sm"/>
                </a:ln>
                <a:effectLst>
                  <a:outerShdw blurRad="50800" dist="63500" dir="2700000" rotWithShape="0">
                    <a:srgbClr val="000000">
                      <a:alpha val="74901"/>
                    </a:srgbClr>
                  </a:outerShdw>
                </a:effectLst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marL="45155" marR="45155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0" i="0" u="none" strike="noStrike" cap="none" dirty="0">
                      <a:solidFill>
                        <a:srgbClr val="C82506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= Turnitin</a:t>
                  </a:r>
                  <a:endParaRPr dirty="0"/>
                </a:p>
              </p:txBody>
            </p:sp>
          </p:grpSp>
          <p:grpSp>
            <p:nvGrpSpPr>
              <p:cNvPr id="446" name="Google Shape;446;p92"/>
              <p:cNvGrpSpPr/>
              <p:nvPr/>
            </p:nvGrpSpPr>
            <p:grpSpPr>
              <a:xfrm>
                <a:off x="324949" y="-2"/>
                <a:ext cx="3576164" cy="1151704"/>
                <a:chOff x="-1" y="-1"/>
                <a:chExt cx="3576162" cy="1151702"/>
              </a:xfrm>
            </p:grpSpPr>
            <p:sp>
              <p:nvSpPr>
                <p:cNvPr id="447" name="Google Shape;447;p92"/>
                <p:cNvSpPr/>
                <p:nvPr/>
              </p:nvSpPr>
              <p:spPr>
                <a:xfrm rot="-9627237">
                  <a:off x="46214" y="242200"/>
                  <a:ext cx="1541170" cy="541730"/>
                </a:xfrm>
                <a:prstGeom prst="ellipse">
                  <a:avLst/>
                </a:prstGeom>
                <a:noFill/>
                <a:ln w="50800" cap="flat" cmpd="sng">
                  <a:solidFill>
                    <a:srgbClr val="C82506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marL="33866" marR="33866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7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92"/>
                <p:cNvSpPr txBox="1"/>
                <p:nvPr/>
              </p:nvSpPr>
              <p:spPr>
                <a:xfrm>
                  <a:off x="1665548" y="645592"/>
                  <a:ext cx="1910613" cy="506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>
                  <a:solidFill>
                    <a:srgbClr val="C82506"/>
                  </a:solidFill>
                  <a:prstDash val="solid"/>
                  <a:miter lim="400000"/>
                  <a:headEnd type="none" w="sm" len="sm"/>
                  <a:tailEnd type="none" w="sm" len="sm"/>
                </a:ln>
                <a:effectLst>
                  <a:outerShdw blurRad="50800" dist="63500" dir="2700000" rotWithShape="0">
                    <a:srgbClr val="000000">
                      <a:alpha val="74901"/>
                    </a:srgbClr>
                  </a:outerShdw>
                </a:effectLst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0" i="0" u="none" strike="noStrike" cap="none" dirty="0">
                      <a:solidFill>
                        <a:srgbClr val="C82506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→ </a:t>
                  </a:r>
                  <a:r>
                    <a:rPr lang="en-US" sz="1800" b="0" i="0" u="none" strike="noStrike" cap="none" dirty="0" err="1">
                      <a:solidFill>
                        <a:srgbClr val="C82506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Ouriginal</a:t>
                  </a:r>
                  <a:endParaRPr dirty="0"/>
                </a:p>
              </p:txBody>
            </p:sp>
          </p:grpSp>
        </p:grpSp>
      </p:grpSp>
      <p:sp>
        <p:nvSpPr>
          <p:cNvPr id="449" name="Google Shape;449;p9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0FDE74E4-EDB2-9449-B7B9-5584A1F3F1DD}"/>
              </a:ext>
            </a:extLst>
          </p:cNvPr>
          <p:cNvSpPr/>
          <p:nvPr/>
        </p:nvSpPr>
        <p:spPr>
          <a:xfrm rot="785214">
            <a:off x="5439208" y="475264"/>
            <a:ext cx="1641690" cy="1063745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Point for Educators</a:t>
            </a:r>
            <a:endParaRPr/>
          </a:p>
        </p:txBody>
      </p:sp>
      <p:sp>
        <p:nvSpPr>
          <p:cNvPr id="455" name="Google Shape;455;p93"/>
          <p:cNvSpPr txBox="1">
            <a:spLocks noGrp="1"/>
          </p:cNvSpPr>
          <p:nvPr>
            <p:ph type="body" idx="1"/>
          </p:nvPr>
        </p:nvSpPr>
        <p:spPr>
          <a:xfrm>
            <a:off x="628650" y="1385409"/>
            <a:ext cx="7886701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Text overlap </a:t>
            </a:r>
            <a:r>
              <a:rPr lang="en-US">
                <a:latin typeface="Noto Sans Symbols"/>
                <a:ea typeface="Noto Sans Symbols"/>
                <a:cs typeface="Noto Sans Symbols"/>
                <a:sym typeface="Noto Sans Symbols"/>
              </a:rPr>
              <a:t>≠ </a:t>
            </a:r>
            <a:r>
              <a:rPr lang="en-US"/>
              <a:t>plagiarism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“Plagiarism detection tool” does not exist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Translation plagiarism can be found by matches in references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Beware of the “Terms and Conditions”</a:t>
            </a:r>
            <a:endParaRPr/>
          </a:p>
          <a:p>
            <a:pPr marL="80010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9032"/>
              <a:buNone/>
            </a:pPr>
            <a:r>
              <a:rPr lang="en-US"/>
              <a:t>Some systems may sell your documents</a:t>
            </a:r>
            <a:br>
              <a:rPr lang="en-US"/>
            </a:br>
            <a:br>
              <a:rPr lang="en-US"/>
            </a:b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Beware of legal restrictions: GDPR, students’ consent,…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Focus on preventative strategies, not only on detection</a:t>
            </a:r>
            <a:endParaRPr/>
          </a:p>
        </p:txBody>
      </p:sp>
      <p:sp>
        <p:nvSpPr>
          <p:cNvPr id="456" name="Google Shape;456;p9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/>
          </a:p>
        </p:txBody>
      </p:sp>
      <p:pic>
        <p:nvPicPr>
          <p:cNvPr id="457" name="Google Shape;457;p93" descr="Screen Shot 2014-11-23 at 15.30.38.png"/>
          <p:cNvPicPr preferRelativeResize="0"/>
          <p:nvPr/>
        </p:nvPicPr>
        <p:blipFill rotWithShape="1">
          <a:blip r:embed="rId3">
            <a:alphaModFix/>
          </a:blip>
          <a:srcRect t="66458" b="21084"/>
          <a:stretch/>
        </p:blipFill>
        <p:spPr>
          <a:xfrm>
            <a:off x="1083317" y="3150853"/>
            <a:ext cx="7672628" cy="42132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Percentages are tricky!</a:t>
            </a:r>
            <a:endParaRPr/>
          </a:p>
        </p:txBody>
      </p:sp>
      <p:sp>
        <p:nvSpPr>
          <p:cNvPr id="470" name="Google Shape;470;p41"/>
          <p:cNvSpPr txBox="1">
            <a:spLocks noGrp="1"/>
          </p:cNvSpPr>
          <p:nvPr>
            <p:ph type="body" idx="1"/>
          </p:nvPr>
        </p:nvSpPr>
        <p:spPr>
          <a:xfrm>
            <a:off x="628650" y="1061582"/>
            <a:ext cx="7886700" cy="357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Diploma thesis, Czechia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Overall similarity: 24%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Student copied whole thesis, but paraphrased the text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Percentage corresponds to text-matching only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Student assignment, Australia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Overall similarity: 8%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Whole abstract highlighted and linked to an essay mill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Rest of the essay behind the pay-wall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Diploma thesis, Georgia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Overall similarity: 7%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Whole list of references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Rest of the thesis translated from Russian to Georgian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Bachelor thesis, Czechia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Overall similarity: 89%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Source: Previous version of the same thesis</a:t>
            </a:r>
            <a:endParaRPr dirty="0"/>
          </a:p>
        </p:txBody>
      </p:sp>
      <p:pic>
        <p:nvPicPr>
          <p:cNvPr id="471" name="Google Shape;47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1815" y="1976184"/>
            <a:ext cx="2706677" cy="270667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1"/>
          <p:cNvSpPr txBox="1"/>
          <p:nvPr/>
        </p:nvSpPr>
        <p:spPr>
          <a:xfrm>
            <a:off x="7019236" y="1972927"/>
            <a:ext cx="1579278" cy="238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25"/>
              <a:buFont typeface="Arial"/>
              <a:buNone/>
            </a:pPr>
            <a:r>
              <a:rPr lang="en-US" sz="149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3" name="Google Shape;473;p41"/>
          <p:cNvCxnSpPr/>
          <p:nvPr/>
        </p:nvCxnSpPr>
        <p:spPr>
          <a:xfrm>
            <a:off x="6951198" y="2517183"/>
            <a:ext cx="1576209" cy="1564735"/>
          </a:xfrm>
          <a:prstGeom prst="straightConnector1">
            <a:avLst/>
          </a:prstGeom>
          <a:noFill/>
          <a:ln w="254000" cap="flat" cmpd="sng">
            <a:solidFill>
              <a:srgbClr val="E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2126975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Similarity Reports</a:t>
            </a:r>
          </a:p>
        </p:txBody>
      </p:sp>
    </p:spTree>
    <p:extLst>
      <p:ext uri="{BB962C8B-B14F-4D97-AF65-F5344CB8AC3E}">
        <p14:creationId xmlns:p14="http://schemas.microsoft.com/office/powerpoint/2010/main" val="852026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c619f21776_1_1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0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Practical Examples: </a:t>
            </a:r>
            <a:br>
              <a:rPr lang="en-US" dirty="0"/>
            </a:br>
            <a:r>
              <a:rPr lang="en-US" dirty="0"/>
              <a:t>Text-matching system reports</a:t>
            </a:r>
            <a:endParaRPr dirty="0"/>
          </a:p>
        </p:txBody>
      </p:sp>
      <p:sp>
        <p:nvSpPr>
          <p:cNvPr id="464" name="Google Shape;464;gc619f21776_1_18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dirty="0"/>
              <a:t>A warm-up example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dirty="0"/>
              <a:t>Two reports: Is it plagiarism, or not?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dirty="0"/>
              <a:t>The reports are not from a specific tool</a:t>
            </a:r>
          </a:p>
          <a:p>
            <a:pPr indent="-457200"/>
            <a:r>
              <a:rPr lang="en-GB" dirty="0"/>
              <a:t>Artificial report</a:t>
            </a:r>
          </a:p>
          <a:p>
            <a:pPr indent="-457200"/>
            <a:r>
              <a:rPr lang="en-GB" dirty="0"/>
              <a:t>Similar to Turnitin/</a:t>
            </a:r>
            <a:r>
              <a:rPr lang="en-GB" dirty="0" err="1"/>
              <a:t>PlagScan</a:t>
            </a:r>
            <a:r>
              <a:rPr lang="en-GB" dirty="0"/>
              <a:t>/…</a:t>
            </a:r>
          </a:p>
          <a:p>
            <a:pPr indent="-457200"/>
            <a:r>
              <a:rPr lang="en-GB" dirty="0"/>
              <a:t>Links to sources are real</a:t>
            </a:r>
          </a:p>
          <a:p>
            <a:pPr marL="0" indent="0">
              <a:buNone/>
            </a:pPr>
            <a:r>
              <a:rPr lang="en-GB" dirty="0"/>
              <a:t>The text was created just for the purpose of the workshop</a:t>
            </a:r>
          </a:p>
          <a:p>
            <a:pPr indent="-457200"/>
            <a:r>
              <a:rPr lang="en-GB" dirty="0"/>
              <a:t>Focus on the work with sources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4105C-38B4-6042-8FC5-30EB6E507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35" y="235692"/>
            <a:ext cx="6915150" cy="354841"/>
          </a:xfrm>
        </p:spPr>
        <p:txBody>
          <a:bodyPr>
            <a:normAutofit fontScale="90000"/>
          </a:bodyPr>
          <a:lstStyle/>
          <a:p>
            <a:r>
              <a:rPr lang="cs-CZ" dirty="0"/>
              <a:t>Report 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E96E0B-1153-8B48-8C4E-2AC2DBF3C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Google Shape;393;p78">
            <a:extLst>
              <a:ext uri="{FF2B5EF4-FFF2-40B4-BE49-F238E27FC236}">
                <a16:creationId xmlns:a16="http://schemas.microsoft.com/office/drawing/2014/main" id="{4FE43C54-CC06-D84C-BF70-3C21F047303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1274" b="1747"/>
          <a:stretch/>
        </p:blipFill>
        <p:spPr>
          <a:xfrm>
            <a:off x="-42244" y="768096"/>
            <a:ext cx="9258878" cy="43754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01;p79">
            <a:extLst>
              <a:ext uri="{FF2B5EF4-FFF2-40B4-BE49-F238E27FC236}">
                <a16:creationId xmlns:a16="http://schemas.microsoft.com/office/drawing/2014/main" id="{AAD48CD9-FCAF-624E-BCE9-9E00A10A8A84}"/>
              </a:ext>
            </a:extLst>
          </p:cNvPr>
          <p:cNvSpPr/>
          <p:nvPr/>
        </p:nvSpPr>
        <p:spPr>
          <a:xfrm>
            <a:off x="3346339" y="2160750"/>
            <a:ext cx="2377440" cy="1445485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2;p79">
            <a:extLst>
              <a:ext uri="{FF2B5EF4-FFF2-40B4-BE49-F238E27FC236}">
                <a16:creationId xmlns:a16="http://schemas.microsoft.com/office/drawing/2014/main" id="{D00208F6-5C15-D543-9E58-AF3AE158E7BF}"/>
              </a:ext>
            </a:extLst>
          </p:cNvPr>
          <p:cNvSpPr/>
          <p:nvPr/>
        </p:nvSpPr>
        <p:spPr>
          <a:xfrm>
            <a:off x="259634" y="2571750"/>
            <a:ext cx="928255" cy="556045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3;p79">
            <a:extLst>
              <a:ext uri="{FF2B5EF4-FFF2-40B4-BE49-F238E27FC236}">
                <a16:creationId xmlns:a16="http://schemas.microsoft.com/office/drawing/2014/main" id="{A859FD24-5458-D847-8C04-88B081AA84B5}"/>
              </a:ext>
            </a:extLst>
          </p:cNvPr>
          <p:cNvSpPr/>
          <p:nvPr/>
        </p:nvSpPr>
        <p:spPr>
          <a:xfrm>
            <a:off x="6425063" y="1526357"/>
            <a:ext cx="686942" cy="1201344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61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7F6B0-5B66-5C48-8896-0B23343B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67" y="123211"/>
            <a:ext cx="6915150" cy="440731"/>
          </a:xfrm>
        </p:spPr>
        <p:txBody>
          <a:bodyPr>
            <a:noAutofit/>
          </a:bodyPr>
          <a:lstStyle/>
          <a:p>
            <a:r>
              <a:rPr lang="cs-CZ" sz="3200" dirty="0"/>
              <a:t>Report 0 – </a:t>
            </a:r>
            <a:r>
              <a:rPr lang="cs-CZ" sz="3200" dirty="0" err="1"/>
              <a:t>the</a:t>
            </a:r>
            <a:r>
              <a:rPr lang="cs-CZ" sz="3200" dirty="0"/>
              <a:t> not </a:t>
            </a:r>
            <a:r>
              <a:rPr lang="cs-CZ" sz="3200" dirty="0" err="1"/>
              <a:t>referenced</a:t>
            </a:r>
            <a:r>
              <a:rPr lang="cs-CZ" sz="3200" dirty="0"/>
              <a:t> source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BBD3BA-6B0D-6747-A4F8-70BDB758B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Google Shape;410;p80">
            <a:extLst>
              <a:ext uri="{FF2B5EF4-FFF2-40B4-BE49-F238E27FC236}">
                <a16:creationId xmlns:a16="http://schemas.microsoft.com/office/drawing/2014/main" id="{282EA84E-147C-5C4C-AC07-890A9F6C4C0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706" y="667293"/>
            <a:ext cx="4409795" cy="447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11;p80">
            <a:extLst>
              <a:ext uri="{FF2B5EF4-FFF2-40B4-BE49-F238E27FC236}">
                <a16:creationId xmlns:a16="http://schemas.microsoft.com/office/drawing/2014/main" id="{B095ABDE-7D66-2649-869F-F96418476CC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9882"/>
          <a:stretch/>
        </p:blipFill>
        <p:spPr>
          <a:xfrm>
            <a:off x="4642499" y="667293"/>
            <a:ext cx="4409795" cy="4473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262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Is it plagiarism, or not?</a:t>
            </a:r>
            <a:br>
              <a:rPr lang="en-US"/>
            </a:br>
            <a:r>
              <a:rPr lang="en-US"/>
              <a:t>That’s a question!</a:t>
            </a:r>
            <a:endParaRPr/>
          </a:p>
        </p:txBody>
      </p:sp>
      <p:sp>
        <p:nvSpPr>
          <p:cNvPr id="373" name="Google Shape;373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en-US" dirty="0"/>
              <a:t>Reports 1 and 2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dirty="0"/>
              <a:t>Two bachelor theses – the same text match: 19.4%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dirty="0"/>
              <a:t>Examine carefully both reports + sources referenced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dirty="0"/>
              <a:t>Suppose students passed a course on academic writing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endParaRPr dirty="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en-US" dirty="0"/>
              <a:t>Voting in </a:t>
            </a:r>
            <a:r>
              <a:rPr lang="en-US" dirty="0" err="1"/>
              <a:t>Mentimeter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dirty="0"/>
              <a:t>Plagiarism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Report the case / initiate the disciplinary procedure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 txBox="1">
            <a:spLocks noGrp="1"/>
          </p:cNvSpPr>
          <p:nvPr>
            <p:ph type="title"/>
          </p:nvPr>
        </p:nvSpPr>
        <p:spPr>
          <a:xfrm>
            <a:off x="3198750" y="273850"/>
            <a:ext cx="43449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215" name="Google Shape;215;p3"/>
          <p:cNvSpPr txBox="1">
            <a:spLocks noGrp="1"/>
          </p:cNvSpPr>
          <p:nvPr>
            <p:ph type="body" idx="1"/>
          </p:nvPr>
        </p:nvSpPr>
        <p:spPr>
          <a:xfrm>
            <a:off x="3198750" y="1149725"/>
            <a:ext cx="5316600" cy="3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Definition of plagiarism</a:t>
            </a:r>
          </a:p>
          <a:p>
            <a:pPr indent="-201930">
              <a:buClr>
                <a:schemeClr val="dk1"/>
              </a:buClr>
              <a:buSzPct val="100000"/>
            </a:pPr>
            <a:r>
              <a:rPr lang="en-US" dirty="0"/>
              <a:t>Institutional processes dealing with plagiarism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Testing of Support Tools for Plagiarism Detection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Interpreting the reports: Judgement of cases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Prevention of plagiarism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Discussion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216" name="Google Shape;216;p3" descr="May be an image of 14 people"/>
          <p:cNvPicPr preferRelativeResize="0"/>
          <p:nvPr/>
        </p:nvPicPr>
        <p:blipFill rotWithShape="1">
          <a:blip r:embed="rId3">
            <a:alphaModFix/>
          </a:blip>
          <a:srcRect l="5448" t="1019" r="62633" b="-19"/>
          <a:stretch/>
        </p:blipFill>
        <p:spPr>
          <a:xfrm>
            <a:off x="0" y="0"/>
            <a:ext cx="2950540" cy="514807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"/>
          <p:cNvSpPr txBox="1"/>
          <p:nvPr/>
        </p:nvSpPr>
        <p:spPr>
          <a:xfrm>
            <a:off x="2950538" y="4733926"/>
            <a:ext cx="30000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Photo: Fatemeh F.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 txBox="1">
            <a:spLocks noGrp="1"/>
          </p:cNvSpPr>
          <p:nvPr>
            <p:ph type="title"/>
          </p:nvPr>
        </p:nvSpPr>
        <p:spPr>
          <a:xfrm>
            <a:off x="213980" y="218478"/>
            <a:ext cx="6915150" cy="58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Report 1</a:t>
            </a:r>
            <a:endParaRPr dirty="0"/>
          </a:p>
        </p:txBody>
      </p:sp>
      <p:sp>
        <p:nvSpPr>
          <p:cNvPr id="379" name="Google Shape;379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ECDC667-30F3-0644-AC99-0AEC69D21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076"/>
            <a:ext cx="9144000" cy="42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13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 txBox="1">
            <a:spLocks noGrp="1"/>
          </p:cNvSpPr>
          <p:nvPr>
            <p:ph type="title"/>
          </p:nvPr>
        </p:nvSpPr>
        <p:spPr>
          <a:xfrm>
            <a:off x="213980" y="218478"/>
            <a:ext cx="6915150" cy="58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Report 2</a:t>
            </a:r>
            <a:endParaRPr dirty="0"/>
          </a:p>
        </p:txBody>
      </p:sp>
      <p:sp>
        <p:nvSpPr>
          <p:cNvPr id="379" name="Google Shape;379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15A9F3-99F9-B34A-838F-D988793F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076"/>
            <a:ext cx="9144000" cy="43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4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 txBox="1">
            <a:spLocks noGrp="1"/>
          </p:cNvSpPr>
          <p:nvPr>
            <p:ph type="title"/>
          </p:nvPr>
        </p:nvSpPr>
        <p:spPr>
          <a:xfrm>
            <a:off x="213980" y="218478"/>
            <a:ext cx="6915150" cy="58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Report 1: Plagiarism</a:t>
            </a:r>
            <a:endParaRPr/>
          </a:p>
        </p:txBody>
      </p:sp>
      <p:sp>
        <p:nvSpPr>
          <p:cNvPr id="379" name="Google Shape;379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80" name="Google Shape;3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820" y="798803"/>
            <a:ext cx="9186820" cy="434444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3"/>
          <p:cNvSpPr/>
          <p:nvPr/>
        </p:nvSpPr>
        <p:spPr>
          <a:xfrm>
            <a:off x="213980" y="3337117"/>
            <a:ext cx="1206212" cy="914401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"/>
          <p:cNvSpPr txBox="1">
            <a:spLocks noGrp="1"/>
          </p:cNvSpPr>
          <p:nvPr>
            <p:ph type="title"/>
          </p:nvPr>
        </p:nvSpPr>
        <p:spPr>
          <a:xfrm>
            <a:off x="127591" y="155849"/>
            <a:ext cx="7352414" cy="58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2800"/>
              <a:t>Report 2: “Random” matches in longer phrases</a:t>
            </a:r>
            <a:endParaRPr/>
          </a:p>
        </p:txBody>
      </p:sp>
      <p:sp>
        <p:nvSpPr>
          <p:cNvPr id="388" name="Google Shape;388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89" name="Google Shape;38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72346"/>
            <a:ext cx="9144000" cy="4305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What the Systems Are Useful for</a:t>
            </a:r>
            <a:endParaRPr/>
          </a:p>
        </p:txBody>
      </p:sp>
      <p:sp>
        <p:nvSpPr>
          <p:cNvPr id="479" name="Google Shape;479;p94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Find text match from easily accessible sources</a:t>
            </a:r>
            <a:endParaRPr sz="24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E.g. sources accessible for students who run out of time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Check for accidental plagiarism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Even low percentage can indicate a source of plagiarism</a:t>
            </a:r>
            <a:endParaRPr sz="24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Synonym replacement, paraphrase, translation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9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Drawbacks of the Systems</a:t>
            </a:r>
            <a:endParaRPr/>
          </a:p>
        </p:txBody>
      </p:sp>
      <p:sp>
        <p:nvSpPr>
          <p:cNvPr id="485" name="Google Shape;485;p95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 dirty="0"/>
              <a:t>They don’t index everything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Look for oddities in the text</a:t>
            </a:r>
          </a:p>
          <a:p>
            <a:pPr lvl="2"/>
            <a:r>
              <a:rPr lang="en-US" sz="2000" dirty="0"/>
              <a:t>Weird formatting, numbers in the text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Use Google</a:t>
            </a:r>
            <a:endParaRPr sz="20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 dirty="0"/>
              <a:t>It is easy to fool the systems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Manual paraphrasing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Translation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Automatic paraphrasing of short passages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Technical disguise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9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Plagiarism Detection System?</a:t>
            </a:r>
            <a:endParaRPr/>
          </a:p>
        </p:txBody>
      </p:sp>
      <p:sp>
        <p:nvSpPr>
          <p:cNvPr id="491" name="Google Shape;491;p96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Nothing like this exists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Systems find text match, not plagiarism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Two presumptions</a:t>
            </a:r>
            <a:endParaRPr sz="24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The source document is their database</a:t>
            </a:r>
            <a:endParaRPr sz="24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The text overlap is beyond a threshold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2126975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Prevention of Plagiarism</a:t>
            </a:r>
          </a:p>
        </p:txBody>
      </p:sp>
    </p:spTree>
    <p:extLst>
      <p:ext uri="{BB962C8B-B14F-4D97-AF65-F5344CB8AC3E}">
        <p14:creationId xmlns:p14="http://schemas.microsoft.com/office/powerpoint/2010/main" val="1463981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Causes: The Fraud Triangle</a:t>
            </a:r>
            <a:endParaRPr/>
          </a:p>
        </p:txBody>
      </p:sp>
      <p:sp>
        <p:nvSpPr>
          <p:cNvPr id="497" name="Google Shape;497;p97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/>
              <a:t>Pressure / Motive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en-US"/>
              <a:t>Need to pass a course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en-US"/>
              <a:t>Need to get a degree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/>
              <a:t>Opportunity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en-US"/>
              <a:t>Weak detection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/>
              <a:t>Rationalization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en-US"/>
              <a:t>Everybody is doing it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en-US"/>
              <a:t>Risk-benefit assessment</a:t>
            </a:r>
            <a:endParaRPr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None/>
            </a:pPr>
            <a:endParaRPr/>
          </a:p>
        </p:txBody>
      </p:sp>
      <p:pic>
        <p:nvPicPr>
          <p:cNvPr id="498" name="Google Shape;498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0503" y="510777"/>
            <a:ext cx="4019962" cy="3482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97"/>
          <p:cNvSpPr txBox="1"/>
          <p:nvPr/>
        </p:nvSpPr>
        <p:spPr>
          <a:xfrm>
            <a:off x="6701925" y="4034125"/>
            <a:ext cx="2397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DavidBailey [</a:t>
            </a:r>
            <a:r>
              <a:rPr lang="en-US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8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 sz="4000"/>
              <a:t>Why do students plagiarize?</a:t>
            </a:r>
            <a:endParaRPr/>
          </a:p>
        </p:txBody>
      </p:sp>
      <p:sp>
        <p:nvSpPr>
          <p:cNvPr id="505" name="Google Shape;505;p9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Teachers</a:t>
            </a:r>
            <a:endParaRPr/>
          </a:p>
        </p:txBody>
      </p:sp>
      <p:sp>
        <p:nvSpPr>
          <p:cNvPr id="506" name="Google Shape;506;p9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 dirty="0"/>
              <a:t>It’s easy to cut and paste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 dirty="0"/>
              <a:t>They don’t think plagiarism is wrong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 dirty="0"/>
              <a:t>Lecturer will not care</a:t>
            </a:r>
            <a:endParaRPr dirty="0"/>
          </a:p>
        </p:txBody>
      </p:sp>
      <p:sp>
        <p:nvSpPr>
          <p:cNvPr id="507" name="Google Shape;507;p98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Students</a:t>
            </a:r>
            <a:endParaRPr/>
          </a:p>
        </p:txBody>
      </p:sp>
      <p:sp>
        <p:nvSpPr>
          <p:cNvPr id="508" name="Google Shape;508;p98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/>
              <a:t>Run out of time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/>
              <a:t>Unable to cope with the workload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/>
              <a:t>Their own work is not good enough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09" name="Google Shape;509;p98"/>
          <p:cNvSpPr txBox="1"/>
          <p:nvPr/>
        </p:nvSpPr>
        <p:spPr>
          <a:xfrm>
            <a:off x="283026" y="4377447"/>
            <a:ext cx="88172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from the IPPHEAE project (2013; N students = 3980; N teachers = 702; 27 EU countries)</a:t>
            </a:r>
            <a:endParaRPr/>
          </a:p>
        </p:txBody>
      </p:sp>
      <p:sp>
        <p:nvSpPr>
          <p:cNvPr id="510" name="Google Shape;510;p98"/>
          <p:cNvSpPr txBox="1"/>
          <p:nvPr/>
        </p:nvSpPr>
        <p:spPr>
          <a:xfrm>
            <a:off x="8391672" y="1761064"/>
            <a:ext cx="5116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98"/>
          <p:cNvSpPr txBox="1"/>
          <p:nvPr/>
        </p:nvSpPr>
        <p:spPr>
          <a:xfrm>
            <a:off x="8391671" y="2401309"/>
            <a:ext cx="5116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98"/>
          <p:cNvSpPr txBox="1"/>
          <p:nvPr/>
        </p:nvSpPr>
        <p:spPr>
          <a:xfrm>
            <a:off x="8391671" y="3238231"/>
            <a:ext cx="53091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98"/>
          <p:cNvSpPr txBox="1"/>
          <p:nvPr/>
        </p:nvSpPr>
        <p:spPr>
          <a:xfrm>
            <a:off x="126781" y="3477423"/>
            <a:ext cx="53091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98"/>
          <p:cNvSpPr txBox="1"/>
          <p:nvPr/>
        </p:nvSpPr>
        <p:spPr>
          <a:xfrm>
            <a:off x="91517" y="1915851"/>
            <a:ext cx="6014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98"/>
          <p:cNvSpPr txBox="1"/>
          <p:nvPr/>
        </p:nvSpPr>
        <p:spPr>
          <a:xfrm>
            <a:off x="126782" y="2767039"/>
            <a:ext cx="53091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Definition of Plagiarism</a:t>
            </a:r>
            <a:endParaRPr/>
          </a:p>
        </p:txBody>
      </p:sp>
      <p:sp>
        <p:nvSpPr>
          <p:cNvPr id="283" name="Google Shape;283;p8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 do you understand by </a:t>
            </a:r>
            <a:r>
              <a:rPr lang="en-US" b="1" dirty="0"/>
              <a:t>plagiarism</a:t>
            </a:r>
            <a:r>
              <a:rPr lang="en-US" dirty="0"/>
              <a:t>?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Write down your definition to the </a:t>
            </a:r>
            <a:r>
              <a:rPr lang="en-US" dirty="0" err="1"/>
              <a:t>Mentimeter</a:t>
            </a:r>
            <a:endParaRPr lang="en-US" dirty="0"/>
          </a:p>
          <a:p>
            <a:pPr lvl="0"/>
            <a:r>
              <a:rPr lang="en-US" sz="2400" dirty="0"/>
              <a:t>Go to </a:t>
            </a:r>
            <a:r>
              <a:rPr lang="en-US" sz="2400" dirty="0">
                <a:hlinkClick r:id="rId3"/>
              </a:rPr>
              <a:t>www.menti.com</a:t>
            </a:r>
            <a:endParaRPr lang="en-US" sz="2400" dirty="0"/>
          </a:p>
          <a:p>
            <a:r>
              <a:rPr lang="en-US" sz="2400" dirty="0"/>
              <a:t>Enter code: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ct val="100000"/>
              <a:buFont typeface="Calibri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How Can We Prevent Plagiarism?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38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i="1" dirty="0"/>
              <a:t>Write down your ideas to the </a:t>
            </a:r>
            <a:r>
              <a:rPr lang="en-US" b="1" i="1" dirty="0" err="1"/>
              <a:t>Mentimeter</a:t>
            </a:r>
            <a:endParaRPr b="1" i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02"/>
          <p:cNvSpPr txBox="1">
            <a:spLocks noGrp="1"/>
          </p:cNvSpPr>
          <p:nvPr>
            <p:ph type="title"/>
          </p:nvPr>
        </p:nvSpPr>
        <p:spPr>
          <a:xfrm>
            <a:off x="628650" y="133840"/>
            <a:ext cx="691515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2800"/>
              <a:t>Don’t sweep plagiarism under the carpet!</a:t>
            </a:r>
            <a:endParaRPr/>
          </a:p>
        </p:txBody>
      </p:sp>
      <p:pic>
        <p:nvPicPr>
          <p:cNvPr id="527" name="Google Shape;527;p102" descr="dropped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341" y="1154129"/>
            <a:ext cx="4648201" cy="3486151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dist="76200" dir="2700000" rotWithShape="0">
              <a:srgbClr val="000000">
                <a:alpha val="74901"/>
              </a:srgbClr>
            </a:outerShdw>
          </a:effectLst>
        </p:spPr>
      </p:pic>
      <p:sp>
        <p:nvSpPr>
          <p:cNvPr id="528" name="Google Shape;528;p102"/>
          <p:cNvSpPr txBox="1"/>
          <p:nvPr/>
        </p:nvSpPr>
        <p:spPr>
          <a:xfrm>
            <a:off x="5458209" y="4142103"/>
            <a:ext cx="4076701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by Banksy</a:t>
            </a:r>
            <a:b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byAbhishek.ujoshi (Own work) </a:t>
            </a:r>
            <a:b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[CC BY-SA 3.0 (http://creativecommons.org/licenses/by-sa/3.0)], </a:t>
            </a:r>
            <a:b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via Wikimedia Commons</a:t>
            </a:r>
            <a:endParaRPr/>
          </a:p>
        </p:txBody>
      </p:sp>
      <p:sp>
        <p:nvSpPr>
          <p:cNvPr id="529" name="Google Shape;529;p10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0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 dirty="0"/>
              <a:t>Prevention</a:t>
            </a:r>
            <a:endParaRPr dirty="0"/>
          </a:p>
        </p:txBody>
      </p:sp>
      <p:sp>
        <p:nvSpPr>
          <p:cNvPr id="596" name="Google Shape;596;p103"/>
          <p:cNvSpPr txBox="1">
            <a:spLocks noGrp="1"/>
          </p:cNvSpPr>
          <p:nvPr>
            <p:ph type="body" idx="1"/>
          </p:nvPr>
        </p:nvSpPr>
        <p:spPr>
          <a:xfrm>
            <a:off x="142875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en-US" dirty="0"/>
              <a:t>Lower the Opportunity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Deterrence strategies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SW, cameras, invigilance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en-US" dirty="0"/>
              <a:t>Lower the Pressure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Emphasize intrinsic motivation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Treat students as partners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Extend deadlines,…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en-US" dirty="0"/>
              <a:t>Lower the Rationalization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Everybody 🡪 Nobody is doing it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Build the Culture of Academic Integrity</a:t>
            </a:r>
            <a:endParaRPr dirty="0"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None/>
            </a:pPr>
            <a:endParaRPr dirty="0"/>
          </a:p>
        </p:txBody>
      </p:sp>
      <p:pic>
        <p:nvPicPr>
          <p:cNvPr id="597" name="Google Shape;597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0503" y="510777"/>
            <a:ext cx="4019962" cy="3482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103"/>
          <p:cNvSpPr txBox="1"/>
          <p:nvPr/>
        </p:nvSpPr>
        <p:spPr>
          <a:xfrm>
            <a:off x="6912864" y="4055432"/>
            <a:ext cx="215600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DavidBailey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[</a:t>
            </a:r>
            <a:r>
              <a:rPr lang="en-US" sz="12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0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3900"/>
              <a:buFont typeface="Calibri"/>
              <a:buNone/>
            </a:pPr>
            <a:r>
              <a:rPr lang="en-US" sz="3900"/>
              <a:t>Prevention: Systemic Effort Works</a:t>
            </a:r>
            <a:endParaRPr/>
          </a:p>
        </p:txBody>
      </p:sp>
      <p:sp>
        <p:nvSpPr>
          <p:cNvPr id="580" name="Google Shape;580;p40"/>
          <p:cNvSpPr txBox="1">
            <a:spLocks noGrp="1"/>
          </p:cNvSpPr>
          <p:nvPr>
            <p:ph type="body" idx="1"/>
          </p:nvPr>
        </p:nvSpPr>
        <p:spPr>
          <a:xfrm>
            <a:off x="629842" y="1017679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Curtis &amp; Vardanega, 2016</a:t>
            </a:r>
            <a:endParaRPr/>
          </a:p>
        </p:txBody>
      </p:sp>
      <p:sp>
        <p:nvSpPr>
          <p:cNvPr id="581" name="Google Shape;581;p40"/>
          <p:cNvSpPr txBox="1">
            <a:spLocks noGrp="1"/>
          </p:cNvSpPr>
          <p:nvPr>
            <p:ph type="body" idx="2"/>
          </p:nvPr>
        </p:nvSpPr>
        <p:spPr>
          <a:xfrm>
            <a:off x="629842" y="1596701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10-years study (2004-2014)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New course Academic writing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Started using Turnitin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Introduced criterion and standards-based assessment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Implemented educational changes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All forms of plagiarism DECREASED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except recycling and ghostwriting</a:t>
            </a:r>
            <a:endParaRPr dirty="0"/>
          </a:p>
        </p:txBody>
      </p:sp>
      <p:sp>
        <p:nvSpPr>
          <p:cNvPr id="582" name="Google Shape;582;p40"/>
          <p:cNvSpPr txBox="1">
            <a:spLocks noGrp="1"/>
          </p:cNvSpPr>
          <p:nvPr>
            <p:ph type="body" idx="3"/>
          </p:nvPr>
        </p:nvSpPr>
        <p:spPr>
          <a:xfrm>
            <a:off x="4629152" y="1017679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Owens &amp; White, 2013</a:t>
            </a:r>
            <a:endParaRPr/>
          </a:p>
        </p:txBody>
      </p:sp>
      <p:sp>
        <p:nvSpPr>
          <p:cNvPr id="583" name="Google Shape;583;p40"/>
          <p:cNvSpPr txBox="1">
            <a:spLocks noGrp="1"/>
          </p:cNvSpPr>
          <p:nvPr>
            <p:ph type="body" idx="4"/>
          </p:nvPr>
        </p:nvSpPr>
        <p:spPr>
          <a:xfrm>
            <a:off x="4629152" y="1596702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5-years study (2007-2011)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PD SW as both deterrent and formative tool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Educational about academic writing and authorship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Self-reported plagiarism DROPPED significantly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Nature of assessment has a central role</a:t>
            </a:r>
            <a:endParaRPr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584" name="Google Shape;584;p40"/>
          <p:cNvSpPr txBox="1"/>
          <p:nvPr/>
        </p:nvSpPr>
        <p:spPr>
          <a:xfrm>
            <a:off x="559363" y="4172911"/>
            <a:ext cx="841904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Curtis, G. J., &amp; Vardanega, L. (2016). Is plagiarism changing over time? A 10-year time-lag study with three points of measurement. Higher Education Research &amp; Development, 35(6), 1167–1179. https://doi.org/10.1080/07294360.2016.1161602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Owens, C., &amp; White, F. A. (2013). A 5‐year systematic strategy to reduce plagiarism among first‐year psychology university students. Australian Journal of Psychology, 65(1), 14–21. https://doi.org/10.1111/ajpy.12005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General Findings</a:t>
            </a:r>
            <a:endParaRPr/>
          </a:p>
        </p:txBody>
      </p:sp>
      <p:sp>
        <p:nvSpPr>
          <p:cNvPr id="590" name="Google Shape;590;p21"/>
          <p:cNvSpPr txBox="1">
            <a:spLocks noGrp="1"/>
          </p:cNvSpPr>
          <p:nvPr>
            <p:ph type="body" idx="1"/>
          </p:nvPr>
        </p:nvSpPr>
        <p:spPr>
          <a:xfrm>
            <a:off x="628650" y="1109383"/>
            <a:ext cx="7886700" cy="358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One-fits-all strategy ineffective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Multilayered, evidence-based, longitudinal strategy works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1836"/>
              <a:buChar char="•"/>
            </a:pPr>
            <a:r>
              <a:rPr lang="en-US" dirty="0"/>
              <a:t>Lot of effort (and funding!) is needed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Central role of </a:t>
            </a:r>
            <a:r>
              <a:rPr lang="en-US" b="1" dirty="0">
                <a:solidFill>
                  <a:srgbClr val="009999"/>
                </a:solidFill>
              </a:rPr>
              <a:t>assessment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Address both </a:t>
            </a:r>
            <a:r>
              <a:rPr lang="en-US" b="1" dirty="0">
                <a:solidFill>
                  <a:srgbClr val="009999"/>
                </a:solidFill>
              </a:rPr>
              <a:t>educational approaches</a:t>
            </a:r>
            <a:r>
              <a:rPr lang="en-US" dirty="0"/>
              <a:t>…</a:t>
            </a:r>
            <a:endParaRPr dirty="0">
              <a:solidFill>
                <a:srgbClr val="747474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1836"/>
              <a:buChar char="•"/>
            </a:pPr>
            <a:r>
              <a:rPr lang="en-US" dirty="0"/>
              <a:t>to motivate students (remove pressure)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…and </a:t>
            </a:r>
            <a:r>
              <a:rPr lang="en-US" b="1" dirty="0">
                <a:solidFill>
                  <a:srgbClr val="009999"/>
                </a:solidFill>
              </a:rPr>
              <a:t>deterrence strategies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1836"/>
              <a:buChar char="•"/>
            </a:pPr>
            <a:r>
              <a:rPr lang="en-US" dirty="0"/>
              <a:t>to prevent and detect misconduct (remove opportunity)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1836"/>
              <a:buChar char="•"/>
            </a:pPr>
            <a:r>
              <a:rPr lang="en-US" dirty="0"/>
              <a:t>students who cheat tend to cheat repeatedly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Research for gathering </a:t>
            </a:r>
            <a:r>
              <a:rPr lang="en-US" b="1" dirty="0">
                <a:solidFill>
                  <a:srgbClr val="009999"/>
                </a:solidFill>
              </a:rPr>
              <a:t>evidence</a:t>
            </a:r>
            <a:r>
              <a:rPr lang="en-US" dirty="0">
                <a:solidFill>
                  <a:srgbClr val="009999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9999"/>
                </a:solidFill>
              </a:rPr>
              <a:t>impact evaluation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 sz="4000"/>
              <a:t>Culture of Academic Integrity</a:t>
            </a:r>
            <a:endParaRPr/>
          </a:p>
        </p:txBody>
      </p:sp>
      <p:sp>
        <p:nvSpPr>
          <p:cNvPr id="604" name="Google Shape;604;p10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883"/>
              <a:buChar char="•"/>
            </a:pPr>
            <a:r>
              <a:rPr lang="en-US" sz="1800" dirty="0"/>
              <a:t>Academic Integrity = ?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Not cheating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Not plagiarism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Not fabrication, falsification,…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883"/>
              <a:buChar char="•"/>
            </a:pPr>
            <a:r>
              <a:rPr lang="en-US" sz="1800" dirty="0"/>
              <a:t>Academic Integrity = Compliance with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ethical and professional principles, standards and practices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by individual or institutions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in education, research and scholarship.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883"/>
              <a:buChar char="•"/>
            </a:pPr>
            <a:r>
              <a:rPr lang="en-US" sz="1800" dirty="0"/>
              <a:t>Culture of Academic Integrity = The individual, group and/or institutional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behaviors, values, beliefs, attitudes and characteristics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promoting and following academic integrity.</a:t>
            </a:r>
            <a:endParaRPr sz="1800"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883"/>
              <a:buNone/>
            </a:pPr>
            <a:endParaRPr sz="1800" dirty="0"/>
          </a:p>
        </p:txBody>
      </p:sp>
      <p:sp>
        <p:nvSpPr>
          <p:cNvPr id="605" name="Google Shape;605;p104"/>
          <p:cNvSpPr txBox="1"/>
          <p:nvPr/>
        </p:nvSpPr>
        <p:spPr>
          <a:xfrm>
            <a:off x="5797297" y="4434863"/>
            <a:ext cx="27180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ENAI Glossary for Academic Integrity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ENAI Resources</a:t>
            </a:r>
            <a:endParaRPr/>
          </a:p>
        </p:txBody>
      </p:sp>
      <p:sp>
        <p:nvSpPr>
          <p:cNvPr id="611" name="Google Shape;611;p30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b="1" dirty="0">
                <a:solidFill>
                  <a:srgbClr val="009999"/>
                </a:solidFill>
              </a:rPr>
              <a:t>Collection of educational materials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Glossary for Academic Integrity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General guidelines for academic integrity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Self-evaluation tools for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en-US" dirty="0"/>
              <a:t>students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en-US" dirty="0"/>
              <a:t>teachers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en-US" dirty="0"/>
              <a:t>researchers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en-US" dirty="0"/>
              <a:t>institutions/management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Available from ENAI web page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en-US" dirty="0"/>
              <a:t>Announced in the</a:t>
            </a:r>
            <a:br>
              <a:rPr lang="en-US" dirty="0"/>
            </a:br>
            <a:r>
              <a:rPr lang="en-US" dirty="0"/>
              <a:t>ENAI Newsletter</a:t>
            </a:r>
            <a:endParaRPr dirty="0"/>
          </a:p>
        </p:txBody>
      </p:sp>
      <p:pic>
        <p:nvPicPr>
          <p:cNvPr id="612" name="Google Shape;61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3046" y="2891223"/>
            <a:ext cx="4180953" cy="224702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0"/>
          <p:cNvSpPr txBox="1"/>
          <p:nvPr/>
        </p:nvSpPr>
        <p:spPr>
          <a:xfrm>
            <a:off x="5217563" y="2521932"/>
            <a:ext cx="41809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rPr>
              <a:t>http://</a:t>
            </a:r>
            <a:r>
              <a:rPr lang="en-US" sz="1800" b="1" i="0" u="none" strike="noStrike" cap="none" dirty="0" err="1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rPr>
              <a:t>www.academicintegrity.eu</a:t>
            </a:r>
            <a:r>
              <a:rPr lang="en-US" sz="1800" b="1" i="0" u="none" strike="noStrike" cap="none" dirty="0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Sources &amp; Further Reading</a:t>
            </a:r>
            <a:endParaRPr/>
          </a:p>
        </p:txBody>
      </p:sp>
      <p:sp>
        <p:nvSpPr>
          <p:cNvPr id="619" name="Google Shape;619;p42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Curtis, G. J., &amp; Vardanega, L. (2016). Is plagiarism changing over time? A 10-year time-lag study with three points of measurement. </a:t>
            </a:r>
            <a:r>
              <a:rPr lang="en-US" i="1"/>
              <a:t>Higher Education Research &amp; Development, 35</a:t>
            </a:r>
            <a:r>
              <a:rPr lang="en-US"/>
              <a:t>(6), 1167–1179. https://doi.org/10.1080/07294360.2016.1161602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Foltýnek, T., Dlabolová, D., Anohina-Naumeca, A., Razı, S., Kravjar, J., Kamzola, L., … Weber-Wulff, D. (2020). Testing of support tools for plagiarism detection. </a:t>
            </a:r>
            <a:r>
              <a:rPr lang="en-US" i="1"/>
              <a:t>International Journal of Educational Technology in Higher Education</a:t>
            </a:r>
            <a:r>
              <a:rPr lang="en-US"/>
              <a:t>, </a:t>
            </a:r>
            <a:r>
              <a:rPr lang="en-US" i="1"/>
              <a:t>17</a:t>
            </a:r>
            <a:r>
              <a:rPr lang="en-US"/>
              <a:t>(1), 46. https://doi.org/10.1186/s41239-020-00192-4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Foltýnek, T., Meuschke, N., &amp; Gipp, B. (2019). Academic Plagiarism Detection: A Systematic Literature Review. </a:t>
            </a:r>
            <a:r>
              <a:rPr lang="en-US" i="1"/>
              <a:t>ACM Comput. Surv.</a:t>
            </a:r>
            <a:r>
              <a:rPr lang="en-US"/>
              <a:t>, </a:t>
            </a:r>
            <a:r>
              <a:rPr lang="en-US" i="1"/>
              <a:t>52</a:t>
            </a:r>
            <a:r>
              <a:rPr lang="en-US"/>
              <a:t>(6), 112:1--112:42. https://doi.org/10.1145/3345317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Impact of Policies for Plagiarism in Higher Education across Europe (IPPHEAE) – projekt LLP/Erasmus, 2010—2013: www.plagiarism.cz/ippheae 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Owens, C., &amp; White, F. A. (2013). A 5‐year systematic strategy to reduce plagiarism among first‐year psychology university students. </a:t>
            </a:r>
            <a:r>
              <a:rPr lang="en-US" i="1"/>
              <a:t>Australian Journal of Psychology, 65</a:t>
            </a:r>
            <a:r>
              <a:rPr lang="en-US"/>
              <a:t>(1), 14–21.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https://doi.org/10.1111/ajpy.12005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Meuschke, N., &amp; Gipp, B. (2013). State-of-the-art in detecting academic plagiarism. </a:t>
            </a:r>
            <a:r>
              <a:rPr lang="en-US" i="1"/>
              <a:t>International Journal for Educational Integrity, 9</a:t>
            </a:r>
            <a:r>
              <a:rPr lang="en-US"/>
              <a:t>(1): 50-57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Fishman, T. (2009). ‘We Know It When We See It’ Is Not Good Enough: Toward a Standard Definition of Plagiarism That Transcends Theft, Fraud, and Copyright. In Proceedings 4th Asia Pacific Conference on Educational Integrity (4APCEI), 5, 2009. 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South East European Project on Policies for Academic Integrity (SEEPPAI) – 2016—2017: www.plagiarism.cz/seeppai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Contacts</a:t>
            </a:r>
            <a:endParaRPr/>
          </a:p>
        </p:txBody>
      </p:sp>
      <p:sp>
        <p:nvSpPr>
          <p:cNvPr id="632" name="Google Shape;632;p43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dita.dlabolova@academicintegrity.eu</a:t>
            </a:r>
            <a:endParaRPr u="sng" dirty="0">
              <a:solidFill>
                <a:schemeClr val="hlink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tomas.foltynek@academicintegrity.eu</a:t>
            </a:r>
            <a:r>
              <a:rPr lang="en-US" u="sng" dirty="0"/>
              <a:t> </a:t>
            </a:r>
            <a:endParaRPr u="sng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u="sng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 dirty="0" err="1">
                <a:solidFill>
                  <a:schemeClr val="accent1"/>
                </a:solidFill>
              </a:rPr>
              <a:t>www.academicintegrity.eu</a:t>
            </a:r>
            <a:endParaRPr u="sng" dirty="0"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www.plagiarism.cz</a:t>
            </a:r>
            <a:endParaRPr u="sng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License Information</a:t>
            </a:r>
            <a:endParaRPr/>
          </a:p>
        </p:txBody>
      </p:sp>
      <p:sp>
        <p:nvSpPr>
          <p:cNvPr id="639" name="Google Shape;639;p44"/>
          <p:cNvSpPr txBox="1">
            <a:spLocks noGrp="1"/>
          </p:cNvSpPr>
          <p:nvPr>
            <p:ph type="body" idx="1"/>
          </p:nvPr>
        </p:nvSpPr>
        <p:spPr>
          <a:xfrm>
            <a:off x="628650" y="1388125"/>
            <a:ext cx="7886700" cy="337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600" dirty="0"/>
              <a:t>Title of the work: Interpreting text-matching software similarity reports</a:t>
            </a:r>
            <a:endParaRPr sz="26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600" dirty="0"/>
              <a:t>Attribute work to names: </a:t>
            </a:r>
            <a:r>
              <a:rPr lang="en-US" sz="2600" i="1" dirty="0" err="1"/>
              <a:t>Henek</a:t>
            </a:r>
            <a:r>
              <a:rPr lang="en-US" sz="2600" i="1" dirty="0"/>
              <a:t> </a:t>
            </a:r>
            <a:r>
              <a:rPr lang="en-US" sz="2600" i="1" dirty="0" err="1"/>
              <a:t>Dlabolová</a:t>
            </a:r>
            <a:r>
              <a:rPr lang="en-US" sz="2600" i="1" dirty="0"/>
              <a:t>, D. &amp; </a:t>
            </a:r>
            <a:r>
              <a:rPr lang="en-US" sz="2600" i="1" dirty="0" err="1"/>
              <a:t>Foltýnek</a:t>
            </a:r>
            <a:r>
              <a:rPr lang="en-US" sz="2600" i="1" dirty="0"/>
              <a:t>, T., </a:t>
            </a:r>
            <a:endParaRPr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600" dirty="0"/>
              <a:t>Licensed under: </a:t>
            </a:r>
            <a:br>
              <a:rPr lang="en-US" sz="2600" dirty="0"/>
            </a:br>
            <a:r>
              <a:rPr lang="en-US" sz="2600" u="sng" dirty="0">
                <a:solidFill>
                  <a:schemeClr val="hlink"/>
                </a:solidFill>
                <a:hlinkClick r:id="rId3"/>
              </a:rPr>
              <a:t>Creative Commons Attribution-ShareAlike 4.0 International License</a:t>
            </a:r>
            <a:endParaRPr sz="26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600" dirty="0"/>
              <a:t>Attribute using following text:</a:t>
            </a:r>
            <a:endParaRPr dirty="0"/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en-US" sz="2600" i="1" dirty="0"/>
              <a:t>Interpreting text-matching software similarity reports </a:t>
            </a:r>
            <a:br>
              <a:rPr lang="en-US" sz="2600" i="1" dirty="0"/>
            </a:br>
            <a:r>
              <a:rPr lang="en-US" sz="2600" i="1" dirty="0"/>
              <a:t>by  </a:t>
            </a:r>
            <a:r>
              <a:rPr lang="en-US" sz="2600" i="1" dirty="0" err="1"/>
              <a:t>Henek</a:t>
            </a:r>
            <a:r>
              <a:rPr lang="en-US" sz="2600" i="1" dirty="0"/>
              <a:t> </a:t>
            </a:r>
            <a:r>
              <a:rPr lang="en-US" sz="2600" i="1" dirty="0" err="1"/>
              <a:t>Dlabolová</a:t>
            </a:r>
            <a:r>
              <a:rPr lang="en-US" sz="2600" i="1" dirty="0"/>
              <a:t>, D. &amp; </a:t>
            </a:r>
            <a:r>
              <a:rPr lang="en-US" sz="2600" i="1" dirty="0" err="1"/>
              <a:t>Foltýnek</a:t>
            </a:r>
            <a:r>
              <a:rPr lang="en-US" sz="2600" i="1" dirty="0"/>
              <a:t>, T., </a:t>
            </a:r>
            <a:r>
              <a:rPr lang="en-US" sz="2600" dirty="0"/>
              <a:t>is licensed under a </a:t>
            </a:r>
            <a:r>
              <a:rPr lang="en-US" sz="2600" u="sng" dirty="0">
                <a:solidFill>
                  <a:schemeClr val="hlink"/>
                </a:solidFill>
                <a:hlinkClick r:id="rId3"/>
              </a:rPr>
              <a:t>Creative Commons Attribution-ShareAlike 4.0 International License</a:t>
            </a:r>
            <a:r>
              <a:rPr lang="en-US" sz="2600" dirty="0"/>
              <a:t>.</a:t>
            </a:r>
            <a:endParaRPr sz="2600" dirty="0"/>
          </a:p>
        </p:txBody>
      </p:sp>
      <p:pic>
        <p:nvPicPr>
          <p:cNvPr id="640" name="Google Shape;640;p44" descr="https://mirrors.creativecommons.org/presskit/buttons/88x31/png/by-s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6398" y="1177798"/>
            <a:ext cx="1814386" cy="634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Definition</a:t>
            </a:r>
            <a:endParaRPr/>
          </a:p>
        </p:txBody>
      </p:sp>
      <p:sp>
        <p:nvSpPr>
          <p:cNvPr id="289" name="Google Shape;289;p9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67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What do you understand by plagiarism?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400" b="1" i="1" dirty="0"/>
              <a:t>the use of ideas, content, or structures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400" b="1" i="1" dirty="0"/>
              <a:t>without appropriately acknowledging the source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400" b="1" i="1" dirty="0"/>
              <a:t>to benefit in a setting where originality is expected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i="1" dirty="0"/>
              <a:t>Published in: </a:t>
            </a:r>
            <a:r>
              <a:rPr lang="en-US" sz="2000" i="1" dirty="0" err="1"/>
              <a:t>Foltýnek</a:t>
            </a:r>
            <a:r>
              <a:rPr lang="en-US" sz="2000" i="1" dirty="0"/>
              <a:t>, T., </a:t>
            </a:r>
            <a:r>
              <a:rPr lang="en-US" sz="2000" i="1" dirty="0" err="1"/>
              <a:t>Meuschke</a:t>
            </a:r>
            <a:r>
              <a:rPr lang="en-US" sz="2000" i="1" dirty="0"/>
              <a:t>, N., &amp; </a:t>
            </a:r>
            <a:r>
              <a:rPr lang="en-US" sz="2000" i="1" dirty="0" err="1"/>
              <a:t>Gipp</a:t>
            </a:r>
            <a:r>
              <a:rPr lang="en-US" sz="2000" i="1" dirty="0"/>
              <a:t>, B. (2019). Academic Plagiarism Detection: A Systematic Literature Review. ACM </a:t>
            </a:r>
            <a:r>
              <a:rPr lang="en-US" sz="2000" i="1" dirty="0" err="1"/>
              <a:t>Comput</a:t>
            </a:r>
            <a:r>
              <a:rPr lang="en-US" sz="2000" i="1" dirty="0"/>
              <a:t>. </a:t>
            </a:r>
            <a:r>
              <a:rPr lang="en-US" sz="2000" i="1" dirty="0" err="1"/>
              <a:t>Surv</a:t>
            </a:r>
            <a:r>
              <a:rPr lang="en-US" sz="2000" i="1" dirty="0"/>
              <a:t>., 52(6), 112:1--112:42. https://</a:t>
            </a:r>
            <a:r>
              <a:rPr lang="en-US" sz="2000" i="1" dirty="0" err="1"/>
              <a:t>doi.org</a:t>
            </a:r>
            <a:r>
              <a:rPr lang="en-US" sz="2000" i="1" dirty="0"/>
              <a:t>/10.1145/3345317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i="1" dirty="0"/>
              <a:t>Based on: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i="1" dirty="0" err="1"/>
              <a:t>Meuschke</a:t>
            </a:r>
            <a:r>
              <a:rPr lang="en-US" sz="2000" i="1" dirty="0"/>
              <a:t>, N., &amp; </a:t>
            </a:r>
            <a:r>
              <a:rPr lang="en-US" sz="2000" i="1" dirty="0" err="1"/>
              <a:t>Gipp</a:t>
            </a:r>
            <a:r>
              <a:rPr lang="en-US" sz="2000" i="1" dirty="0"/>
              <a:t>, B. (2013). State-of-the-art in detecting academic plagiarism. International Journal for Educational Integrity, 9(1): 50-57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i="1" dirty="0"/>
              <a:t>Fishman, T. (2009). ‘We Know It When We See It’ Is Not Good Enough: Toward a Standard Definition of Plagiarism That Transcends Theft, Fraud, and Copyright. In Proceedings 4th Asia Pacific Conference on Educational Integrity (4APCEI), 5, 2009. 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Plagiarism includes…</a:t>
            </a:r>
            <a:endParaRPr/>
          </a:p>
        </p:txBody>
      </p:sp>
      <p:sp>
        <p:nvSpPr>
          <p:cNvPr id="295" name="Google Shape;295;p10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Using the </a:t>
            </a:r>
            <a:r>
              <a:rPr lang="en-US" b="1"/>
              <a:t>work of someone else </a:t>
            </a:r>
            <a:r>
              <a:rPr lang="en-US"/>
              <a:t>and presenting it as your own</a:t>
            </a:r>
            <a:endParaRPr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Presenting </a:t>
            </a:r>
            <a:r>
              <a:rPr lang="en-US" b="1"/>
              <a:t>translation or paraphrase </a:t>
            </a:r>
            <a:r>
              <a:rPr lang="en-US"/>
              <a:t>of another work as original</a:t>
            </a:r>
            <a:endParaRPr/>
          </a:p>
          <a:p>
            <a:pPr marL="685800" lvl="1" indent="-1041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Using </a:t>
            </a:r>
            <a:r>
              <a:rPr lang="en-US" b="1"/>
              <a:t>your own previously published work</a:t>
            </a:r>
            <a:r>
              <a:rPr lang="en-US"/>
              <a:t> without proper acknowledgement</a:t>
            </a:r>
            <a:endParaRPr/>
          </a:p>
          <a:p>
            <a:pPr marL="685800" lvl="1" indent="-1041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Failing to correctly cite </a:t>
            </a:r>
            <a:r>
              <a:rPr lang="en-US"/>
              <a:t>and reference another source</a:t>
            </a:r>
            <a:endParaRPr/>
          </a:p>
          <a:p>
            <a:pPr marL="685800" lvl="1" indent="-1041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Not giving due credit for the </a:t>
            </a:r>
            <a:r>
              <a:rPr lang="en-US" b="1"/>
              <a:t>contribution of someone else </a:t>
            </a:r>
            <a:r>
              <a:rPr lang="en-US"/>
              <a:t>to your work</a:t>
            </a:r>
            <a:endParaRPr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is NOT plagiarism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1"/>
          <p:cNvSpPr txBox="1">
            <a:spLocks noGrp="1"/>
          </p:cNvSpPr>
          <p:nvPr>
            <p:ph type="body" idx="1"/>
          </p:nvPr>
        </p:nvSpPr>
        <p:spPr>
          <a:xfrm>
            <a:off x="627181" y="1599642"/>
            <a:ext cx="6915150" cy="291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You don’t have to provide the source of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General knowledge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General knowledge of your field</a:t>
            </a:r>
            <a:endParaRPr dirty="0"/>
          </a:p>
          <a:p>
            <a:pPr marL="685800" lvl="1" indent="-7746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Someone else’s contribution not influencing content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Proofreading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Typographic corrections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Formatting</a:t>
            </a:r>
            <a:endParaRPr dirty="0"/>
          </a:p>
          <a:p>
            <a:pPr marL="228600" lvl="0" indent="-77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c619f21776_1_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0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Practice at Your University?</a:t>
            </a:r>
            <a:endParaRPr/>
          </a:p>
        </p:txBody>
      </p:sp>
      <p:sp>
        <p:nvSpPr>
          <p:cNvPr id="308" name="Google Shape;308;gc619f21776_1_0"/>
          <p:cNvSpPr txBox="1">
            <a:spLocks noGrp="1"/>
          </p:cNvSpPr>
          <p:nvPr>
            <p:ph type="body" idx="1"/>
          </p:nvPr>
        </p:nvSpPr>
        <p:spPr>
          <a:xfrm>
            <a:off x="288408" y="1149723"/>
            <a:ext cx="4696276" cy="3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What text-matching system your institution use?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What happens if a teacher finds plagiarism in a student’s assignment?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endParaRPr lang="en-US"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Answer in </a:t>
            </a:r>
            <a:r>
              <a:rPr lang="en-US" sz="2400" dirty="0" err="1"/>
              <a:t>Mentimeter</a:t>
            </a:r>
            <a:endParaRPr lang="en-US" sz="2400" dirty="0"/>
          </a:p>
        </p:txBody>
      </p:sp>
      <p:pic>
        <p:nvPicPr>
          <p:cNvPr id="4" name="Google Shape;194;p65">
            <a:extLst>
              <a:ext uri="{FF2B5EF4-FFF2-40B4-BE49-F238E27FC236}">
                <a16:creationId xmlns:a16="http://schemas.microsoft.com/office/drawing/2014/main" id="{CC007EAB-6D29-8D4B-9A2D-9916BEA4794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4926" y="1412778"/>
            <a:ext cx="3644146" cy="2956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c619f21776_1_24"/>
          <p:cNvPicPr preferRelativeResize="0"/>
          <p:nvPr/>
        </p:nvPicPr>
        <p:blipFill rotWithShape="1">
          <a:blip r:embed="rId3">
            <a:alphaModFix/>
          </a:blip>
          <a:srcRect r="46140"/>
          <a:stretch/>
        </p:blipFill>
        <p:spPr>
          <a:xfrm>
            <a:off x="2200940" y="0"/>
            <a:ext cx="402973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nai">
  <a:themeElements>
    <a:clrScheme name="ENAI">
      <a:dk1>
        <a:srgbClr val="484749"/>
      </a:dk1>
      <a:lt1>
        <a:srgbClr val="FFFFFF"/>
      </a:lt1>
      <a:dk2>
        <a:srgbClr val="44546A"/>
      </a:dk2>
      <a:lt2>
        <a:srgbClr val="E7E6E6"/>
      </a:lt2>
      <a:accent1>
        <a:srgbClr val="009999"/>
      </a:accent1>
      <a:accent2>
        <a:srgbClr val="FFD242"/>
      </a:accent2>
      <a:accent3>
        <a:srgbClr val="EB5F9B"/>
      </a:accent3>
      <a:accent4>
        <a:srgbClr val="88868A"/>
      </a:accent4>
      <a:accent5>
        <a:srgbClr val="91C7B1"/>
      </a:accent5>
      <a:accent6>
        <a:srgbClr val="009999"/>
      </a:accent6>
      <a:hlink>
        <a:srgbClr val="00999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nai">
  <a:themeElements>
    <a:clrScheme name="ENAI">
      <a:dk1>
        <a:srgbClr val="484749"/>
      </a:dk1>
      <a:lt1>
        <a:sysClr val="window" lastClr="FFFFFF"/>
      </a:lt1>
      <a:dk2>
        <a:srgbClr val="44546A"/>
      </a:dk2>
      <a:lt2>
        <a:srgbClr val="E7E6E6"/>
      </a:lt2>
      <a:accent1>
        <a:srgbClr val="009999"/>
      </a:accent1>
      <a:accent2>
        <a:srgbClr val="FFD242"/>
      </a:accent2>
      <a:accent3>
        <a:srgbClr val="EB5F9B"/>
      </a:accent3>
      <a:accent4>
        <a:srgbClr val="88868A"/>
      </a:accent4>
      <a:accent5>
        <a:srgbClr val="91C7B1"/>
      </a:accent5>
      <a:accent6>
        <a:srgbClr val="009999"/>
      </a:accent6>
      <a:hlink>
        <a:srgbClr val="009999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2278</Words>
  <Application>Microsoft Macintosh PowerPoint</Application>
  <PresentationFormat>Předvádění na obrazovce (16:9)</PresentationFormat>
  <Paragraphs>363</Paragraphs>
  <Slides>49</Slides>
  <Notes>47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Noto Sans Symbols</vt:lpstr>
      <vt:lpstr>Calibri</vt:lpstr>
      <vt:lpstr>Helvetica Neue</vt:lpstr>
      <vt:lpstr>Arial</vt:lpstr>
      <vt:lpstr>enai</vt:lpstr>
      <vt:lpstr>2_enai</vt:lpstr>
      <vt:lpstr>Interpreting Similarity Reports</vt:lpstr>
      <vt:lpstr>About the Authors</vt:lpstr>
      <vt:lpstr>Outline</vt:lpstr>
      <vt:lpstr>Definition of Plagiarism</vt:lpstr>
      <vt:lpstr>Definition</vt:lpstr>
      <vt:lpstr>Plagiarism includes…</vt:lpstr>
      <vt:lpstr>What is NOT plagiarism</vt:lpstr>
      <vt:lpstr>Practice at Your University?</vt:lpstr>
      <vt:lpstr>Prezentace aplikace PowerPoint</vt:lpstr>
      <vt:lpstr>Summary of the process</vt:lpstr>
      <vt:lpstr>Testing of Support Tools  for Plagiarism Detection</vt:lpstr>
      <vt:lpstr>Testing of Support Tools  for Plagiarism Detection</vt:lpstr>
      <vt:lpstr>Vendors</vt:lpstr>
      <vt:lpstr>Testing Documents</vt:lpstr>
      <vt:lpstr>Coverage Evaluation</vt:lpstr>
      <vt:lpstr>Coverage Evaluation: Wikipedia</vt:lpstr>
      <vt:lpstr>Coverage Evaluation: Type of Source</vt:lpstr>
      <vt:lpstr>Coverage Evaluation: Plagiarism Method</vt:lpstr>
      <vt:lpstr>Coverage Evaluation: General Notes</vt:lpstr>
      <vt:lpstr>Translation plagiarism</vt:lpstr>
      <vt:lpstr>Usability Evaluation</vt:lpstr>
      <vt:lpstr>Coverage  &amp; Usability</vt:lpstr>
      <vt:lpstr>Point for Educators</vt:lpstr>
      <vt:lpstr>Percentages are tricky!</vt:lpstr>
      <vt:lpstr>Interpreting Similarity Reports</vt:lpstr>
      <vt:lpstr>Practical Examples:  Text-matching system reports</vt:lpstr>
      <vt:lpstr>Report 0</vt:lpstr>
      <vt:lpstr>Report 0 – the not referenced source</vt:lpstr>
      <vt:lpstr>Is it plagiarism, or not? That’s a question!</vt:lpstr>
      <vt:lpstr>Report 1</vt:lpstr>
      <vt:lpstr>Report 2</vt:lpstr>
      <vt:lpstr>Report 1: Plagiarism</vt:lpstr>
      <vt:lpstr>Report 2: “Random” matches in longer phrases</vt:lpstr>
      <vt:lpstr>What the Systems Are Useful for</vt:lpstr>
      <vt:lpstr>Drawbacks of the Systems</vt:lpstr>
      <vt:lpstr>Plagiarism Detection System?</vt:lpstr>
      <vt:lpstr>Prevention of Plagiarism</vt:lpstr>
      <vt:lpstr>Causes: The Fraud Triangle</vt:lpstr>
      <vt:lpstr>Why do students plagiarize?</vt:lpstr>
      <vt:lpstr>How Can We Prevent Plagiarism?</vt:lpstr>
      <vt:lpstr>Don’t sweep plagiarism under the carpet!</vt:lpstr>
      <vt:lpstr>Prevention</vt:lpstr>
      <vt:lpstr>Prevention: Systemic Effort Works</vt:lpstr>
      <vt:lpstr>General Findings</vt:lpstr>
      <vt:lpstr>Culture of Academic Integrity</vt:lpstr>
      <vt:lpstr>ENAI Resources</vt:lpstr>
      <vt:lpstr>Sources &amp; Further Reading</vt:lpstr>
      <vt:lpstr>Contacts</vt:lpstr>
      <vt:lpstr>License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Interpreting Similarity Reports</dc:title>
  <dc:creator>didl</dc:creator>
  <cp:lastModifiedBy>Dita Henek Dlabolová</cp:lastModifiedBy>
  <cp:revision>8</cp:revision>
  <dcterms:created xsi:type="dcterms:W3CDTF">2016-09-26T15:05:02Z</dcterms:created>
  <dcterms:modified xsi:type="dcterms:W3CDTF">2021-11-01T12:24:56Z</dcterms:modified>
</cp:coreProperties>
</file>