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39"/>
  </p:notesMasterIdLst>
  <p:handoutMasterIdLst>
    <p:handoutMasterId r:id="rId40"/>
  </p:handoutMasterIdLst>
  <p:sldIdLst>
    <p:sldId id="371" r:id="rId2"/>
    <p:sldId id="373" r:id="rId3"/>
    <p:sldId id="350" r:id="rId4"/>
    <p:sldId id="351" r:id="rId5"/>
    <p:sldId id="352" r:id="rId6"/>
    <p:sldId id="353" r:id="rId7"/>
    <p:sldId id="354" r:id="rId8"/>
    <p:sldId id="355" r:id="rId9"/>
    <p:sldId id="318" r:id="rId10"/>
    <p:sldId id="374" r:id="rId11"/>
    <p:sldId id="321" r:id="rId12"/>
    <p:sldId id="369" r:id="rId13"/>
    <p:sldId id="320" r:id="rId14"/>
    <p:sldId id="357" r:id="rId15"/>
    <p:sldId id="375" r:id="rId16"/>
    <p:sldId id="358" r:id="rId17"/>
    <p:sldId id="359" r:id="rId18"/>
    <p:sldId id="360" r:id="rId19"/>
    <p:sldId id="361" r:id="rId20"/>
    <p:sldId id="376" r:id="rId21"/>
    <p:sldId id="377" r:id="rId22"/>
    <p:sldId id="378" r:id="rId23"/>
    <p:sldId id="379" r:id="rId24"/>
    <p:sldId id="383" r:id="rId25"/>
    <p:sldId id="384" r:id="rId26"/>
    <p:sldId id="380" r:id="rId27"/>
    <p:sldId id="381" r:id="rId28"/>
    <p:sldId id="382" r:id="rId29"/>
    <p:sldId id="340" r:id="rId30"/>
    <p:sldId id="338" r:id="rId31"/>
    <p:sldId id="339" r:id="rId32"/>
    <p:sldId id="322" r:id="rId33"/>
    <p:sldId id="344" r:id="rId34"/>
    <p:sldId id="341" r:id="rId35"/>
    <p:sldId id="372" r:id="rId36"/>
    <p:sldId id="366" r:id="rId37"/>
    <p:sldId id="32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00FF00"/>
    <a:srgbClr val="FF0000"/>
    <a:srgbClr val="0000CC"/>
    <a:srgbClr val="7F3F00"/>
    <a:srgbClr val="7F7F7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2" autoAdjust="0"/>
  </p:normalViewPr>
  <p:slideViewPr>
    <p:cSldViewPr>
      <p:cViewPr varScale="1">
        <p:scale>
          <a:sx n="128" d="100"/>
          <a:sy n="128" d="100"/>
        </p:scale>
        <p:origin x="9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Mendelu\Granty\2016%20CoE%20Balkan\Results\Cases-IPPHEAE-SEEPPA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Mendelu\Granty\2016%20CoE%20Balkan\Results\Cases-IPPHEAE-SEEPPA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 cleaned'!$J$1</c:f>
              <c:strCache>
                <c:ptCount val="1"/>
                <c:pt idx="0">
                  <c:v>Serious plagiarism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cleaned'!$J$2:$J$27</c:f>
              <c:numCache>
                <c:formatCode>0%</c:formatCode>
                <c:ptCount val="26"/>
                <c:pt idx="0">
                  <c:v>0.87323943661971826</c:v>
                </c:pt>
                <c:pt idx="1">
                  <c:v>0.85185185185185186</c:v>
                </c:pt>
                <c:pt idx="2">
                  <c:v>0.81538461538461537</c:v>
                </c:pt>
                <c:pt idx="3">
                  <c:v>0.82978723404255317</c:v>
                </c:pt>
                <c:pt idx="4">
                  <c:v>0.83612662942271876</c:v>
                </c:pt>
                <c:pt idx="5">
                  <c:v>0.75</c:v>
                </c:pt>
                <c:pt idx="6">
                  <c:v>0.72910662824207495</c:v>
                </c:pt>
                <c:pt idx="7">
                  <c:v>0.74193548387096775</c:v>
                </c:pt>
                <c:pt idx="8">
                  <c:v>0.72839506172839508</c:v>
                </c:pt>
                <c:pt idx="9">
                  <c:v>0.70588235294117652</c:v>
                </c:pt>
                <c:pt idx="10">
                  <c:v>0.66019417475728159</c:v>
                </c:pt>
                <c:pt idx="11">
                  <c:v>0.5546875</c:v>
                </c:pt>
                <c:pt idx="12">
                  <c:v>0.73770491803278693</c:v>
                </c:pt>
                <c:pt idx="13">
                  <c:v>0.90476190476190477</c:v>
                </c:pt>
                <c:pt idx="14">
                  <c:v>0.78658536585365857</c:v>
                </c:pt>
                <c:pt idx="15">
                  <c:v>0.66666666666666663</c:v>
                </c:pt>
                <c:pt idx="16">
                  <c:v>0.67612293144208035</c:v>
                </c:pt>
                <c:pt idx="17">
                  <c:v>0.5625</c:v>
                </c:pt>
                <c:pt idx="18">
                  <c:v>0.60191082802547768</c:v>
                </c:pt>
                <c:pt idx="19">
                  <c:v>0.71830985915492962</c:v>
                </c:pt>
                <c:pt idx="20">
                  <c:v>0.5714285714285714</c:v>
                </c:pt>
                <c:pt idx="21">
                  <c:v>0.5625</c:v>
                </c:pt>
                <c:pt idx="22">
                  <c:v>0.72340425531914898</c:v>
                </c:pt>
                <c:pt idx="23">
                  <c:v>0.41739130434782606</c:v>
                </c:pt>
                <c:pt idx="24">
                  <c:v>0.66666666666666663</c:v>
                </c:pt>
                <c:pt idx="25">
                  <c:v>0.60227272727272729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3-45A4-A328-F181136F2FF3}"/>
            </c:ext>
          </c:extLst>
        </c:ser>
        <c:ser>
          <c:idx val="1"/>
          <c:order val="1"/>
          <c:tx>
            <c:strRef>
              <c:f>'A cleaned'!$K$1</c:f>
              <c:strCache>
                <c:ptCount val="1"/>
                <c:pt idx="0">
                  <c:v>Plagiarism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cleaned'!$K$2:$K$27</c:f>
              <c:numCache>
                <c:formatCode>0%</c:formatCode>
                <c:ptCount val="26"/>
                <c:pt idx="0">
                  <c:v>0.12676056338028169</c:v>
                </c:pt>
                <c:pt idx="1">
                  <c:v>0.13580246913580246</c:v>
                </c:pt>
                <c:pt idx="2">
                  <c:v>0.16923076923076924</c:v>
                </c:pt>
                <c:pt idx="3">
                  <c:v>0.14893617021276595</c:v>
                </c:pt>
                <c:pt idx="4">
                  <c:v>0.13966480446927373</c:v>
                </c:pt>
                <c:pt idx="5">
                  <c:v>0.21428571428571427</c:v>
                </c:pt>
                <c:pt idx="6">
                  <c:v>0.2276657060518732</c:v>
                </c:pt>
                <c:pt idx="7">
                  <c:v>0.20967741935483872</c:v>
                </c:pt>
                <c:pt idx="8">
                  <c:v>0.21296296296296297</c:v>
                </c:pt>
                <c:pt idx="9">
                  <c:v>0.23529411764705882</c:v>
                </c:pt>
                <c:pt idx="10">
                  <c:v>0.27831715210355989</c:v>
                </c:pt>
                <c:pt idx="11">
                  <c:v>0.3828125</c:v>
                </c:pt>
                <c:pt idx="12">
                  <c:v>0.19672131147540983</c:v>
                </c:pt>
                <c:pt idx="13">
                  <c:v>2.8571428571428571E-2</c:v>
                </c:pt>
                <c:pt idx="14">
                  <c:v>0.1402439024390244</c:v>
                </c:pt>
                <c:pt idx="15">
                  <c:v>0.25</c:v>
                </c:pt>
                <c:pt idx="16">
                  <c:v>0.23877068557919623</c:v>
                </c:pt>
                <c:pt idx="17">
                  <c:v>0.34375</c:v>
                </c:pt>
                <c:pt idx="18">
                  <c:v>0.30254777070063693</c:v>
                </c:pt>
                <c:pt idx="19">
                  <c:v>0.18309859154929578</c:v>
                </c:pt>
                <c:pt idx="20">
                  <c:v>0.30612244897959184</c:v>
                </c:pt>
                <c:pt idx="21">
                  <c:v>0.3125</c:v>
                </c:pt>
                <c:pt idx="22">
                  <c:v>0.1276595744680851</c:v>
                </c:pt>
                <c:pt idx="23">
                  <c:v>0.38260869565217392</c:v>
                </c:pt>
                <c:pt idx="24">
                  <c:v>0.1111111111111111</c:v>
                </c:pt>
                <c:pt idx="25">
                  <c:v>0.14772727272727273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3-45A4-A328-F181136F2FF3}"/>
            </c:ext>
          </c:extLst>
        </c:ser>
        <c:ser>
          <c:idx val="2"/>
          <c:order val="2"/>
          <c:tx>
            <c:strRef>
              <c:f>'A cleaned'!$L$1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cleaned'!$L$2:$L$27</c:f>
              <c:numCache>
                <c:formatCode>0%</c:formatCode>
                <c:ptCount val="26"/>
                <c:pt idx="0">
                  <c:v>0</c:v>
                </c:pt>
                <c:pt idx="1">
                  <c:v>1.2345679012345678E-2</c:v>
                </c:pt>
                <c:pt idx="2">
                  <c:v>1.0256410256410256E-2</c:v>
                </c:pt>
                <c:pt idx="3">
                  <c:v>2.1276595744680851E-2</c:v>
                </c:pt>
                <c:pt idx="4">
                  <c:v>1.6759776536312849E-2</c:v>
                </c:pt>
                <c:pt idx="5">
                  <c:v>2.976190476190476E-2</c:v>
                </c:pt>
                <c:pt idx="6">
                  <c:v>3.1700288184438041E-2</c:v>
                </c:pt>
                <c:pt idx="7">
                  <c:v>4.8387096774193547E-2</c:v>
                </c:pt>
                <c:pt idx="8">
                  <c:v>3.0864197530864196E-2</c:v>
                </c:pt>
                <c:pt idx="9">
                  <c:v>5.8823529411764705E-2</c:v>
                </c:pt>
                <c:pt idx="10">
                  <c:v>4.8543689320388349E-2</c:v>
                </c:pt>
                <c:pt idx="11">
                  <c:v>4.6875E-2</c:v>
                </c:pt>
                <c:pt idx="12">
                  <c:v>6.0109289617486336E-2</c:v>
                </c:pt>
                <c:pt idx="13">
                  <c:v>5.7142857142857141E-2</c:v>
                </c:pt>
                <c:pt idx="14">
                  <c:v>6.7073170731707321E-2</c:v>
                </c:pt>
                <c:pt idx="15">
                  <c:v>8.3333333333333329E-2</c:v>
                </c:pt>
                <c:pt idx="16">
                  <c:v>7.8014184397163122E-2</c:v>
                </c:pt>
                <c:pt idx="17">
                  <c:v>6.25E-2</c:v>
                </c:pt>
                <c:pt idx="18">
                  <c:v>7.0063694267515922E-2</c:v>
                </c:pt>
                <c:pt idx="19">
                  <c:v>1.4084507042253521E-2</c:v>
                </c:pt>
                <c:pt idx="20">
                  <c:v>8.1632653061224483E-2</c:v>
                </c:pt>
                <c:pt idx="21">
                  <c:v>6.25E-2</c:v>
                </c:pt>
                <c:pt idx="22">
                  <c:v>0.1276595744680851</c:v>
                </c:pt>
                <c:pt idx="23">
                  <c:v>0.11304347826086956</c:v>
                </c:pt>
                <c:pt idx="24">
                  <c:v>0.1111111111111111</c:v>
                </c:pt>
                <c:pt idx="25">
                  <c:v>0.20454545454545456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3-45A4-A328-F181136F2FF3}"/>
            </c:ext>
          </c:extLst>
        </c:ser>
        <c:ser>
          <c:idx val="3"/>
          <c:order val="3"/>
          <c:tx>
            <c:strRef>
              <c:f>'A cleaned'!$M$1</c:f>
              <c:strCache>
                <c:ptCount val="1"/>
                <c:pt idx="0">
                  <c:v>Not plagiarism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 cleaned'!$I$2:$I$27</c:f>
              <c:strCache>
                <c:ptCount val="26"/>
                <c:pt idx="0">
                  <c:v>Malta</c:v>
                </c:pt>
                <c:pt idx="1">
                  <c:v>Ireland</c:v>
                </c:pt>
                <c:pt idx="2">
                  <c:v>Slovakia</c:v>
                </c:pt>
                <c:pt idx="3">
                  <c:v>Germany</c:v>
                </c:pt>
                <c:pt idx="4">
                  <c:v>Austria</c:v>
                </c:pt>
                <c:pt idx="5">
                  <c:v>Croatia</c:v>
                </c:pt>
                <c:pt idx="6">
                  <c:v>Czech Rep.</c:v>
                </c:pt>
                <c:pt idx="7">
                  <c:v>Bosnia and Herzegovina</c:v>
                </c:pt>
                <c:pt idx="8">
                  <c:v>United Kingdom</c:v>
                </c:pt>
                <c:pt idx="9">
                  <c:v>Montenegro</c:v>
                </c:pt>
                <c:pt idx="10">
                  <c:v>Poland</c:v>
                </c:pt>
                <c:pt idx="11">
                  <c:v>France</c:v>
                </c:pt>
                <c:pt idx="12">
                  <c:v>Portugal</c:v>
                </c:pt>
                <c:pt idx="13">
                  <c:v>Serbia</c:v>
                </c:pt>
                <c:pt idx="14">
                  <c:v>Finland</c:v>
                </c:pt>
                <c:pt idx="15">
                  <c:v>Slovenia</c:v>
                </c:pt>
                <c:pt idx="16">
                  <c:v>Romania</c:v>
                </c:pt>
                <c:pt idx="17">
                  <c:v>Greece</c:v>
                </c:pt>
                <c:pt idx="18">
                  <c:v>Cyprus</c:v>
                </c:pt>
                <c:pt idx="19">
                  <c:v>Spain</c:v>
                </c:pt>
                <c:pt idx="20">
                  <c:v>Albania</c:v>
                </c:pt>
                <c:pt idx="21">
                  <c:v>Latvia</c:v>
                </c:pt>
                <c:pt idx="22">
                  <c:v>Estonia</c:v>
                </c:pt>
                <c:pt idx="23">
                  <c:v>Lithuania</c:v>
                </c:pt>
                <c:pt idx="24">
                  <c:v>Macedonia</c:v>
                </c:pt>
                <c:pt idx="25">
                  <c:v>Bulgaria</c:v>
                </c:pt>
              </c:strCache>
            </c:strRef>
          </c:cat>
          <c:val>
            <c:numRef>
              <c:f>'A cleaned'!$M$2:$M$27</c:f>
              <c:numCache>
                <c:formatCode>0%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5.1282051282051282E-3</c:v>
                </c:pt>
                <c:pt idx="3">
                  <c:v>0</c:v>
                </c:pt>
                <c:pt idx="4">
                  <c:v>7.4487895716945996E-3</c:v>
                </c:pt>
                <c:pt idx="5">
                  <c:v>5.9523809523809521E-3</c:v>
                </c:pt>
                <c:pt idx="6">
                  <c:v>1.1527377521613832E-2</c:v>
                </c:pt>
                <c:pt idx="7">
                  <c:v>0</c:v>
                </c:pt>
                <c:pt idx="8">
                  <c:v>2.7777777777777776E-2</c:v>
                </c:pt>
                <c:pt idx="9">
                  <c:v>0</c:v>
                </c:pt>
                <c:pt idx="10">
                  <c:v>1.2944983818770227E-2</c:v>
                </c:pt>
                <c:pt idx="11">
                  <c:v>1.5625E-2</c:v>
                </c:pt>
                <c:pt idx="12">
                  <c:v>5.4644808743169399E-3</c:v>
                </c:pt>
                <c:pt idx="13">
                  <c:v>9.5238095238095247E-3</c:v>
                </c:pt>
                <c:pt idx="14">
                  <c:v>6.0975609756097563E-3</c:v>
                </c:pt>
                <c:pt idx="15">
                  <c:v>0</c:v>
                </c:pt>
                <c:pt idx="16">
                  <c:v>7.0921985815602835E-3</c:v>
                </c:pt>
                <c:pt idx="17">
                  <c:v>3.125E-2</c:v>
                </c:pt>
                <c:pt idx="18">
                  <c:v>2.5477707006369428E-2</c:v>
                </c:pt>
                <c:pt idx="19">
                  <c:v>8.4507042253521125E-2</c:v>
                </c:pt>
                <c:pt idx="20">
                  <c:v>4.0816326530612242E-2</c:v>
                </c:pt>
                <c:pt idx="21">
                  <c:v>6.25E-2</c:v>
                </c:pt>
                <c:pt idx="22">
                  <c:v>2.1276595744680851E-2</c:v>
                </c:pt>
                <c:pt idx="23">
                  <c:v>8.6956521739130432E-2</c:v>
                </c:pt>
                <c:pt idx="24">
                  <c:v>0.1111111111111111</c:v>
                </c:pt>
                <c:pt idx="25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13-45A4-A328-F181136F2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086800"/>
        <c:axId val="504068880"/>
      </c:barChart>
      <c:catAx>
        <c:axId val="22808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504068880"/>
        <c:crosses val="autoZero"/>
        <c:auto val="1"/>
        <c:lblAlgn val="ctr"/>
        <c:lblOffset val="100"/>
        <c:noMultiLvlLbl val="0"/>
      </c:catAx>
      <c:valAx>
        <c:axId val="5040688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8086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 cleaned'!$J$1</c:f>
              <c:strCache>
                <c:ptCount val="1"/>
                <c:pt idx="0">
                  <c:v>Serious plagiarism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cleaned'!$J$2:$J$27</c:f>
              <c:numCache>
                <c:formatCode>0%</c:formatCode>
                <c:ptCount val="26"/>
                <c:pt idx="0">
                  <c:v>0.33505154639175255</c:v>
                </c:pt>
                <c:pt idx="1">
                  <c:v>0.29941860465116277</c:v>
                </c:pt>
                <c:pt idx="2">
                  <c:v>0.34567901234567899</c:v>
                </c:pt>
                <c:pt idx="3">
                  <c:v>0.29300567107750475</c:v>
                </c:pt>
                <c:pt idx="4">
                  <c:v>0.25</c:v>
                </c:pt>
                <c:pt idx="5">
                  <c:v>0.16393442622950818</c:v>
                </c:pt>
                <c:pt idx="6">
                  <c:v>0.23151125401929259</c:v>
                </c:pt>
                <c:pt idx="7">
                  <c:v>0.25</c:v>
                </c:pt>
                <c:pt idx="8">
                  <c:v>0.22222222222222221</c:v>
                </c:pt>
                <c:pt idx="9">
                  <c:v>0.234375</c:v>
                </c:pt>
                <c:pt idx="10">
                  <c:v>0.25757575757575757</c:v>
                </c:pt>
                <c:pt idx="11">
                  <c:v>0.23170731707317074</c:v>
                </c:pt>
                <c:pt idx="12">
                  <c:v>0.13043478260869565</c:v>
                </c:pt>
                <c:pt idx="13">
                  <c:v>0.16129032258064516</c:v>
                </c:pt>
                <c:pt idx="14">
                  <c:v>0.19631901840490798</c:v>
                </c:pt>
                <c:pt idx="15">
                  <c:v>8.5106382978723402E-2</c:v>
                </c:pt>
                <c:pt idx="16">
                  <c:v>0.13043478260869565</c:v>
                </c:pt>
                <c:pt idx="17">
                  <c:v>0.10144927536231885</c:v>
                </c:pt>
                <c:pt idx="18">
                  <c:v>8.5106382978723402E-2</c:v>
                </c:pt>
                <c:pt idx="19">
                  <c:v>8.4828711256117462E-2</c:v>
                </c:pt>
                <c:pt idx="20">
                  <c:v>0.13385826771653545</c:v>
                </c:pt>
                <c:pt idx="21">
                  <c:v>0.15652173913043479</c:v>
                </c:pt>
                <c:pt idx="22">
                  <c:v>4.4009779951100246E-2</c:v>
                </c:pt>
                <c:pt idx="23">
                  <c:v>0.11764705882352941</c:v>
                </c:pt>
                <c:pt idx="24">
                  <c:v>0.14117647058823529</c:v>
                </c:pt>
                <c:pt idx="25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B-413F-B4FC-D9E2E63B87EB}"/>
            </c:ext>
          </c:extLst>
        </c:ser>
        <c:ser>
          <c:idx val="1"/>
          <c:order val="1"/>
          <c:tx>
            <c:strRef>
              <c:f>'D cleaned'!$K$1</c:f>
              <c:strCache>
                <c:ptCount val="1"/>
                <c:pt idx="0">
                  <c:v>Plagiarism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cleaned'!$K$2:$K$27</c:f>
              <c:numCache>
                <c:formatCode>0%</c:formatCode>
                <c:ptCount val="26"/>
                <c:pt idx="0">
                  <c:v>0.47938144329896909</c:v>
                </c:pt>
                <c:pt idx="1">
                  <c:v>0.46511627906976744</c:v>
                </c:pt>
                <c:pt idx="2">
                  <c:v>0.40740740740740738</c:v>
                </c:pt>
                <c:pt idx="3">
                  <c:v>0.45179584120982985</c:v>
                </c:pt>
                <c:pt idx="4">
                  <c:v>0.47222222222222221</c:v>
                </c:pt>
                <c:pt idx="5">
                  <c:v>0.54098360655737709</c:v>
                </c:pt>
                <c:pt idx="6">
                  <c:v>0.45016077170418006</c:v>
                </c:pt>
                <c:pt idx="7">
                  <c:v>0.4264705882352941</c:v>
                </c:pt>
                <c:pt idx="8">
                  <c:v>0.44444444444444442</c:v>
                </c:pt>
                <c:pt idx="9">
                  <c:v>0.43125000000000002</c:v>
                </c:pt>
                <c:pt idx="10">
                  <c:v>0.40151515151515149</c:v>
                </c:pt>
                <c:pt idx="11">
                  <c:v>0.3902439024390244</c:v>
                </c:pt>
                <c:pt idx="12">
                  <c:v>0.4891304347826087</c:v>
                </c:pt>
                <c:pt idx="13">
                  <c:v>0.45161290322580644</c:v>
                </c:pt>
                <c:pt idx="14">
                  <c:v>0.39263803680981596</c:v>
                </c:pt>
                <c:pt idx="15">
                  <c:v>0.44680851063829785</c:v>
                </c:pt>
                <c:pt idx="16">
                  <c:v>0.39130434782608697</c:v>
                </c:pt>
                <c:pt idx="17">
                  <c:v>0.42028985507246375</c:v>
                </c:pt>
                <c:pt idx="18">
                  <c:v>0.40425531914893614</c:v>
                </c:pt>
                <c:pt idx="19">
                  <c:v>0.39967373572593801</c:v>
                </c:pt>
                <c:pt idx="20">
                  <c:v>0.31496062992125984</c:v>
                </c:pt>
                <c:pt idx="21">
                  <c:v>0.28695652173913044</c:v>
                </c:pt>
                <c:pt idx="22">
                  <c:v>0.32273838630806845</c:v>
                </c:pt>
                <c:pt idx="23">
                  <c:v>0.23529411764705882</c:v>
                </c:pt>
                <c:pt idx="24">
                  <c:v>0.11764705882352941</c:v>
                </c:pt>
                <c:pt idx="2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B-413F-B4FC-D9E2E63B87EB}"/>
            </c:ext>
          </c:extLst>
        </c:ser>
        <c:ser>
          <c:idx val="2"/>
          <c:order val="2"/>
          <c:tx>
            <c:strRef>
              <c:f>'D cleaned'!$L$1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cleaned'!$L$2:$L$27</c:f>
              <c:numCache>
                <c:formatCode>0%</c:formatCode>
                <c:ptCount val="26"/>
                <c:pt idx="0">
                  <c:v>0.12371134020618557</c:v>
                </c:pt>
                <c:pt idx="1">
                  <c:v>0.18023255813953487</c:v>
                </c:pt>
                <c:pt idx="2">
                  <c:v>0.16049382716049382</c:v>
                </c:pt>
                <c:pt idx="3">
                  <c:v>0.15879017013232513</c:v>
                </c:pt>
                <c:pt idx="4">
                  <c:v>0.22222222222222221</c:v>
                </c:pt>
                <c:pt idx="5">
                  <c:v>0.21311475409836064</c:v>
                </c:pt>
                <c:pt idx="6">
                  <c:v>0.24758842443729903</c:v>
                </c:pt>
                <c:pt idx="7">
                  <c:v>0.23529411764705882</c:v>
                </c:pt>
                <c:pt idx="8">
                  <c:v>0.22222222222222221</c:v>
                </c:pt>
                <c:pt idx="9">
                  <c:v>0.21562500000000001</c:v>
                </c:pt>
                <c:pt idx="10">
                  <c:v>0.26515151515151514</c:v>
                </c:pt>
                <c:pt idx="11">
                  <c:v>0.29268292682926828</c:v>
                </c:pt>
                <c:pt idx="12">
                  <c:v>0.32608695652173914</c:v>
                </c:pt>
                <c:pt idx="13">
                  <c:v>0.25806451612903225</c:v>
                </c:pt>
                <c:pt idx="14">
                  <c:v>0.31901840490797545</c:v>
                </c:pt>
                <c:pt idx="15">
                  <c:v>0.2978723404255319</c:v>
                </c:pt>
                <c:pt idx="16">
                  <c:v>0.2608695652173913</c:v>
                </c:pt>
                <c:pt idx="17">
                  <c:v>0.27536231884057971</c:v>
                </c:pt>
                <c:pt idx="18">
                  <c:v>0.40425531914893614</c:v>
                </c:pt>
                <c:pt idx="19">
                  <c:v>0.42088091353996737</c:v>
                </c:pt>
                <c:pt idx="20">
                  <c:v>0.38582677165354329</c:v>
                </c:pt>
                <c:pt idx="21">
                  <c:v>0.39130434782608697</c:v>
                </c:pt>
                <c:pt idx="22">
                  <c:v>0.47677261613691929</c:v>
                </c:pt>
                <c:pt idx="23">
                  <c:v>0.47058823529411764</c:v>
                </c:pt>
                <c:pt idx="24">
                  <c:v>0.47058823529411764</c:v>
                </c:pt>
                <c:pt idx="2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B-413F-B4FC-D9E2E63B87EB}"/>
            </c:ext>
          </c:extLst>
        </c:ser>
        <c:ser>
          <c:idx val="3"/>
          <c:order val="3"/>
          <c:tx>
            <c:strRef>
              <c:f>'D cleaned'!$M$1</c:f>
              <c:strCache>
                <c:ptCount val="1"/>
                <c:pt idx="0">
                  <c:v>Not plagiarism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'D cleaned'!$I$2:$I$27</c:f>
              <c:strCache>
                <c:ptCount val="26"/>
                <c:pt idx="0">
                  <c:v>Slovakia</c:v>
                </c:pt>
                <c:pt idx="1">
                  <c:v>Czech Rep.</c:v>
                </c:pt>
                <c:pt idx="2">
                  <c:v>Ireland</c:v>
                </c:pt>
                <c:pt idx="3">
                  <c:v>Austria</c:v>
                </c:pt>
                <c:pt idx="4">
                  <c:v>Slovenia</c:v>
                </c:pt>
                <c:pt idx="5">
                  <c:v>Bosnia and Herzegovina</c:v>
                </c:pt>
                <c:pt idx="6">
                  <c:v>Cyprus</c:v>
                </c:pt>
                <c:pt idx="7">
                  <c:v>Malta</c:v>
                </c:pt>
                <c:pt idx="8">
                  <c:v>Macedonia</c:v>
                </c:pt>
                <c:pt idx="9">
                  <c:v>United Kingdom</c:v>
                </c:pt>
                <c:pt idx="10">
                  <c:v>Serbia</c:v>
                </c:pt>
                <c:pt idx="11">
                  <c:v>Croatia</c:v>
                </c:pt>
                <c:pt idx="12">
                  <c:v>Portugal</c:v>
                </c:pt>
                <c:pt idx="13">
                  <c:v>Greece</c:v>
                </c:pt>
                <c:pt idx="14">
                  <c:v>Finland</c:v>
                </c:pt>
                <c:pt idx="15">
                  <c:v>Albania</c:v>
                </c:pt>
                <c:pt idx="16">
                  <c:v>Germany</c:v>
                </c:pt>
                <c:pt idx="17">
                  <c:v>Spain</c:v>
                </c:pt>
                <c:pt idx="18">
                  <c:v>Estonia</c:v>
                </c:pt>
                <c:pt idx="19">
                  <c:v>Poland</c:v>
                </c:pt>
                <c:pt idx="20">
                  <c:v>France</c:v>
                </c:pt>
                <c:pt idx="21">
                  <c:v>Lithuania</c:v>
                </c:pt>
                <c:pt idx="22">
                  <c:v>Romania</c:v>
                </c:pt>
                <c:pt idx="23">
                  <c:v>Montenegro</c:v>
                </c:pt>
                <c:pt idx="24">
                  <c:v>Bulgaria</c:v>
                </c:pt>
                <c:pt idx="25">
                  <c:v>Latvia</c:v>
                </c:pt>
              </c:strCache>
            </c:strRef>
          </c:cat>
          <c:val>
            <c:numRef>
              <c:f>'D cleaned'!$M$2:$M$27</c:f>
              <c:numCache>
                <c:formatCode>0%</c:formatCode>
                <c:ptCount val="26"/>
                <c:pt idx="0">
                  <c:v>6.1855670103092786E-2</c:v>
                </c:pt>
                <c:pt idx="1">
                  <c:v>5.5232558139534885E-2</c:v>
                </c:pt>
                <c:pt idx="2">
                  <c:v>8.6419753086419748E-2</c:v>
                </c:pt>
                <c:pt idx="3">
                  <c:v>9.6408317580340269E-2</c:v>
                </c:pt>
                <c:pt idx="4">
                  <c:v>5.5555555555555552E-2</c:v>
                </c:pt>
                <c:pt idx="5">
                  <c:v>8.1967213114754092E-2</c:v>
                </c:pt>
                <c:pt idx="6">
                  <c:v>7.0739549839228297E-2</c:v>
                </c:pt>
                <c:pt idx="7">
                  <c:v>8.8235294117647065E-2</c:v>
                </c:pt>
                <c:pt idx="8">
                  <c:v>0.1111111111111111</c:v>
                </c:pt>
                <c:pt idx="9">
                  <c:v>0.11874999999999999</c:v>
                </c:pt>
                <c:pt idx="10">
                  <c:v>7.575757575757576E-2</c:v>
                </c:pt>
                <c:pt idx="11">
                  <c:v>8.5365853658536592E-2</c:v>
                </c:pt>
                <c:pt idx="12">
                  <c:v>5.434782608695652E-2</c:v>
                </c:pt>
                <c:pt idx="13">
                  <c:v>0.12903225806451613</c:v>
                </c:pt>
                <c:pt idx="14">
                  <c:v>9.202453987730061E-2</c:v>
                </c:pt>
                <c:pt idx="15">
                  <c:v>0.1702127659574468</c:v>
                </c:pt>
                <c:pt idx="16">
                  <c:v>0.21739130434782608</c:v>
                </c:pt>
                <c:pt idx="17">
                  <c:v>0.20289855072463769</c:v>
                </c:pt>
                <c:pt idx="18">
                  <c:v>0.10638297872340426</c:v>
                </c:pt>
                <c:pt idx="19">
                  <c:v>9.461663947797716E-2</c:v>
                </c:pt>
                <c:pt idx="20">
                  <c:v>0.16535433070866143</c:v>
                </c:pt>
                <c:pt idx="21">
                  <c:v>0.16521739130434782</c:v>
                </c:pt>
                <c:pt idx="22">
                  <c:v>0.15647921760391198</c:v>
                </c:pt>
                <c:pt idx="23">
                  <c:v>0.17647058823529413</c:v>
                </c:pt>
                <c:pt idx="24">
                  <c:v>0.27058823529411763</c:v>
                </c:pt>
                <c:pt idx="25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CB-413F-B4FC-D9E2E63B8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071056"/>
        <c:axId val="504075408"/>
      </c:barChart>
      <c:catAx>
        <c:axId val="50407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504075408"/>
        <c:crosses val="autoZero"/>
        <c:auto val="1"/>
        <c:lblAlgn val="ctr"/>
        <c:lblOffset val="100"/>
        <c:noMultiLvlLbl val="0"/>
      </c:catAx>
      <c:valAx>
        <c:axId val="5040754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040710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BE226-63F1-4844-8888-F99D6651625A}" type="datetimeFigureOut">
              <a:rPr lang="cs-CZ" smtClean="0"/>
              <a:t>22. 1. 2020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59EB3-5AE5-4039-BF58-826149A829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04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smtClean="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smtClean="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5F4B270F-9A06-3448-A417-82430D652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78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33B7B7-EB27-714A-9D75-E05DEDF7983F}" type="slidenum">
              <a:rPr lang="en-GB" sz="1200"/>
              <a:pPr eaLnBrk="1" hangingPunct="1"/>
              <a:t>37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77072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0" y="2"/>
            <a:ext cx="4572000" cy="2276475"/>
          </a:xfrm>
          <a:prstGeom prst="rect">
            <a:avLst/>
          </a:prstGeom>
          <a:solidFill>
            <a:srgbClr val="0046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cs-CZ" altLang="cs-CZ" smtClean="0">
              <a:solidFill>
                <a:srgbClr val="0046A0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4572000" y="2"/>
            <a:ext cx="4572000" cy="2276475"/>
          </a:xfrm>
          <a:prstGeom prst="rect">
            <a:avLst/>
          </a:prstGeom>
          <a:solidFill>
            <a:srgbClr val="50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cs-CZ" altLang="cs-CZ" smtClean="0"/>
          </a:p>
        </p:txBody>
      </p:sp>
      <p:pic>
        <p:nvPicPr>
          <p:cNvPr id="6" name="Picture 10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67B3"/>
              </a:clrFrom>
              <a:clrTo>
                <a:srgbClr val="0067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357188"/>
            <a:ext cx="3622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VC\Desktop\powerpoint\eng\logo_MENDELU_RGB_E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072065"/>
            <a:ext cx="1609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87451" y="2852738"/>
            <a:ext cx="7197725" cy="792162"/>
          </a:xfrm>
        </p:spPr>
        <p:txBody>
          <a:bodyPr/>
          <a:lstStyle>
            <a:lvl1pPr>
              <a:defRPr sz="4000">
                <a:solidFill>
                  <a:srgbClr val="0046A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16338"/>
            <a:ext cx="6400800" cy="122555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36500C-634D-4AEF-A1BB-59983F4F69A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94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A488111A-9A1B-3943-9FF4-6262DC3409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11964" y="1125538"/>
            <a:ext cx="1874837" cy="50006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87451" y="1125538"/>
            <a:ext cx="5472113" cy="50006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10460A84-295A-524B-B52C-8B0A26B4C8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60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"/>
            <a:ext cx="4572000" cy="2276475"/>
          </a:xfrm>
          <a:prstGeom prst="rect">
            <a:avLst/>
          </a:prstGeom>
          <a:solidFill>
            <a:srgbClr val="005D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ea typeface="ＭＳ Ｐゴシック" pitchFamily="-128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0" y="2"/>
            <a:ext cx="4572000" cy="2276475"/>
          </a:xfrm>
          <a:prstGeom prst="rect">
            <a:avLst/>
          </a:prstGeom>
          <a:solidFill>
            <a:srgbClr val="50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59339" y="26035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b="1">
              <a:solidFill>
                <a:schemeClr val="bg1"/>
              </a:solidFill>
              <a:ea typeface="ＭＳ Ｐゴシック" pitchFamily="-128" charset="-128"/>
              <a:cs typeface="+mn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/>
          <a:srcRect r="73357"/>
          <a:stretch>
            <a:fillRect/>
          </a:stretch>
        </p:blipFill>
        <p:spPr bwMode="auto">
          <a:xfrm>
            <a:off x="323851" y="260352"/>
            <a:ext cx="8239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163639" y="404815"/>
            <a:ext cx="3240087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Faculty</a:t>
            </a:r>
            <a:b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of Business </a:t>
            </a:r>
            <a:b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and Economics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772400" cy="79216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dirty="0"/>
              <a:t>Hlavní název prezentace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716338"/>
            <a:ext cx="6400800" cy="122555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cs-CZ" dirty="0"/>
              <a:t>Menší podtitul prezentace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8A09983-E0D5-E941-BAA5-067F46AA8F58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6257" y="5157192"/>
            <a:ext cx="1847275" cy="1430412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859338" y="260352"/>
            <a:ext cx="3884612" cy="1655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"/>
            <a:ext cx="4572000" cy="2276475"/>
          </a:xfrm>
          <a:prstGeom prst="rect">
            <a:avLst/>
          </a:prstGeom>
          <a:solidFill>
            <a:srgbClr val="005D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ea typeface="ＭＳ Ｐゴシック" pitchFamily="-128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0" y="2"/>
            <a:ext cx="4572000" cy="2276475"/>
          </a:xfrm>
          <a:prstGeom prst="rect">
            <a:avLst/>
          </a:prstGeom>
          <a:solidFill>
            <a:srgbClr val="50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59339" y="26035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b="1">
              <a:solidFill>
                <a:schemeClr val="bg1"/>
              </a:solidFill>
              <a:ea typeface="ＭＳ Ｐゴシック" pitchFamily="-128" charset="-128"/>
              <a:cs typeface="+mn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 r="73357"/>
          <a:stretch>
            <a:fillRect/>
          </a:stretch>
        </p:blipFill>
        <p:spPr bwMode="auto">
          <a:xfrm>
            <a:off x="323851" y="260352"/>
            <a:ext cx="8239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163639" y="404815"/>
            <a:ext cx="3240087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Faculty</a:t>
            </a:r>
            <a:b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of Business </a:t>
            </a:r>
            <a:b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and Economics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852738"/>
            <a:ext cx="7772400" cy="79216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716338"/>
            <a:ext cx="6400800" cy="122555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8A09983-E0D5-E941-BAA5-067F46AA8F5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7" y="5157192"/>
            <a:ext cx="1847275" cy="1430412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859338" y="260352"/>
            <a:ext cx="3884612" cy="1655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2"/>
          <a:srcRect r="73357"/>
          <a:stretch>
            <a:fillRect/>
          </a:stretch>
        </p:blipFill>
        <p:spPr bwMode="auto">
          <a:xfrm>
            <a:off x="323851" y="260352"/>
            <a:ext cx="8239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1163639" y="404815"/>
            <a:ext cx="3240087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Faculty</a:t>
            </a:r>
            <a:b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of Business </a:t>
            </a:r>
            <a:b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</a:br>
            <a:r>
              <a:rPr lang="en-US" sz="2800" b="1" dirty="0">
                <a:solidFill>
                  <a:schemeClr val="bg1"/>
                </a:solidFill>
                <a:latin typeface="Helvetica" pitchFamily="34" charset="0"/>
                <a:ea typeface="ＭＳ Ｐゴシック" pitchFamily="-128" charset="-128"/>
                <a:cs typeface="+mn-cs"/>
              </a:rPr>
              <a:t>and Economics</a:t>
            </a:r>
          </a:p>
        </p:txBody>
      </p:sp>
      <p:pic>
        <p:nvPicPr>
          <p:cNvPr id="16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6257" y="5157192"/>
            <a:ext cx="1847275" cy="14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6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183D9F17-718C-0E47-AC98-840EB98536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99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0CA26746-77F1-7343-B719-DE1F7E5F11B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14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451" y="2133602"/>
            <a:ext cx="3673475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3326" y="2133602"/>
            <a:ext cx="3673475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69CB8428-DD5F-664D-83E2-7F8CB4D44A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A48302CC-082A-4145-B2BC-2CF50FA9F5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1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34C85055-0524-A445-BE40-86EC620412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7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24BAD65D-1AAA-3A49-A600-BB442240C2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2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29B3C1BF-EC17-A948-BAD1-0D7378DFBE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2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page </a:t>
            </a:r>
            <a:fld id="{0AD42FDC-2272-434B-8AC1-C8DC6A56DB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8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2"/>
            <a:ext cx="9144000" cy="836613"/>
          </a:xfrm>
          <a:prstGeom prst="rect">
            <a:avLst/>
          </a:prstGeom>
          <a:solidFill>
            <a:srgbClr val="0046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cs-CZ" altLang="cs-CZ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55675"/>
            <a:ext cx="7726363" cy="5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Nadpis kapitoly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3848"/>
            <a:ext cx="8229600" cy="452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26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cs-CZ" smtClean="0"/>
              <a:t>page </a:t>
            </a:r>
            <a:r>
              <a:rPr lang="cs-CZ" altLang="cs-CZ" smtClean="0"/>
              <a:t> </a:t>
            </a:r>
            <a:fld id="{60C61D83-1799-42E9-8F57-F0B0B00701F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187451" y="260351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cs-CZ" smtClean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7204"/>
            <a:ext cx="9144000" cy="836613"/>
          </a:xfrm>
          <a:prstGeom prst="rect">
            <a:avLst/>
          </a:prstGeom>
          <a:solidFill>
            <a:srgbClr val="005DA8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cs-CZ" sz="1600" b="1" dirty="0">
              <a:solidFill>
                <a:schemeClr val="bg1"/>
              </a:solidFill>
              <a:ea typeface="ＭＳ Ｐゴシック" pitchFamily="-128" charset="-128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7504" y="267906"/>
            <a:ext cx="396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1200" noProof="0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ＭＳ Ｐゴシック" charset="-128"/>
              </a:rPr>
              <a:t>Workshop: </a:t>
            </a:r>
            <a:r>
              <a:rPr lang="cs-CZ" sz="1800" b="1" kern="1200" noProof="0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ＭＳ Ｐゴシック" charset="-128"/>
              </a:rPr>
              <a:t>Kde je hranice plagiátorství?</a:t>
            </a:r>
            <a:endParaRPr lang="en-GB" sz="1800" b="1" kern="1200" noProof="0" dirty="0">
              <a:solidFill>
                <a:schemeClr val="bg1"/>
              </a:solidFill>
              <a:latin typeface="+mn-lt"/>
              <a:ea typeface="ＭＳ Ｐゴシック" pitchFamily="-128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2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74" r:id="rId12"/>
    <p:sldLayoutId id="214748371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46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A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A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A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6A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7B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7B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7B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7B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50505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0505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50505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0505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50505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505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924870"/>
            <a:ext cx="7772400" cy="792162"/>
          </a:xfrm>
        </p:spPr>
        <p:txBody>
          <a:bodyPr/>
          <a:lstStyle/>
          <a:p>
            <a:r>
              <a:rPr lang="cs-CZ" sz="4400" b="1" dirty="0"/>
              <a:t>Kde je hranice plagiátorství?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792" y="4581128"/>
            <a:ext cx="5813456" cy="187220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Autoři: </a:t>
            </a:r>
          </a:p>
          <a:p>
            <a:r>
              <a:rPr lang="cs-CZ" dirty="0" err="1" smtClean="0"/>
              <a:t>Irene</a:t>
            </a:r>
            <a:r>
              <a:rPr lang="cs-CZ" dirty="0" smtClean="0"/>
              <a:t> </a:t>
            </a:r>
            <a:r>
              <a:rPr lang="cs-CZ" dirty="0" err="1" smtClean="0"/>
              <a:t>Glendinning</a:t>
            </a:r>
            <a:r>
              <a:rPr lang="cs-CZ" dirty="0" smtClean="0"/>
              <a:t>, Coventry University</a:t>
            </a:r>
          </a:p>
          <a:p>
            <a:r>
              <a:rPr lang="cs-CZ" dirty="0" smtClean="0"/>
              <a:t>Tomáš Foltýnek, Mendelova Univerzita v Brně</a:t>
            </a:r>
          </a:p>
          <a:p>
            <a:r>
              <a:rPr lang="cs-CZ" dirty="0" smtClean="0"/>
              <a:t>Dita Dlabolová</a:t>
            </a:r>
            <a:r>
              <a:rPr lang="cs-CZ" dirty="0" smtClean="0"/>
              <a:t>, Mendelova Univerzita v Brně</a:t>
            </a:r>
          </a:p>
          <a:p>
            <a:r>
              <a:rPr lang="cs-CZ" dirty="0" err="1" smtClean="0"/>
              <a:t>Ansgar</a:t>
            </a:r>
            <a:r>
              <a:rPr lang="cs-CZ" dirty="0" smtClean="0"/>
              <a:t> </a:t>
            </a:r>
            <a:r>
              <a:rPr lang="cs-CZ" dirty="0" err="1" smtClean="0"/>
              <a:t>Schäfer</a:t>
            </a:r>
            <a:r>
              <a:rPr lang="cs-CZ" dirty="0" smtClean="0"/>
              <a:t>, </a:t>
            </a:r>
            <a:r>
              <a:rPr lang="cs-CZ" dirty="0" err="1" smtClean="0"/>
              <a:t>Universität</a:t>
            </a:r>
            <a:r>
              <a:rPr lang="cs-CZ" dirty="0" smtClean="0"/>
              <a:t> </a:t>
            </a:r>
            <a:r>
              <a:rPr lang="cs-CZ" dirty="0" err="1" smtClean="0"/>
              <a:t>Konstanz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Reference: “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Policies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Plagiarism</a:t>
            </a:r>
            <a:r>
              <a:rPr lang="cs-CZ" dirty="0" smtClean="0"/>
              <a:t> in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” – projekt LLP/Erasmus 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Tomáš </a:t>
            </a:r>
            <a:r>
              <a:rPr lang="cs-CZ" sz="2000" dirty="0" err="1"/>
              <a:t>Foltýnek</a:t>
            </a:r>
            <a:endParaRPr lang="cs-CZ" sz="2000" dirty="0"/>
          </a:p>
          <a:p>
            <a:r>
              <a:rPr lang="cs-CZ" sz="2000" u="sng" dirty="0"/>
              <a:t>foltynek@pef.mendelu.cz</a:t>
            </a:r>
          </a:p>
          <a:p>
            <a:r>
              <a:rPr lang="cs-CZ" sz="2000" dirty="0"/>
              <a:t>Dita Dlabolová</a:t>
            </a:r>
          </a:p>
          <a:p>
            <a:r>
              <a:rPr lang="cs-CZ" sz="2000" u="sng" dirty="0"/>
              <a:t>dita.dlabolova@mendelu.cz</a:t>
            </a:r>
          </a:p>
        </p:txBody>
      </p:sp>
    </p:spTree>
    <p:extLst>
      <p:ext uri="{BB962C8B-B14F-4D97-AF65-F5344CB8AC3E}">
        <p14:creationId xmlns:p14="http://schemas.microsoft.com/office/powerpoint/2010/main" val="8292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plagiátorství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i="1" dirty="0" smtClean="0"/>
              <a:t>využití (myšlenek, obsahu, nebo struktury) jiného díla</a:t>
            </a:r>
            <a:br>
              <a:rPr lang="cs-CZ" b="1" i="1" dirty="0" smtClean="0"/>
            </a:br>
            <a:r>
              <a:rPr lang="cs-CZ" b="1" i="1" dirty="0" smtClean="0"/>
              <a:t>bez řádného uvedení odkazu na zdroj</a:t>
            </a:r>
            <a:br>
              <a:rPr lang="cs-CZ" b="1" i="1" dirty="0" smtClean="0"/>
            </a:br>
            <a:r>
              <a:rPr lang="cs-CZ" b="1" i="1" dirty="0" smtClean="0"/>
              <a:t>(k získání určité výhody) tam, kde se očekává původní dílo</a:t>
            </a:r>
          </a:p>
          <a:p>
            <a:pPr marL="0" indent="0" algn="ctr">
              <a:buNone/>
            </a:pPr>
            <a:endParaRPr lang="cs-CZ" b="1" i="1" dirty="0"/>
          </a:p>
          <a:p>
            <a:pPr marL="0" indent="0" algn="ctr">
              <a:buNone/>
            </a:pPr>
            <a:r>
              <a:rPr lang="en-US" b="1" i="1" dirty="0" smtClean="0"/>
              <a:t>the </a:t>
            </a:r>
            <a:r>
              <a:rPr lang="en-US" b="1" i="1" dirty="0"/>
              <a:t>use of ideas, content, or structures</a:t>
            </a:r>
          </a:p>
          <a:p>
            <a:pPr marL="0" indent="0" algn="ctr">
              <a:buNone/>
            </a:pPr>
            <a:r>
              <a:rPr lang="en-US" b="1" i="1" dirty="0"/>
              <a:t>without appropriately acknowledging the source</a:t>
            </a:r>
          </a:p>
          <a:p>
            <a:pPr marL="0" indent="0" algn="ctr">
              <a:buNone/>
            </a:pPr>
            <a:r>
              <a:rPr lang="en-US" b="1" i="1" dirty="0"/>
              <a:t>to benefit in a setting where originality is expected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" sz="1800" i="1" dirty="0"/>
              <a:t>Meuschke, N., &amp; Gipp, B. (2013). State-of-the-art in detecting academic plagiarism. International Journal for Educational Integrity, 9(1): 50-57</a:t>
            </a:r>
          </a:p>
          <a:p>
            <a:pPr marL="0" indent="0">
              <a:buNone/>
            </a:pPr>
            <a:r>
              <a:rPr lang="cs-CZ" sz="1800" i="1" dirty="0" err="1"/>
              <a:t>Fishman</a:t>
            </a:r>
            <a:r>
              <a:rPr lang="cs-CZ" sz="1800" i="1" dirty="0"/>
              <a:t>, T. (2009). ‘</a:t>
            </a:r>
            <a:r>
              <a:rPr lang="cs-CZ" sz="1800" i="1" dirty="0" err="1"/>
              <a:t>We</a:t>
            </a:r>
            <a:r>
              <a:rPr lang="cs-CZ" sz="1800" i="1" dirty="0"/>
              <a:t> </a:t>
            </a:r>
            <a:r>
              <a:rPr lang="cs-CZ" sz="1800" i="1" dirty="0" err="1"/>
              <a:t>Know</a:t>
            </a:r>
            <a:r>
              <a:rPr lang="cs-CZ" sz="1800" i="1" dirty="0"/>
              <a:t> </a:t>
            </a:r>
            <a:r>
              <a:rPr lang="cs-CZ" sz="1800" i="1" dirty="0" err="1"/>
              <a:t>It</a:t>
            </a:r>
            <a:r>
              <a:rPr lang="cs-CZ" sz="1800" i="1" dirty="0"/>
              <a:t> </a:t>
            </a:r>
            <a:r>
              <a:rPr lang="cs-CZ" sz="1800" i="1" dirty="0" err="1"/>
              <a:t>When</a:t>
            </a:r>
            <a:r>
              <a:rPr lang="cs-CZ" sz="1800" i="1" dirty="0"/>
              <a:t> </a:t>
            </a:r>
            <a:r>
              <a:rPr lang="cs-CZ" sz="1800" i="1" dirty="0" err="1"/>
              <a:t>We</a:t>
            </a:r>
            <a:r>
              <a:rPr lang="cs-CZ" sz="1800" i="1" dirty="0"/>
              <a:t> </a:t>
            </a:r>
            <a:r>
              <a:rPr lang="cs-CZ" sz="1800" i="1" dirty="0" err="1"/>
              <a:t>See</a:t>
            </a:r>
            <a:r>
              <a:rPr lang="cs-CZ" sz="1800" i="1" dirty="0"/>
              <a:t> </a:t>
            </a:r>
            <a:r>
              <a:rPr lang="cs-CZ" sz="1800" i="1" dirty="0" err="1"/>
              <a:t>It</a:t>
            </a:r>
            <a:r>
              <a:rPr lang="cs-CZ" sz="1800" i="1" dirty="0"/>
              <a:t>’ </a:t>
            </a:r>
            <a:r>
              <a:rPr lang="cs-CZ" sz="1800" i="1" dirty="0" err="1"/>
              <a:t>Is</a:t>
            </a:r>
            <a:r>
              <a:rPr lang="cs-CZ" sz="1800" i="1" dirty="0"/>
              <a:t> Not </a:t>
            </a:r>
            <a:r>
              <a:rPr lang="cs-CZ" sz="1800" i="1" dirty="0" err="1"/>
              <a:t>Good</a:t>
            </a:r>
            <a:r>
              <a:rPr lang="cs-CZ" sz="1800" i="1" dirty="0"/>
              <a:t> </a:t>
            </a:r>
            <a:r>
              <a:rPr lang="cs-CZ" sz="1800" i="1" dirty="0" err="1"/>
              <a:t>Enough</a:t>
            </a:r>
            <a:r>
              <a:rPr lang="cs-CZ" sz="1800" i="1" dirty="0"/>
              <a:t>: </a:t>
            </a:r>
            <a:r>
              <a:rPr lang="cs-CZ" sz="1800" i="1" dirty="0" err="1"/>
              <a:t>Toward</a:t>
            </a:r>
            <a:r>
              <a:rPr lang="cs-CZ" sz="1800" i="1" dirty="0"/>
              <a:t> a Standard </a:t>
            </a:r>
            <a:r>
              <a:rPr lang="cs-CZ" sz="1800" i="1" dirty="0" err="1"/>
              <a:t>Definition</a:t>
            </a:r>
            <a:r>
              <a:rPr lang="cs-CZ" sz="1800" i="1" dirty="0"/>
              <a:t> </a:t>
            </a:r>
            <a:r>
              <a:rPr lang="cs-CZ" sz="1800" i="1" dirty="0" err="1"/>
              <a:t>of</a:t>
            </a:r>
            <a:r>
              <a:rPr lang="cs-CZ" sz="1800" i="1" dirty="0"/>
              <a:t> </a:t>
            </a:r>
            <a:r>
              <a:rPr lang="cs-CZ" sz="1800" i="1" dirty="0" err="1"/>
              <a:t>Plagiarism</a:t>
            </a:r>
            <a:r>
              <a:rPr lang="cs-CZ" sz="1800" i="1" dirty="0"/>
              <a:t> </a:t>
            </a:r>
            <a:r>
              <a:rPr lang="cs-CZ" sz="1800" i="1" dirty="0" err="1"/>
              <a:t>That</a:t>
            </a:r>
            <a:r>
              <a:rPr lang="cs-CZ" sz="1800" i="1" dirty="0"/>
              <a:t> </a:t>
            </a:r>
            <a:r>
              <a:rPr lang="cs-CZ" sz="1800" i="1" dirty="0" err="1"/>
              <a:t>Transcends</a:t>
            </a:r>
            <a:r>
              <a:rPr lang="cs-CZ" sz="1800" i="1" dirty="0"/>
              <a:t> </a:t>
            </a:r>
            <a:r>
              <a:rPr lang="cs-CZ" sz="1800" i="1" dirty="0" err="1"/>
              <a:t>Theft</a:t>
            </a:r>
            <a:r>
              <a:rPr lang="cs-CZ" sz="1800" i="1" dirty="0"/>
              <a:t>, </a:t>
            </a:r>
            <a:r>
              <a:rPr lang="cs-CZ" sz="1800" i="1" dirty="0" err="1"/>
              <a:t>Fraud</a:t>
            </a:r>
            <a:r>
              <a:rPr lang="cs-CZ" sz="1800" i="1" dirty="0"/>
              <a:t>, and Copyright. In </a:t>
            </a:r>
            <a:r>
              <a:rPr lang="cs-CZ" sz="1800" i="1" dirty="0" err="1"/>
              <a:t>Proceedings</a:t>
            </a:r>
            <a:r>
              <a:rPr lang="cs-CZ" sz="1800" i="1" dirty="0"/>
              <a:t> 4th </a:t>
            </a:r>
            <a:r>
              <a:rPr lang="cs-CZ" sz="1800" i="1" dirty="0" err="1"/>
              <a:t>Asia</a:t>
            </a:r>
            <a:r>
              <a:rPr lang="cs-CZ" sz="1800" i="1" dirty="0"/>
              <a:t> </a:t>
            </a:r>
            <a:r>
              <a:rPr lang="cs-CZ" sz="1800" i="1" dirty="0" err="1"/>
              <a:t>Pacific</a:t>
            </a:r>
            <a:r>
              <a:rPr lang="cs-CZ" sz="1800" i="1" dirty="0"/>
              <a:t> </a:t>
            </a:r>
            <a:r>
              <a:rPr lang="cs-CZ" sz="1800" i="1" dirty="0" err="1"/>
              <a:t>Conference</a:t>
            </a:r>
            <a:r>
              <a:rPr lang="cs-CZ" sz="1800" i="1" dirty="0"/>
              <a:t> on </a:t>
            </a:r>
            <a:r>
              <a:rPr lang="cs-CZ" sz="1800" i="1" dirty="0" err="1"/>
              <a:t>Educational</a:t>
            </a:r>
            <a:r>
              <a:rPr lang="cs-CZ" sz="1800" i="1" dirty="0"/>
              <a:t> Integrity (4APCEI), 5, 2009. 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0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Plagiátorství typicky zahrnuje</a:t>
            </a:r>
            <a:endParaRPr lang="en-US" dirty="0">
              <a:latin typeface="+mn-lt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Použití </a:t>
            </a:r>
            <a:r>
              <a:rPr lang="cs-CZ" dirty="0"/>
              <a:t>práce někoho jiného a její prezentování jako práce </a:t>
            </a:r>
            <a:r>
              <a:rPr lang="cs-CZ" dirty="0" smtClean="0"/>
              <a:t>vlastní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/>
              <a:t>Nepřiznané využití vlastní dříve publikované práce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Nesprávné citování a odkazování na práci někoho </a:t>
            </a:r>
            <a:r>
              <a:rPr lang="cs-CZ" dirty="0" smtClean="0"/>
              <a:t>jiného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Nepřiznání </a:t>
            </a:r>
            <a:r>
              <a:rPr lang="cs-CZ" dirty="0"/>
              <a:t>cizího přispění k prezentované </a:t>
            </a:r>
            <a:r>
              <a:rPr lang="cs-CZ" dirty="0" smtClean="0"/>
              <a:t>práci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Autorský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i="1" dirty="0"/>
              <a:t>Do práva autorského nezasahuje ten, kdo</a:t>
            </a:r>
            <a:endParaRPr lang="cs-CZ" sz="2400" i="1" dirty="0"/>
          </a:p>
          <a:p>
            <a:pPr marL="457200" indent="-457200">
              <a:buFont typeface="+mj-lt"/>
              <a:buAutoNum type="alphaLcParenR"/>
            </a:pPr>
            <a:r>
              <a:rPr lang="cs-CZ" sz="2400" i="1" dirty="0"/>
              <a:t>užije v odůvodněné míře výňatky ze zveřejněných děl jiných autorů ve svém díle,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i="1" dirty="0"/>
              <a:t>užije výňatky z díla nebo drobná celá díla pro účely kritiky nebo recenze … a užití bude v souladu s poctivými zvyklostmi a v rozsahu vyžadovaném konkrétním účelem,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i="1" dirty="0"/>
              <a:t>užije dílo při vyučování pro ilustrační účel nebo při vědeckém výzkumu … a nepřesáhne rozsah odpovídající sledovanému účelu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400" b="1" dirty="0"/>
              <a:t>Vždy se musí uvést: </a:t>
            </a:r>
            <a:r>
              <a:rPr lang="cs-CZ" sz="2400" dirty="0"/>
              <a:t>jméno autora, název díla a pramen </a:t>
            </a:r>
          </a:p>
          <a:p>
            <a:pPr marL="0" indent="0" algn="r">
              <a:buNone/>
            </a:pPr>
            <a:r>
              <a:rPr lang="cs-CZ" sz="1800" dirty="0"/>
              <a:t>(121/2000 Sb. Autorský zákon)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833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Kde je hranice? </a:t>
            </a:r>
            <a:endParaRPr lang="en-GB" dirty="0">
              <a:latin typeface="+mn-lt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Kde je hranice </a:t>
            </a:r>
            <a:r>
              <a:rPr lang="cs-CZ" dirty="0" smtClean="0"/>
              <a:t>plagiátorství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/>
              <a:t>Přečtěte si jednotlivé případy a zaškrtněte příslušné políčko podle toho, jestli si myslíte, že daný případ popisuje nebo nepopisuje plagiátorství.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3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1</a:t>
            </a:r>
          </a:p>
        </p:txBody>
      </p:sp>
      <p:sp>
        <p:nvSpPr>
          <p:cNvPr id="6" name="Ovál 5"/>
          <p:cNvSpPr/>
          <p:nvPr/>
        </p:nvSpPr>
        <p:spPr bwMode="auto">
          <a:xfrm>
            <a:off x="6948264" y="1484785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6844E2-1106-0C4D-83A9-DB61C0C9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10" y="1626618"/>
            <a:ext cx="4410446" cy="449954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Scénář č. 2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552FC7-2B20-9F4D-8B38-012CB72B0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42" y="1603375"/>
            <a:ext cx="8115516" cy="45227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Ovál 4"/>
          <p:cNvSpPr/>
          <p:nvPr/>
        </p:nvSpPr>
        <p:spPr bwMode="auto">
          <a:xfrm>
            <a:off x="4211960" y="1463059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11985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3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150483-54B0-0849-9323-50B066CF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32630"/>
            <a:ext cx="8220280" cy="4568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Ovál 7"/>
          <p:cNvSpPr/>
          <p:nvPr/>
        </p:nvSpPr>
        <p:spPr bwMode="auto">
          <a:xfrm>
            <a:off x="4334362" y="1772816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14919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4</a:t>
            </a:r>
          </a:p>
        </p:txBody>
      </p:sp>
      <p:sp>
        <p:nvSpPr>
          <p:cNvPr id="5" name="Ovál 4"/>
          <p:cNvSpPr/>
          <p:nvPr/>
        </p:nvSpPr>
        <p:spPr bwMode="auto">
          <a:xfrm>
            <a:off x="7092280" y="1700808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1EB499-CFED-D84E-AEE0-810BAC70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51" y="1916832"/>
            <a:ext cx="4632709" cy="492882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3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5</a:t>
            </a:r>
          </a:p>
        </p:txBody>
      </p:sp>
      <p:sp>
        <p:nvSpPr>
          <p:cNvPr id="5" name="Ovál 4"/>
          <p:cNvSpPr/>
          <p:nvPr/>
        </p:nvSpPr>
        <p:spPr bwMode="auto">
          <a:xfrm>
            <a:off x="7020272" y="1700808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C56254-4837-1344-B4F2-B10F915F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3" y="2225113"/>
            <a:ext cx="8604694" cy="39980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1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955674"/>
            <a:ext cx="7726363" cy="1321197"/>
          </a:xfrm>
        </p:spPr>
        <p:txBody>
          <a:bodyPr/>
          <a:lstStyle/>
          <a:p>
            <a:r>
              <a:rPr lang="cs-CZ" dirty="0"/>
              <a:t>Některá slova </a:t>
            </a:r>
            <a:r>
              <a:rPr lang="cs-CZ" dirty="0" smtClean="0"/>
              <a:t>změněna</a:t>
            </a:r>
            <a:br>
              <a:rPr lang="cs-CZ" dirty="0" smtClean="0"/>
            </a:br>
            <a:r>
              <a:rPr lang="cs-CZ" dirty="0" smtClean="0"/>
              <a:t>Scénáře 6, 7, 8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101503-174B-3943-AA8F-A88D0C32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40968"/>
            <a:ext cx="9144001" cy="19887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3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workshopu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Několik příkladů</a:t>
            </a:r>
          </a:p>
          <a:p>
            <a:r>
              <a:rPr lang="cs-CZ" dirty="0" smtClean="0"/>
              <a:t>Definice plagiátorství</a:t>
            </a:r>
          </a:p>
          <a:p>
            <a:r>
              <a:rPr lang="cs-CZ" dirty="0" smtClean="0"/>
              <a:t>Kde je hranice?</a:t>
            </a:r>
          </a:p>
          <a:p>
            <a:r>
              <a:rPr lang="cs-CZ" dirty="0" smtClean="0"/>
              <a:t>Příčiny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5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 ve skupinách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Diskutujte své hodnocení jednotlivých scénářů</a:t>
            </a:r>
          </a:p>
          <a:p>
            <a:r>
              <a:rPr lang="cs-CZ" dirty="0" smtClean="0"/>
              <a:t>Pokuste se najít shodu v rámci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1</a:t>
            </a:r>
          </a:p>
        </p:txBody>
      </p:sp>
      <p:sp>
        <p:nvSpPr>
          <p:cNvPr id="6" name="Ovál 5"/>
          <p:cNvSpPr/>
          <p:nvPr/>
        </p:nvSpPr>
        <p:spPr bwMode="auto">
          <a:xfrm>
            <a:off x="6948264" y="1484785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6844E2-1106-0C4D-83A9-DB61C0C9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10" y="1626618"/>
            <a:ext cx="4410446" cy="449954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Scénář č. 2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552FC7-2B20-9F4D-8B38-012CB72B0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42" y="1603375"/>
            <a:ext cx="8115516" cy="45227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Ovál 4"/>
          <p:cNvSpPr/>
          <p:nvPr/>
        </p:nvSpPr>
        <p:spPr bwMode="auto">
          <a:xfrm>
            <a:off x="4211960" y="1463059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32905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3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150483-54B0-0849-9323-50B066CF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32630"/>
            <a:ext cx="8220280" cy="45684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Ovál 7"/>
          <p:cNvSpPr/>
          <p:nvPr/>
        </p:nvSpPr>
        <p:spPr bwMode="auto">
          <a:xfrm>
            <a:off x="4334362" y="1772816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</p:spTree>
    <p:extLst>
      <p:ext uri="{BB962C8B-B14F-4D97-AF65-F5344CB8AC3E}">
        <p14:creationId xmlns:p14="http://schemas.microsoft.com/office/powerpoint/2010/main" val="38263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z blogu pana Jablka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Mrkev říká o </a:t>
            </a:r>
            <a:r>
              <a:rPr lang="cs-CZ" dirty="0" err="1"/>
              <a:t>Citronovi</a:t>
            </a:r>
            <a:r>
              <a:rPr lang="cs-CZ" dirty="0"/>
              <a:t>: Citron je </a:t>
            </a:r>
            <a:r>
              <a:rPr lang="cs-CZ" dirty="0" smtClean="0"/>
              <a:t>žlutý.</a:t>
            </a:r>
          </a:p>
          <a:p>
            <a:pPr marL="0" indent="0">
              <a:buNone/>
            </a:pPr>
            <a:r>
              <a:rPr lang="cs-CZ" dirty="0" smtClean="0"/>
              <a:t>Dále </a:t>
            </a:r>
            <a:r>
              <a:rPr lang="cs-CZ" dirty="0"/>
              <a:t>dodává, že je to </a:t>
            </a:r>
            <a:r>
              <a:rPr lang="cs-CZ" dirty="0" smtClean="0"/>
              <a:t>citrus.</a:t>
            </a:r>
          </a:p>
          <a:p>
            <a:pPr marL="0" indent="0">
              <a:buNone/>
            </a:pPr>
            <a:r>
              <a:rPr lang="cs-CZ" dirty="0" smtClean="0"/>
              <a:t>Mrkev </a:t>
            </a:r>
            <a:r>
              <a:rPr lang="cs-CZ" dirty="0"/>
              <a:t>také zmiňuje, že Citron je </a:t>
            </a:r>
            <a:r>
              <a:rPr lang="cs-CZ" dirty="0" smtClean="0"/>
              <a:t>kyselý.</a:t>
            </a:r>
          </a:p>
          <a:p>
            <a:pPr marL="0" indent="0">
              <a:buNone/>
            </a:pPr>
            <a:r>
              <a:rPr lang="cs-CZ" dirty="0" smtClean="0"/>
              <a:t>A </a:t>
            </a:r>
            <a:r>
              <a:rPr lang="cs-CZ" dirty="0"/>
              <a:t>Citron je </a:t>
            </a:r>
            <a:r>
              <a:rPr lang="cs-CZ" dirty="0" smtClean="0"/>
              <a:t>hořký.</a:t>
            </a:r>
          </a:p>
          <a:p>
            <a:pPr marL="0" indent="0">
              <a:buNone/>
            </a:pPr>
            <a:r>
              <a:rPr lang="cs-CZ" dirty="0" smtClean="0"/>
              <a:t>Mrkev </a:t>
            </a:r>
            <a:r>
              <a:rPr lang="cs-CZ" dirty="0"/>
              <a:t>také odhalila velmi překvapující fakt, že Citron roste na stromech!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z blogu pana Jablka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Mrkev říká </a:t>
            </a:r>
            <a:r>
              <a:rPr lang="cs-CZ" dirty="0"/>
              <a:t>o </a:t>
            </a:r>
            <a:r>
              <a:rPr lang="cs-CZ" dirty="0" err="1"/>
              <a:t>Citronovi</a:t>
            </a:r>
            <a:r>
              <a:rPr lang="cs-CZ" dirty="0"/>
              <a:t>: Citron je žlutý.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Dále </a:t>
            </a:r>
            <a:r>
              <a:rPr lang="cs-CZ" dirty="0">
                <a:solidFill>
                  <a:srgbClr val="00B050"/>
                </a:solidFill>
              </a:rPr>
              <a:t>dodává</a:t>
            </a:r>
            <a:r>
              <a:rPr lang="cs-CZ" dirty="0"/>
              <a:t>, že je to citrus.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Mrkev</a:t>
            </a:r>
            <a:r>
              <a:rPr lang="cs-CZ" dirty="0" smtClean="0"/>
              <a:t> </a:t>
            </a:r>
            <a:r>
              <a:rPr lang="cs-CZ" dirty="0"/>
              <a:t>také </a:t>
            </a:r>
            <a:r>
              <a:rPr lang="cs-CZ" dirty="0">
                <a:solidFill>
                  <a:srgbClr val="00B050"/>
                </a:solidFill>
              </a:rPr>
              <a:t>zmiňuje</a:t>
            </a:r>
            <a:r>
              <a:rPr lang="cs-CZ" dirty="0"/>
              <a:t>, že Citron je kyselý.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A </a:t>
            </a:r>
            <a:r>
              <a:rPr lang="cs-CZ" dirty="0">
                <a:solidFill>
                  <a:srgbClr val="C00000"/>
                </a:solidFill>
              </a:rPr>
              <a:t>Citron je hořký. </a:t>
            </a:r>
            <a:endParaRPr lang="cs-CZ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Mrkev</a:t>
            </a:r>
            <a:r>
              <a:rPr lang="cs-CZ" dirty="0" smtClean="0"/>
              <a:t> </a:t>
            </a:r>
            <a:r>
              <a:rPr lang="cs-CZ" dirty="0"/>
              <a:t>také </a:t>
            </a:r>
            <a:r>
              <a:rPr lang="cs-CZ" dirty="0">
                <a:solidFill>
                  <a:srgbClr val="00B050"/>
                </a:solidFill>
              </a:rPr>
              <a:t>odhalila</a:t>
            </a:r>
            <a:r>
              <a:rPr lang="cs-CZ" dirty="0"/>
              <a:t> velmi překvapující fakt, že Citron roste na stromech!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4</a:t>
            </a:r>
          </a:p>
        </p:txBody>
      </p:sp>
      <p:sp>
        <p:nvSpPr>
          <p:cNvPr id="5" name="Ovál 4"/>
          <p:cNvSpPr/>
          <p:nvPr/>
        </p:nvSpPr>
        <p:spPr bwMode="auto">
          <a:xfrm>
            <a:off x="7092280" y="1700808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1EB499-CFED-D84E-AEE0-810BAC70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51" y="1916832"/>
            <a:ext cx="4632709" cy="492882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3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č. 5</a:t>
            </a:r>
          </a:p>
        </p:txBody>
      </p:sp>
      <p:sp>
        <p:nvSpPr>
          <p:cNvPr id="5" name="Ovál 4"/>
          <p:cNvSpPr/>
          <p:nvPr/>
        </p:nvSpPr>
        <p:spPr bwMode="auto">
          <a:xfrm>
            <a:off x="7020272" y="1700808"/>
            <a:ext cx="720080" cy="476816"/>
          </a:xfrm>
          <a:prstGeom prst="ellipse">
            <a:avLst/>
          </a:prstGeom>
          <a:solidFill>
            <a:srgbClr val="005D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b="1" dirty="0">
                <a:ea typeface="ＭＳ Ｐゴシック" pitchFamily="-128" charset="-128"/>
              </a:rPr>
              <a:t>40 %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C56254-4837-1344-B4F2-B10F915F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3" y="2225113"/>
            <a:ext cx="8604694" cy="39980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1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955674"/>
            <a:ext cx="7726363" cy="1321197"/>
          </a:xfrm>
        </p:spPr>
        <p:txBody>
          <a:bodyPr/>
          <a:lstStyle/>
          <a:p>
            <a:r>
              <a:rPr lang="cs-CZ" dirty="0"/>
              <a:t>Některá slova </a:t>
            </a:r>
            <a:r>
              <a:rPr lang="cs-CZ" dirty="0" smtClean="0"/>
              <a:t>změněna</a:t>
            </a:r>
            <a:br>
              <a:rPr lang="cs-CZ" dirty="0" smtClean="0"/>
            </a:br>
            <a:r>
              <a:rPr lang="cs-CZ" dirty="0" smtClean="0"/>
              <a:t>Scénáře 6, 7, 8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101503-174B-3943-AA8F-A88D0C32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40968"/>
            <a:ext cx="9144001" cy="19887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0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je hranice?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Zaměřte se na příklady 1 a 6</a:t>
            </a:r>
          </a:p>
          <a:p>
            <a:endParaRPr lang="en-US" dirty="0"/>
          </a:p>
          <a:p>
            <a:r>
              <a:rPr lang="cs-CZ" dirty="0"/>
              <a:t>Který z nich je horší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cs-CZ" dirty="0"/>
              <a:t>Co si o těchto příkladech myslí evropští studenti?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1 (PEF 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" y="1989139"/>
            <a:ext cx="9146758" cy="4824239"/>
          </a:xfrm>
        </p:spPr>
      </p:pic>
    </p:spTree>
    <p:extLst>
      <p:ext uri="{BB962C8B-B14F-4D97-AF65-F5344CB8AC3E}">
        <p14:creationId xmlns:p14="http://schemas.microsoft.com/office/powerpoint/2010/main" val="25417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092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40</a:t>
            </a:r>
            <a:r>
              <a:rPr lang="cs-CZ" dirty="0"/>
              <a:t> </a:t>
            </a:r>
            <a:r>
              <a:rPr lang="en-US" dirty="0"/>
              <a:t>% </a:t>
            </a:r>
            <a:r>
              <a:rPr lang="cs-CZ" dirty="0"/>
              <a:t>práce okopírováno </a:t>
            </a:r>
            <a:r>
              <a:rPr lang="cs-CZ" u="sng" dirty="0">
                <a:solidFill>
                  <a:schemeClr val="tx2"/>
                </a:solidFill>
              </a:rPr>
              <a:t>slovo od slova</a:t>
            </a:r>
            <a:r>
              <a:rPr lang="cs-CZ" dirty="0"/>
              <a:t>, bez uvozovek, bez odkazů v textu, bez uvedení zdrojů v seznamu literatury</a:t>
            </a:r>
            <a:endParaRPr lang="en-US" dirty="0"/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715998"/>
              </p:ext>
            </p:extLst>
          </p:nvPr>
        </p:nvGraphicFramePr>
        <p:xfrm>
          <a:off x="0" y="3068960"/>
          <a:ext cx="914400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2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3264"/>
            <a:ext cx="8280920" cy="1731640"/>
          </a:xfrm>
        </p:spPr>
        <p:txBody>
          <a:bodyPr>
            <a:normAutofit fontScale="90000"/>
          </a:bodyPr>
          <a:lstStyle/>
          <a:p>
            <a:r>
              <a:rPr lang="en-US" dirty="0"/>
              <a:t>40</a:t>
            </a:r>
            <a:r>
              <a:rPr lang="cs-CZ" dirty="0"/>
              <a:t> </a:t>
            </a:r>
            <a:r>
              <a:rPr lang="en-US" dirty="0"/>
              <a:t>% </a:t>
            </a:r>
            <a:r>
              <a:rPr lang="cs-CZ" dirty="0"/>
              <a:t>práce okopírováno </a:t>
            </a:r>
            <a:r>
              <a:rPr lang="cs-CZ" u="sng" dirty="0">
                <a:solidFill>
                  <a:schemeClr val="tx2"/>
                </a:solidFill>
              </a:rPr>
              <a:t>s některými slovy změněnými</a:t>
            </a:r>
            <a:r>
              <a:rPr lang="cs-CZ" dirty="0"/>
              <a:t>, bez uvozovek, bez odkazů v textu, bez uvedení zdrojů v seznamu literatury</a:t>
            </a:r>
            <a:endParaRPr lang="en-US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918736"/>
              </p:ext>
            </p:extLst>
          </p:nvPr>
        </p:nvGraphicFramePr>
        <p:xfrm>
          <a:off x="0" y="2944614"/>
          <a:ext cx="9144000" cy="391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3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Co je příčinou?</a:t>
            </a:r>
            <a:endParaRPr lang="en-GB" dirty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se studenti dopouštějí plagiátorství? </a:t>
            </a:r>
            <a:endParaRPr lang="en-GB" dirty="0"/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endParaRPr lang="en-GB" dirty="0"/>
          </a:p>
          <a:p>
            <a:r>
              <a:rPr lang="cs-CZ" dirty="0"/>
              <a:t>Sami za sebe sepište všechny důvody, které Vás napadnou během dvou minut </a:t>
            </a:r>
          </a:p>
          <a:p>
            <a:endParaRPr lang="cs-CZ" dirty="0"/>
          </a:p>
          <a:p>
            <a:r>
              <a:rPr lang="cs-CZ" dirty="0"/>
              <a:t>Podělte se o své důvody se svými sousedy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8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30"/>
            <a:ext cx="8064896" cy="777875"/>
          </a:xfrm>
        </p:spPr>
        <p:txBody>
          <a:bodyPr>
            <a:normAutofit fontScale="90000"/>
          </a:bodyPr>
          <a:lstStyle/>
          <a:p>
            <a:r>
              <a:rPr lang="cs-CZ" dirty="0"/>
              <a:t>Čeští s</a:t>
            </a:r>
            <a:r>
              <a:rPr lang="en-US" dirty="0" err="1"/>
              <a:t>tudent</a:t>
            </a:r>
            <a:r>
              <a:rPr lang="cs-CZ" dirty="0"/>
              <a:t>i</a:t>
            </a:r>
            <a:r>
              <a:rPr lang="en-US" dirty="0"/>
              <a:t> vs. </a:t>
            </a:r>
            <a:r>
              <a:rPr lang="cs-CZ" dirty="0"/>
              <a:t>učitelé</a:t>
            </a:r>
            <a:r>
              <a:rPr lang="en-US" dirty="0"/>
              <a:t>: </a:t>
            </a:r>
            <a:br>
              <a:rPr lang="en-US" dirty="0"/>
            </a:br>
            <a:r>
              <a:rPr lang="cs-CZ" dirty="0"/>
              <a:t>Proč se studenti dopouštějí plagiátorství?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4"/>
          </a:xfrm>
        </p:spPr>
        <p:txBody>
          <a:bodyPr>
            <a:normAutofit/>
          </a:bodyPr>
          <a:lstStyle/>
          <a:p>
            <a:r>
              <a:rPr lang="cs-CZ" sz="2400" b="1" dirty="0"/>
              <a:t>Učitelé</a:t>
            </a:r>
            <a:endParaRPr lang="en-US" sz="2400" b="1" dirty="0"/>
          </a:p>
          <a:p>
            <a:pPr lvl="1"/>
            <a:r>
              <a:rPr lang="cs-CZ" sz="2400" b="1" dirty="0"/>
              <a:t>Je snadné </a:t>
            </a:r>
            <a:r>
              <a:rPr lang="cs-CZ" sz="2400" dirty="0"/>
              <a:t>kopírovat z Internetu</a:t>
            </a:r>
          </a:p>
          <a:p>
            <a:pPr lvl="1"/>
            <a:r>
              <a:rPr lang="cs-CZ" sz="2400" b="1" dirty="0">
                <a:solidFill>
                  <a:srgbClr val="0066B3"/>
                </a:solidFill>
              </a:rPr>
              <a:t>Nechtějí</a:t>
            </a:r>
            <a:r>
              <a:rPr lang="cs-CZ" sz="2400" dirty="0">
                <a:solidFill>
                  <a:srgbClr val="0066B3"/>
                </a:solidFill>
              </a:rPr>
              <a:t> se nic učit, jen udělat zkoušku</a:t>
            </a:r>
          </a:p>
          <a:p>
            <a:pPr lvl="1"/>
            <a:r>
              <a:rPr lang="cs-CZ" sz="2400" dirty="0">
                <a:solidFill>
                  <a:srgbClr val="0066B3"/>
                </a:solidFill>
              </a:rPr>
              <a:t>Myslí si, že se na to </a:t>
            </a:r>
            <a:r>
              <a:rPr lang="cs-CZ" sz="2400" b="1" dirty="0">
                <a:solidFill>
                  <a:srgbClr val="0066B3"/>
                </a:solidFill>
              </a:rPr>
              <a:t>nepřijde</a:t>
            </a:r>
          </a:p>
          <a:p>
            <a:pPr lvl="1"/>
            <a:r>
              <a:rPr lang="cs-CZ" sz="2400" b="1" dirty="0">
                <a:solidFill>
                  <a:srgbClr val="00B050"/>
                </a:solidFill>
              </a:rPr>
              <a:t>Neumí</a:t>
            </a:r>
            <a:r>
              <a:rPr lang="cs-CZ" sz="2400" dirty="0">
                <a:solidFill>
                  <a:srgbClr val="00B050"/>
                </a:solidFill>
              </a:rPr>
              <a:t> vyjádřit cizí myšlenky vlastními slovy</a:t>
            </a:r>
          </a:p>
          <a:p>
            <a:r>
              <a:rPr lang="en-US" sz="2400" b="1" dirty="0"/>
              <a:t>Student</a:t>
            </a:r>
            <a:r>
              <a:rPr lang="cs-CZ" sz="2400" b="1" dirty="0"/>
              <a:t>i</a:t>
            </a:r>
            <a:endParaRPr lang="en-US" sz="2400" b="1" dirty="0"/>
          </a:p>
          <a:p>
            <a:pPr lvl="1"/>
            <a:r>
              <a:rPr lang="cs-CZ" sz="2400" b="1" dirty="0"/>
              <a:t>Je snadné </a:t>
            </a:r>
            <a:r>
              <a:rPr lang="cs-CZ" sz="2400" dirty="0"/>
              <a:t>kopírovat z Internetu</a:t>
            </a:r>
          </a:p>
          <a:p>
            <a:pPr lvl="1"/>
            <a:r>
              <a:rPr lang="cs-CZ" sz="2400" b="1" dirty="0">
                <a:solidFill>
                  <a:srgbClr val="0066B3"/>
                </a:solidFill>
              </a:rPr>
              <a:t>Nestíhají</a:t>
            </a:r>
          </a:p>
          <a:p>
            <a:pPr lvl="1"/>
            <a:r>
              <a:rPr lang="cs-CZ" sz="2400" b="1" dirty="0">
                <a:solidFill>
                  <a:srgbClr val="00B050"/>
                </a:solidFill>
              </a:rPr>
              <a:t>Nevědí</a:t>
            </a:r>
            <a:r>
              <a:rPr lang="cs-CZ" sz="2400" dirty="0">
                <a:solidFill>
                  <a:srgbClr val="00B050"/>
                </a:solidFill>
              </a:rPr>
              <a:t>, jak správně citovat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52120" y="623731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Projekt IPPHEAE,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9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Čeští s</a:t>
            </a:r>
            <a:r>
              <a:rPr lang="en-US" dirty="0" err="1"/>
              <a:t>tudent</a:t>
            </a:r>
            <a:r>
              <a:rPr lang="cs-CZ" dirty="0"/>
              <a:t>i</a:t>
            </a:r>
            <a:r>
              <a:rPr lang="en-US" dirty="0"/>
              <a:t> vs. </a:t>
            </a:r>
            <a:r>
              <a:rPr lang="cs-CZ" dirty="0"/>
              <a:t>učitelé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Jak se studenti dozvědí o plagiátorství? </a:t>
            </a:r>
            <a:endParaRPr lang="en-US" i="1" dirty="0"/>
          </a:p>
          <a:p>
            <a:pPr lvl="1"/>
            <a:r>
              <a:rPr lang="cs-CZ" dirty="0"/>
              <a:t>Učitelé</a:t>
            </a:r>
            <a:r>
              <a:rPr lang="en-US" dirty="0"/>
              <a:t>: </a:t>
            </a:r>
            <a:r>
              <a:rPr lang="cs-CZ" dirty="0"/>
              <a:t>vyhlášky vedení</a:t>
            </a:r>
            <a:endParaRPr lang="en-US" dirty="0"/>
          </a:p>
          <a:p>
            <a:pPr lvl="1"/>
            <a:r>
              <a:rPr lang="en-US" dirty="0"/>
              <a:t>Student</a:t>
            </a:r>
            <a:r>
              <a:rPr lang="cs-CZ" dirty="0"/>
              <a:t>i</a:t>
            </a:r>
            <a:r>
              <a:rPr lang="en-US" dirty="0"/>
              <a:t>: </a:t>
            </a:r>
            <a:r>
              <a:rPr lang="cs-CZ" dirty="0"/>
              <a:t>na webu</a:t>
            </a:r>
            <a:endParaRPr lang="en-US" dirty="0"/>
          </a:p>
          <a:p>
            <a:r>
              <a:rPr lang="cs-CZ" i="1" dirty="0"/>
              <a:t>Co je těžké na psaní odborných textů? </a:t>
            </a:r>
            <a:endParaRPr lang="en-US" i="1" dirty="0"/>
          </a:p>
          <a:p>
            <a:pPr lvl="1"/>
            <a:r>
              <a:rPr lang="cs-CZ" dirty="0"/>
              <a:t>Učitelé</a:t>
            </a:r>
            <a:r>
              <a:rPr lang="en-US" dirty="0"/>
              <a:t>:</a:t>
            </a:r>
            <a:r>
              <a:rPr lang="cs-CZ" dirty="0"/>
              <a:t> Odkazy a citace</a:t>
            </a:r>
          </a:p>
          <a:p>
            <a:pPr lvl="1"/>
            <a:r>
              <a:rPr lang="en-US" dirty="0"/>
              <a:t>Student</a:t>
            </a:r>
            <a:r>
              <a:rPr lang="cs-CZ" dirty="0"/>
              <a:t>i</a:t>
            </a:r>
            <a:r>
              <a:rPr lang="en-US" dirty="0"/>
              <a:t>: </a:t>
            </a:r>
            <a:r>
              <a:rPr lang="cs-CZ" dirty="0"/>
              <a:t>Nalezení kvalitních zdrojů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Nevěřte procentům!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86" y="1628800"/>
            <a:ext cx="7921054" cy="489654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Diplomová práce, ČR</a:t>
            </a:r>
          </a:p>
          <a:p>
            <a:pPr lvl="1"/>
            <a:r>
              <a:rPr lang="cs-CZ" dirty="0" smtClean="0"/>
              <a:t>Procento podobnosti: 24%</a:t>
            </a:r>
          </a:p>
          <a:p>
            <a:pPr lvl="1"/>
            <a:r>
              <a:rPr lang="cs-CZ" dirty="0" smtClean="0"/>
              <a:t>Student zkopíroval celý text, ale parafrázoval jej</a:t>
            </a:r>
          </a:p>
          <a:p>
            <a:pPr lvl="1"/>
            <a:r>
              <a:rPr lang="cs-CZ" dirty="0" smtClean="0"/>
              <a:t>Procenta odpovídají </a:t>
            </a:r>
            <a:r>
              <a:rPr lang="cs-CZ" u="sng" dirty="0" smtClean="0"/>
              <a:t>pouze textové shodě</a:t>
            </a:r>
          </a:p>
          <a:p>
            <a:r>
              <a:rPr lang="cs-CZ" b="1" dirty="0" smtClean="0"/>
              <a:t>Seminární práce, Austrálie</a:t>
            </a:r>
          </a:p>
          <a:p>
            <a:pPr lvl="1"/>
            <a:r>
              <a:rPr lang="cs-CZ" dirty="0" smtClean="0"/>
              <a:t>Procento podobnosti : 8%</a:t>
            </a:r>
          </a:p>
          <a:p>
            <a:pPr lvl="1"/>
            <a:r>
              <a:rPr lang="cs-CZ" dirty="0" smtClean="0"/>
              <a:t>Shoda pouze v abstraktu – veřejná část tzv. </a:t>
            </a:r>
            <a:r>
              <a:rPr lang="cs-CZ" dirty="0" err="1" smtClean="0"/>
              <a:t>essay</a:t>
            </a:r>
            <a:r>
              <a:rPr lang="cs-CZ" dirty="0" smtClean="0"/>
              <a:t> </a:t>
            </a:r>
            <a:r>
              <a:rPr lang="cs-CZ" dirty="0" err="1" smtClean="0"/>
              <a:t>mill</a:t>
            </a:r>
            <a:endParaRPr lang="cs-CZ" dirty="0" smtClean="0"/>
          </a:p>
          <a:p>
            <a:pPr lvl="1"/>
            <a:r>
              <a:rPr lang="cs-CZ" dirty="0" smtClean="0"/>
              <a:t>Zbytek práce ukryt za platební bránou</a:t>
            </a:r>
          </a:p>
          <a:p>
            <a:r>
              <a:rPr lang="cs-CZ" b="1" dirty="0" smtClean="0"/>
              <a:t>Diplomová práce, Gruzie</a:t>
            </a:r>
          </a:p>
          <a:p>
            <a:pPr lvl="1"/>
            <a:r>
              <a:rPr lang="cs-CZ" dirty="0" smtClean="0"/>
              <a:t>Procento podobnosti : 7%</a:t>
            </a:r>
          </a:p>
          <a:p>
            <a:pPr lvl="1"/>
            <a:r>
              <a:rPr lang="cs-CZ" dirty="0" smtClean="0"/>
              <a:t>Celý seznam literatury</a:t>
            </a:r>
          </a:p>
          <a:p>
            <a:pPr lvl="1"/>
            <a:r>
              <a:rPr lang="cs-CZ" dirty="0" smtClean="0"/>
              <a:t>Zbytek práce přeložen z Ruštiny do Gruzínštiny</a:t>
            </a:r>
          </a:p>
          <a:p>
            <a:r>
              <a:rPr lang="cs-CZ" b="1" dirty="0" smtClean="0"/>
              <a:t>Bakalářská práce, ČR</a:t>
            </a:r>
          </a:p>
          <a:p>
            <a:pPr lvl="1"/>
            <a:r>
              <a:rPr lang="cs-CZ" dirty="0" smtClean="0"/>
              <a:t>Procento podobnosti : 89%</a:t>
            </a:r>
          </a:p>
          <a:p>
            <a:pPr lvl="1"/>
            <a:r>
              <a:rPr lang="cs-CZ" dirty="0" smtClean="0"/>
              <a:t>Zdroj: Předchozí verze téže práce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17" y="4106701"/>
            <a:ext cx="2706677" cy="2706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50" y="4185357"/>
            <a:ext cx="1887055" cy="2389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925" b="1" dirty="0"/>
              <a:t>%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51200" y="4647700"/>
            <a:ext cx="1576209" cy="1564735"/>
          </a:xfrm>
          <a:prstGeom prst="line">
            <a:avLst/>
          </a:prstGeom>
          <a:ln w="254000" cmpd="sng">
            <a:solidFill>
              <a:srgbClr val="E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2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Detekce plagiátorství: Technický pohled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86" y="1989584"/>
            <a:ext cx="7921054" cy="463269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Předzpracování dokumentu (typický proces)</a:t>
            </a:r>
          </a:p>
          <a:p>
            <a:pPr lvl="1"/>
            <a:r>
              <a:rPr lang="cs-CZ" dirty="0"/>
              <a:t>Převod na holý text (vč. odstranění obrázků, vzorců, atd.)</a:t>
            </a:r>
          </a:p>
          <a:p>
            <a:pPr lvl="1"/>
            <a:r>
              <a:rPr lang="cs-CZ" dirty="0"/>
              <a:t>Odstranění nevýznamových slov, čísel, atd.</a:t>
            </a:r>
          </a:p>
          <a:p>
            <a:pPr lvl="1"/>
            <a:r>
              <a:rPr lang="cs-CZ" dirty="0" err="1"/>
              <a:t>Lematizace</a:t>
            </a:r>
            <a:r>
              <a:rPr lang="cs-CZ" dirty="0"/>
              <a:t> (převedení slov na základní tvar)</a:t>
            </a:r>
          </a:p>
          <a:p>
            <a:pPr lvl="1"/>
            <a:r>
              <a:rPr lang="cs-CZ" dirty="0" err="1"/>
              <a:t>Chunking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Fingerprinting</a:t>
            </a:r>
            <a:endParaRPr lang="en-US" dirty="0"/>
          </a:p>
          <a:p>
            <a:r>
              <a:rPr lang="cs-CZ" dirty="0"/>
              <a:t>Detekce podobných dokumentů</a:t>
            </a:r>
          </a:p>
          <a:p>
            <a:pPr lvl="1"/>
            <a:r>
              <a:rPr lang="cs-CZ" dirty="0"/>
              <a:t>Výběr kandidátů (</a:t>
            </a:r>
            <a:r>
              <a:rPr lang="en-US" dirty="0"/>
              <a:t>Candidate Retrieval</a:t>
            </a:r>
            <a:r>
              <a:rPr lang="cs-CZ" dirty="0"/>
              <a:t>)</a:t>
            </a:r>
            <a:endParaRPr lang="en-US" dirty="0"/>
          </a:p>
          <a:p>
            <a:pPr lvl="2"/>
            <a:r>
              <a:rPr lang="cs-CZ" dirty="0"/>
              <a:t>Je dán podezřelý dokument D a vyhledávací nástroj / </a:t>
            </a:r>
            <a:r>
              <a:rPr lang="cs-CZ" b="1" dirty="0">
                <a:solidFill>
                  <a:schemeClr val="accent2"/>
                </a:solidFill>
              </a:rPr>
              <a:t>velká</a:t>
            </a:r>
            <a:r>
              <a:rPr lang="cs-CZ" dirty="0"/>
              <a:t> databáze</a:t>
            </a:r>
          </a:p>
          <a:p>
            <a:pPr lvl="2"/>
            <a:r>
              <a:rPr lang="cs-CZ" dirty="0"/>
              <a:t>Vyhledat všechny dokumenty, z nichž byl do D převzatý text</a:t>
            </a:r>
          </a:p>
          <a:p>
            <a:pPr lvl="1"/>
            <a:r>
              <a:rPr lang="cs-CZ" dirty="0"/>
              <a:t>Detailní analýza (</a:t>
            </a:r>
            <a:r>
              <a:rPr lang="cs-CZ" dirty="0" err="1"/>
              <a:t>Detailed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en-US" dirty="0"/>
              <a:t>Text alignment</a:t>
            </a:r>
            <a:r>
              <a:rPr lang="cs-CZ" dirty="0"/>
              <a:t>)</a:t>
            </a:r>
            <a:endParaRPr lang="en-US" dirty="0"/>
          </a:p>
          <a:p>
            <a:pPr lvl="2"/>
            <a:r>
              <a:rPr lang="cs-CZ" dirty="0"/>
              <a:t>Je dán podezřelý dokument D a množina kandidátů S</a:t>
            </a:r>
          </a:p>
          <a:p>
            <a:pPr lvl="2"/>
            <a:r>
              <a:rPr lang="cs-CZ" dirty="0"/>
              <a:t>V dokumentech z S vyznačit části, </a:t>
            </a:r>
            <a:br>
              <a:rPr lang="cs-CZ" dirty="0"/>
            </a:br>
            <a:r>
              <a:rPr lang="cs-CZ" dirty="0"/>
              <a:t>které byly převzaty do D</a:t>
            </a:r>
          </a:p>
          <a:p>
            <a:pPr lvl="1"/>
            <a:r>
              <a:rPr lang="cs-CZ" dirty="0"/>
              <a:t>Rozpoznání parafráze</a:t>
            </a:r>
          </a:p>
          <a:p>
            <a:pPr lvl="2"/>
            <a:r>
              <a:rPr lang="cs-CZ" dirty="0"/>
              <a:t>Pro dané dva úseky textu určit, zda </a:t>
            </a:r>
            <a:br>
              <a:rPr lang="cs-CZ" dirty="0"/>
            </a:br>
            <a:r>
              <a:rPr lang="cs-CZ" dirty="0"/>
              <a:t>(příp. do jaké míry) mají stejný význam</a:t>
            </a:r>
          </a:p>
          <a:p>
            <a:r>
              <a:rPr lang="cs-CZ" dirty="0"/>
              <a:t>Vytvoření protokolu o podobnosti</a:t>
            </a:r>
          </a:p>
          <a:p>
            <a:pPr lvl="1"/>
            <a:r>
              <a:rPr lang="cs-CZ" dirty="0"/>
              <a:t>pro posouzení člověkem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478" y="4797152"/>
            <a:ext cx="4261522" cy="1843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7969" y="6622276"/>
            <a:ext cx="143340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Source: </a:t>
            </a:r>
            <a:r>
              <a:rPr lang="en-US" sz="750" dirty="0" err="1"/>
              <a:t>Potthast</a:t>
            </a:r>
            <a:r>
              <a:rPr lang="en-US" sz="750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223738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Děkuji </a:t>
            </a:r>
            <a:r>
              <a:rPr lang="cs-CZ" dirty="0">
                <a:latin typeface="+mn-lt"/>
              </a:rPr>
              <a:t>za pozornost</a:t>
            </a:r>
            <a:endParaRPr lang="en-GB" dirty="0"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tomas.foltynek@mendelu.cz</a:t>
            </a:r>
          </a:p>
          <a:p>
            <a:r>
              <a:rPr lang="cs-CZ" u="sng" dirty="0"/>
              <a:t>dita.dlabolova@mendelu.cz</a:t>
            </a:r>
          </a:p>
          <a:p>
            <a:endParaRPr lang="cs-CZ" u="sng" dirty="0"/>
          </a:p>
          <a:p>
            <a:r>
              <a:rPr lang="cs-CZ" u="sng" dirty="0"/>
              <a:t>www.plagiarism.cz</a:t>
            </a:r>
          </a:p>
          <a:p>
            <a:r>
              <a:rPr lang="cs-CZ" u="sng" dirty="0"/>
              <a:t>www.plagiarism.cz/ippheae</a:t>
            </a:r>
          </a:p>
          <a:p>
            <a:r>
              <a:rPr lang="cs-CZ" u="sng" dirty="0"/>
              <a:t>www.plagiarism.cz/seeppai</a:t>
            </a:r>
          </a:p>
          <a:p>
            <a:endParaRPr lang="cs-CZ" u="sng" dirty="0"/>
          </a:p>
          <a:p>
            <a:r>
              <a:rPr lang="cs-CZ" dirty="0"/>
              <a:t>Databáze vzdělávacích </a:t>
            </a:r>
            <a:r>
              <a:rPr lang="cs-CZ" dirty="0" smtClean="0"/>
              <a:t>materiálů </a:t>
            </a:r>
            <a:r>
              <a:rPr lang="cs-CZ" u="sng" dirty="0" smtClean="0"/>
              <a:t>www.academicintegrity.eu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7827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1 (PEF 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" y="1603375"/>
            <a:ext cx="8083694" cy="4522788"/>
          </a:xfrm>
        </p:spPr>
      </p:pic>
    </p:spTree>
    <p:extLst>
      <p:ext uri="{BB962C8B-B14F-4D97-AF65-F5344CB8AC3E}">
        <p14:creationId xmlns:p14="http://schemas.microsoft.com/office/powerpoint/2010/main" val="36342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1 (PEF 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1946"/>
            <a:ext cx="8229600" cy="3745649"/>
          </a:xfrm>
        </p:spPr>
      </p:pic>
    </p:spTree>
    <p:extLst>
      <p:ext uri="{BB962C8B-B14F-4D97-AF65-F5344CB8AC3E}">
        <p14:creationId xmlns:p14="http://schemas.microsoft.com/office/powerpoint/2010/main" val="21109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2 (PEF 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" y="1608705"/>
            <a:ext cx="7992887" cy="5216043"/>
          </a:xfrm>
        </p:spPr>
      </p:pic>
      <p:sp>
        <p:nvSpPr>
          <p:cNvPr id="5" name="Ovál 4"/>
          <p:cNvSpPr/>
          <p:nvPr/>
        </p:nvSpPr>
        <p:spPr bwMode="auto">
          <a:xfrm>
            <a:off x="4747548" y="5853625"/>
            <a:ext cx="792088" cy="519351"/>
          </a:xfrm>
          <a:prstGeom prst="ellipse">
            <a:avLst/>
          </a:prstGeom>
          <a:noFill/>
          <a:ln w="57150" cap="flat" cmpd="sng" algn="ctr">
            <a:solidFill>
              <a:srgbClr val="0066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cs-CZ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9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2 (PEF 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/>
          <a:stretch/>
        </p:blipFill>
        <p:spPr>
          <a:xfrm>
            <a:off x="611562" y="1660588"/>
            <a:ext cx="7704855" cy="4992512"/>
          </a:xfrm>
        </p:spPr>
      </p:pic>
      <p:sp>
        <p:nvSpPr>
          <p:cNvPr id="5" name="Ovál 4"/>
          <p:cNvSpPr/>
          <p:nvPr/>
        </p:nvSpPr>
        <p:spPr bwMode="auto">
          <a:xfrm>
            <a:off x="4572000" y="6093298"/>
            <a:ext cx="792088" cy="519351"/>
          </a:xfrm>
          <a:prstGeom prst="ellipse">
            <a:avLst/>
          </a:prstGeom>
          <a:noFill/>
          <a:ln w="57150" cap="flat" cmpd="sng" algn="ctr">
            <a:solidFill>
              <a:srgbClr val="0066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cs-CZ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6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č. 2 (PEF MENDELU, 2017)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62515"/>
            <a:ext cx="7488832" cy="4972365"/>
          </a:xfrm>
        </p:spPr>
      </p:pic>
      <p:sp>
        <p:nvSpPr>
          <p:cNvPr id="5" name="TextovéPole 4"/>
          <p:cNvSpPr txBox="1"/>
          <p:nvPr/>
        </p:nvSpPr>
        <p:spPr>
          <a:xfrm>
            <a:off x="5724128" y="6577609"/>
            <a:ext cx="351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Na konci červeného textu: (</a:t>
            </a:r>
            <a:r>
              <a:rPr lang="cs-CZ" sz="1400" dirty="0" err="1"/>
              <a:t>Hotský</a:t>
            </a:r>
            <a:r>
              <a:rPr lang="cs-CZ" sz="14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12750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Defini</a:t>
            </a:r>
            <a:r>
              <a:rPr lang="cs-CZ" dirty="0" err="1">
                <a:latin typeface="+mn-lt"/>
              </a:rPr>
              <a:t>ce</a:t>
            </a:r>
            <a:r>
              <a:rPr lang="en-GB" dirty="0">
                <a:latin typeface="+mn-lt"/>
              </a:rPr>
              <a:t>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si představíte pod pojmem </a:t>
            </a:r>
            <a:r>
              <a:rPr lang="cs-CZ" i="1" dirty="0"/>
              <a:t>plagiátorství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5565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j-pef2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j-pef2" id="{432AB3FD-0DDE-4838-8511-3938C79C6A16}" vid="{DA6ABDE4-A479-4A7B-8843-DABF162408E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muj-pef2</Template>
  <TotalTime>10749</TotalTime>
  <Words>870</Words>
  <Application>Microsoft Office PowerPoint</Application>
  <PresentationFormat>Předvádění na obrazovce (4:3)</PresentationFormat>
  <Paragraphs>171</Paragraphs>
  <Slides>37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ＭＳ Ｐゴシック</vt:lpstr>
      <vt:lpstr>Arial</vt:lpstr>
      <vt:lpstr>Calibri</vt:lpstr>
      <vt:lpstr>Helvetica</vt:lpstr>
      <vt:lpstr>muj-pef2</vt:lpstr>
      <vt:lpstr>Kde je hranice plagiátorství?</vt:lpstr>
      <vt:lpstr>Osnova workshopu</vt:lpstr>
      <vt:lpstr>Příklad č. 1 (PEF MENDELU, 2017)</vt:lpstr>
      <vt:lpstr>Příklad č. 1 (PEF MENDELU, 2017)</vt:lpstr>
      <vt:lpstr>Příklad č. 1 (PEF MENDELU, 2017)</vt:lpstr>
      <vt:lpstr>Příklad č. 2 (PEF MENDELU, 2017)</vt:lpstr>
      <vt:lpstr>Příklad č. 2 (PEF MENDELU, 2017)</vt:lpstr>
      <vt:lpstr>Příklad č. 2 (PEF MENDELU, 2017)</vt:lpstr>
      <vt:lpstr>Definice…</vt:lpstr>
      <vt:lpstr>Definice plagiátorství</vt:lpstr>
      <vt:lpstr>Plagiátorství typicky zahrnuje</vt:lpstr>
      <vt:lpstr>Autorský zákon</vt:lpstr>
      <vt:lpstr>Kde je hranice? </vt:lpstr>
      <vt:lpstr>Scénář č. 1</vt:lpstr>
      <vt:lpstr>Scénář č. 2</vt:lpstr>
      <vt:lpstr>Scénář č. 3</vt:lpstr>
      <vt:lpstr>Scénář č. 4</vt:lpstr>
      <vt:lpstr>Scénář č. 5</vt:lpstr>
      <vt:lpstr>Některá slova změněna Scénáře 6, 7, 8</vt:lpstr>
      <vt:lpstr>Diskuse ve skupinách</vt:lpstr>
      <vt:lpstr>Scénář č. 1</vt:lpstr>
      <vt:lpstr>Scénář č. 2</vt:lpstr>
      <vt:lpstr>Scénář č. 3</vt:lpstr>
      <vt:lpstr>Příklad: z blogu pana Jablka</vt:lpstr>
      <vt:lpstr>Příklad: z blogu pana Jablka</vt:lpstr>
      <vt:lpstr>Scénář č. 4</vt:lpstr>
      <vt:lpstr>Scénář č. 5</vt:lpstr>
      <vt:lpstr>Některá slova změněna Scénáře 6, 7, 8</vt:lpstr>
      <vt:lpstr>Kde je hranice?</vt:lpstr>
      <vt:lpstr>40 % práce okopírováno slovo od slova, bez uvozovek, bez odkazů v textu, bez uvedení zdrojů v seznamu literatury</vt:lpstr>
      <vt:lpstr>40 % práce okopírováno s některými slovy změněnými, bez uvozovek, bez odkazů v textu, bez uvedení zdrojů v seznamu literatury</vt:lpstr>
      <vt:lpstr>Co je příčinou?</vt:lpstr>
      <vt:lpstr>Čeští studenti vs. učitelé:  Proč se studenti dopouštějí plagiátorství?</vt:lpstr>
      <vt:lpstr>Čeští studenti vs. učitelé</vt:lpstr>
      <vt:lpstr>Nevěřte procentům!</vt:lpstr>
      <vt:lpstr>Detekce plagiátorství: Technický pohled</vt:lpstr>
      <vt:lpstr>Děkuji za pozornost</vt:lpstr>
    </vt:vector>
  </TitlesOfParts>
  <Company>Tomáš Foltýnek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Steganografie</dc:title>
  <dc:creator>Tomáš Foltýnek</dc:creator>
  <cp:lastModifiedBy>Tomáš Foltýnek</cp:lastModifiedBy>
  <cp:revision>172</cp:revision>
  <cp:lastPrinted>2019-01-03T07:34:26Z</cp:lastPrinted>
  <dcterms:created xsi:type="dcterms:W3CDTF">2010-09-23T10:39:08Z</dcterms:created>
  <dcterms:modified xsi:type="dcterms:W3CDTF">2020-01-22T10:14:22Z</dcterms:modified>
</cp:coreProperties>
</file>