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3" r:id="rId4"/>
    <p:sldId id="258" r:id="rId5"/>
    <p:sldId id="863" r:id="rId6"/>
    <p:sldId id="762" r:id="rId7"/>
    <p:sldId id="840" r:id="rId8"/>
    <p:sldId id="868" r:id="rId9"/>
    <p:sldId id="806" r:id="rId10"/>
    <p:sldId id="878" r:id="rId11"/>
    <p:sldId id="882" r:id="rId12"/>
    <p:sldId id="883" r:id="rId13"/>
    <p:sldId id="884" r:id="rId14"/>
    <p:sldId id="880" r:id="rId15"/>
    <p:sldId id="269" r:id="rId16"/>
    <p:sldId id="824" r:id="rId17"/>
    <p:sldId id="821" r:id="rId18"/>
    <p:sldId id="881" r:id="rId19"/>
    <p:sldId id="822" r:id="rId20"/>
    <p:sldId id="823" r:id="rId21"/>
    <p:sldId id="825" r:id="rId22"/>
    <p:sldId id="826" r:id="rId23"/>
    <p:sldId id="827" r:id="rId24"/>
    <p:sldId id="829" r:id="rId25"/>
    <p:sldId id="828" r:id="rId26"/>
    <p:sldId id="831" r:id="rId27"/>
    <p:sldId id="832" r:id="rId28"/>
    <p:sldId id="833" r:id="rId29"/>
    <p:sldId id="834" r:id="rId30"/>
    <p:sldId id="835" r:id="rId31"/>
    <p:sldId id="836" r:id="rId32"/>
    <p:sldId id="837" r:id="rId33"/>
    <p:sldId id="838" r:id="rId34"/>
    <p:sldId id="839" r:id="rId35"/>
    <p:sldId id="813" r:id="rId36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12D2F"/>
    <a:srgbClr val="FFD140"/>
    <a:srgbClr val="91C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7" d="100"/>
          <a:sy n="87" d="100"/>
        </p:scale>
        <p:origin x="221" y="-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EA44D-A54D-4C26-A04A-356F35D95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A4C25-BC0B-484E-B3A3-C9678A13EA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9D18C6-7310-48D0-9878-872651385FFB}" type="datetimeFigureOut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2670F8-EE13-408B-B6B8-0CFF833383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1BDF529-BDC8-4FF0-B36D-57803137F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473D4-9BC8-4F21-BF35-1461D17091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ECC5-2EAE-44A7-A829-9DC3BF288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310F01-189E-4B26-9F90-A429A3F8CF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B2EF1DE-905E-44C9-A055-7DEEB9786FB9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8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7988D70-B63E-6F44-AC57-740EC277F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B5EE867-F4D1-A141-8500-E6683422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C8F5CA6-F1F1-8046-B68F-BCEBAA570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3D0258B-0748-7D4C-AD5B-CAB59D872135}" type="slidenum">
              <a:rPr lang="en-GB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1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D2D86AE-7326-C94D-A9AB-AC0734E5A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D17FD94-8138-5849-8449-BCD9E8FDA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BE56E46-E2B3-654A-BE2A-FF4A46127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95773C5-784B-4743-BA81-7B2BFA8C71DD}" type="slidenum">
              <a:rPr lang="en-GB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D2D86AE-7326-C94D-A9AB-AC0734E5A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D17FD94-8138-5849-8449-BCD9E8FDA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BE56E46-E2B3-654A-BE2A-FF4A46127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95773C5-784B-4743-BA81-7B2BFA8C71DD}" type="slidenum">
              <a:rPr lang="en-GB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8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CD52B1D-0478-8C46-8013-608745C53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98CBF9F-FF88-0641-9253-AE03FB8CA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C229205-EE8C-EF41-9193-1A47EDAFC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D853ED8-76A5-F343-8519-60091AF51A02}" type="slidenum">
              <a:rPr lang="en-GB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35</a:t>
            </a:fld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7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41BEFCA2-3096-4482-820D-2F475258B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648BA-6AB3-46AC-8E79-F6A77B091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896" y="1487488"/>
            <a:ext cx="9144000" cy="2387600"/>
          </a:xfrm>
        </p:spPr>
        <p:txBody>
          <a:bodyPr anchor="b">
            <a:normAutofit/>
          </a:bodyPr>
          <a:lstStyle>
            <a:lvl1pPr algn="r">
              <a:defRPr sz="5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770A8-F629-4A32-B0EA-8EE247CEF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896" y="3967163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Calibri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AD7968-2A75-4F85-9CAE-0B2FB72C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6356350"/>
            <a:ext cx="2743200" cy="365125"/>
          </a:xfrm>
        </p:spPr>
        <p:txBody>
          <a:bodyPr/>
          <a:lstStyle>
            <a:lvl1pPr algn="r">
              <a:defRPr sz="1600" smtClean="0">
                <a:solidFill>
                  <a:schemeClr val="bg1"/>
                </a:solidFill>
                <a:latin typeface="Calibri "/>
              </a:defRPr>
            </a:lvl1pPr>
          </a:lstStyle>
          <a:p>
            <a:pPr>
              <a:defRPr/>
            </a:pPr>
            <a:fld id="{B1933C7B-8330-439C-BC12-1C013265D208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86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4417-CF3D-440D-821A-88F38A49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66C14-AE4E-48E3-8837-69F2FB685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5F4A9-8642-4ECA-80C2-664141A5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8842-F3E0-434B-BDF7-AB2CECEF6246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CB74-A0DE-4A30-B19E-C98A64CB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88BC-206E-46DB-97BC-3E203EF7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FB38-E07B-4EEF-A4A2-5C6509E109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25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477DF-B303-4DA0-B63E-7C9E0ACD7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5AAC0-2848-4FB0-BACB-2FD72E7CC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95E0-867B-41C0-96D5-E9522EFB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4B3A-CD28-4F69-BE20-8A14D300EDAC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3B43-0CAB-4382-8582-F911D416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F8DF-1E6F-487B-8BBC-DE091310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EA9C-D51E-4E33-9381-7ADDD240E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C2C5-7741-425A-B12F-E2092975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65125"/>
            <a:ext cx="11395075" cy="101126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DA39-8156-489F-9C03-3891AF0F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0839-3EF0-4864-A377-E8B33386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69AF-BE45-4365-B7E2-320129649B19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A2401-2852-430E-B431-B52E2BB2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55986-ADD6-426C-AA34-C23E9192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375C-7772-4F59-9FF1-E7DD3EB93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85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C9F1-65A9-454A-946D-FCD09883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ECAA2-0FF1-443C-BBE7-18C25E40C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E16FA-B723-401F-8170-AE9F0F3E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64F7-2A1C-4AF3-8C6F-A6F433D4DEF5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EA8AF-05EE-4376-93D2-E0B4E22D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5532A-ED29-406A-8908-9A572F59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418F-2341-4379-B4EE-5E9952C3B6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20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EC81-619D-430C-85DD-4B8AF7A4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E4929-3E2D-495B-A069-77E11DD3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5EF54-C3D6-4806-9B91-6FC2FAB85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A3CF87-6E67-44F1-B535-0CFE89448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2F03-CCD9-40F6-8BA2-6A27F03D233C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70413C-7B75-4116-B48E-7D9240AC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AEA7B6-BA97-46AF-AF5A-5FB552C3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87AB-1271-47C7-B636-5EAB9391D7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3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8CBF-9F1D-422F-8F70-4839C6A7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C0AB5-97C0-4261-B44F-EE6137B13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DD225-C2A2-4800-97C4-DA0F876F3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04A30-6908-44EE-B534-5C46A9890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D2C81-6FAA-4DC7-AAEC-05CE612BD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7A1791-BB43-4EC5-BE33-CF04F9F2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9FA47-E9E3-477C-A993-3AAB2D1ADBC1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127E9C-5D4C-4724-AA49-CB29A086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1A2FC5-8A0E-4CE2-B7BD-11D833E6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29C0-9D40-4B25-B66B-6D9F165CAB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65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181B-21DF-4831-B5F8-C65809CE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F2BD1B-8263-4CF6-A336-C2E9429A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7309-1CE8-4300-8BDF-F4034B15E1B9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52C9FF-ABAA-495F-B6D7-CEA2CF3B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CBC673-E303-40BB-A887-2836041F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B85B-5394-426E-B3FC-69D5990714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1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59A1C0-A3B9-445D-B439-DB13DE00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5375-BB1E-4DE2-B421-725C6308A5AF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8FB04D8-2EC5-4AA9-A0BE-28AF2056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2F07C-399E-4D7E-8F0E-B286848E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4A29-164A-4F5A-9569-1625B75AB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44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A2DE-95B1-493E-B1A8-C6FE0BEA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665B9-FB8C-429B-B912-96888E36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14D35-D892-4D5A-9339-FE9C16EDE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25BF01-F4BB-4496-9960-0AAA5752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0B262-8340-4667-81A2-E127C69F3352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73DD09-C44E-4531-A4AA-E2394DD0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99DC3A-872F-489A-BDDF-92FBFA42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559A-568D-4FAD-B0EE-A40D1E350A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1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F312-A714-43D3-B61F-22032F05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21FD6-8487-483F-BA30-FAF37139A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cs-C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3AC05-CAE1-4AAE-89D9-164B3410E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4F4742-1ADA-4A96-8037-75D27779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1FA7-802E-4D9F-B7BE-B79D905E32CB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E7D8C1-2324-4816-8524-2E610974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E1C61F-E3E7-49CB-AA81-B40E896D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ADA5-9F4C-44F6-B4A9-AAE37FAF7A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47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8BA485F9-F5B0-4242-99C5-A0F2167EA7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345" y="190378"/>
            <a:ext cx="23749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8BB5566-E856-47BD-94F9-9119D742D42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64C4D8F-ECC5-4A07-8C8E-63C379B6D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4814" y="431678"/>
            <a:ext cx="11414124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  <a:endParaRPr lang="cs-CZ" altLang="cs-CZ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C7E0613-D346-4B07-9942-43FE96CD9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4813" y="1667447"/>
            <a:ext cx="11395075" cy="427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  <a:endParaRPr lang="cs-CZ" alt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9CAD-421E-4408-9740-52A086639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48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2565CD-5083-4FB5-A0CD-4BC3FB4F78B0}" type="datetime1">
              <a:rPr lang="cs-CZ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D35C-D08A-49E9-BBDB-CDA2E1243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000" y="6356350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3A9D-D305-432D-89BD-79559E7D5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601ABA5-1D9F-4D63-BA3B-5AECC9091C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6">
            <a:extLst>
              <a:ext uri="{FF2B5EF4-FFF2-40B4-BE49-F238E27FC236}">
                <a16:creationId xmlns:a16="http://schemas.microsoft.com/office/drawing/2014/main" id="{6C6E110B-531D-4AE5-9AA7-35312903A8AC}"/>
              </a:ext>
            </a:extLst>
          </p:cNvPr>
          <p:cNvSpPr/>
          <p:nvPr userDrawn="1"/>
        </p:nvSpPr>
        <p:spPr>
          <a:xfrm>
            <a:off x="0" y="6151563"/>
            <a:ext cx="12192000" cy="136525"/>
          </a:xfrm>
          <a:prstGeom prst="rect">
            <a:avLst/>
          </a:prstGeom>
          <a:solidFill>
            <a:srgbClr val="91C7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bdélník 6">
            <a:extLst>
              <a:ext uri="{FF2B5EF4-FFF2-40B4-BE49-F238E27FC236}">
                <a16:creationId xmlns:a16="http://schemas.microsoft.com/office/drawing/2014/main" id="{190EB98E-3F0E-4893-AA5A-760825FA6C58}"/>
              </a:ext>
            </a:extLst>
          </p:cNvPr>
          <p:cNvSpPr/>
          <p:nvPr userDrawn="1"/>
        </p:nvSpPr>
        <p:spPr>
          <a:xfrm>
            <a:off x="0" y="0"/>
            <a:ext cx="12192000" cy="255588"/>
          </a:xfrm>
          <a:prstGeom prst="rect">
            <a:avLst/>
          </a:prstGeom>
          <a:solidFill>
            <a:srgbClr val="FFD1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0AFFFCAB-6FEE-4B8F-9D62-1ED4FE4E14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5765" y="1498356"/>
            <a:ext cx="11433173" cy="32565"/>
          </a:xfrm>
          <a:prstGeom prst="line">
            <a:avLst/>
          </a:prstGeom>
          <a:noFill/>
          <a:ln w="12700">
            <a:solidFill>
              <a:srgbClr val="9A9A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rgbClr val="312D2F"/>
          </a:solidFill>
          <a:latin typeface="Calibri 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12D2F"/>
          </a:solidFill>
          <a:latin typeface="Calibri 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312D2F"/>
          </a:solidFill>
          <a:latin typeface="Calibri 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312D2F"/>
          </a:solidFill>
          <a:latin typeface="Calibri 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312D2F"/>
          </a:solidFill>
          <a:latin typeface="Calibri 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312D2F"/>
          </a:solidFill>
          <a:latin typeface="Calibri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S6jKianY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QS6jKianYQ?feature=oembe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QbLSEPN5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GQbLSEPN5w?feature=oembe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jE7MY4OF6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jE7MY4OF6k?feature=oembe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D-K2twZwr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D-K2twZwr8?feature=oembe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hfmZ469l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chfmZ469lE?feature=oembe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1yInC8vQc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1yInC8vQcY?feature=oembe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m-FjtUklP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m-FjtUklPI?feature=oembe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FyASop8n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wFyASop8nc?feature=oembe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4a24xvHu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t4a24xvHuU?feature=oembe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miaLxCUDkw?feature=oembed" TargetMode="Externa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58C2-735E-4433-9298-C22118C28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643" y="6220802"/>
            <a:ext cx="6030913" cy="23876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/>
              <a:t>Teaching Ethics Vs. Teachers Ethics </a:t>
            </a:r>
            <a:br>
              <a:rPr lang="en-GB" dirty="0"/>
            </a:br>
            <a:r>
              <a:rPr lang="en-GB" dirty="0"/>
              <a:t>A thought provoking workshop for School Teachers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cs-CZ" dirty="0"/>
          </a:p>
        </p:txBody>
      </p:sp>
      <p:sp>
        <p:nvSpPr>
          <p:cNvPr id="4100" name="Date Placeholder 3">
            <a:extLst>
              <a:ext uri="{FF2B5EF4-FFF2-40B4-BE49-F238E27FC236}">
                <a16:creationId xmlns:a16="http://schemas.microsoft.com/office/drawing/2014/main" id="{E38E89FE-410A-4F64-BF66-3ECD52319A7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53F908-659E-4BA3-8523-27301DF61C11}" type="datetime1">
              <a:rPr lang="cs-CZ" altLang="cs-CZ">
                <a:solidFill>
                  <a:schemeClr val="bg1"/>
                </a:solidFill>
                <a:latin typeface="Calibri 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10.04.2023</a:t>
            </a:fld>
            <a:endParaRPr lang="cs-CZ" altLang="cs-CZ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4DC19-9DAD-0551-144A-FAFF89B6F1FC}"/>
              </a:ext>
            </a:extLst>
          </p:cNvPr>
          <p:cNvSpPr txBox="1"/>
          <p:nvPr/>
        </p:nvSpPr>
        <p:spPr>
          <a:xfrm>
            <a:off x="7059123" y="5255227"/>
            <a:ext cx="3483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j-cs"/>
              </a:rPr>
              <a:t>Dr Shiva Sivasubramaniam</a:t>
            </a:r>
            <a:endParaRPr lang="en-GB" sz="900" dirty="0"/>
          </a:p>
        </p:txBody>
      </p:sp>
      <p:pic>
        <p:nvPicPr>
          <p:cNvPr id="5" name="Google Shape;102;p13">
            <a:extLst>
              <a:ext uri="{FF2B5EF4-FFF2-40B4-BE49-F238E27FC236}">
                <a16:creationId xmlns:a16="http://schemas.microsoft.com/office/drawing/2014/main" id="{99A63595-5389-81C7-0C15-2501FA0E678C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245820" y="2999492"/>
            <a:ext cx="1473200" cy="13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C1897B6-9C1D-5042-A361-409857441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" y="234572"/>
            <a:ext cx="12192000" cy="9080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Situational Ethical Decision making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76D4A-7CC3-034B-809E-6349B267719A}"/>
              </a:ext>
            </a:extLst>
          </p:cNvPr>
          <p:cNvSpPr txBox="1"/>
          <p:nvPr/>
        </p:nvSpPr>
        <p:spPr>
          <a:xfrm>
            <a:off x="258371" y="1509837"/>
            <a:ext cx="118067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to ethical behaviour –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‘owning actions and their consequences’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Expecting the unexpected! -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brave -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take the right decision, according to the situation.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Adapting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environmental needs while maintaining ethical principles</a:t>
            </a:r>
          </a:p>
        </p:txBody>
      </p:sp>
      <p:pic>
        <p:nvPicPr>
          <p:cNvPr id="9" name="Google Shape;174;p18">
            <a:extLst>
              <a:ext uri="{FF2B5EF4-FFF2-40B4-BE49-F238E27FC236}">
                <a16:creationId xmlns:a16="http://schemas.microsoft.com/office/drawing/2014/main" id="{B2A5A006-BE90-5906-8CEC-E440761090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41357"/>
            <a:ext cx="1636498" cy="41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2;p13">
            <a:extLst>
              <a:ext uri="{FF2B5EF4-FFF2-40B4-BE49-F238E27FC236}">
                <a16:creationId xmlns:a16="http://schemas.microsoft.com/office/drawing/2014/main" id="{B6729A5C-AA1E-3310-4905-43D4DB3827F3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543619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041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4A25F-562E-3B76-34B6-97AE1DED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A69AF-BE45-4365-B7E2-320129649B19}" type="datetime1">
              <a:rPr lang="cs-CZ" smtClean="0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BE534-FC72-14B6-091A-7E9E7251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6375C-7772-4F59-9FF1-E7DD3EB933D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A7009-02C8-1CC5-BCD4-74D2199AD7D1}"/>
              </a:ext>
            </a:extLst>
          </p:cNvPr>
          <p:cNvSpPr/>
          <p:nvPr/>
        </p:nvSpPr>
        <p:spPr>
          <a:xfrm>
            <a:off x="155942" y="1889003"/>
            <a:ext cx="9850437" cy="3786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3200" dirty="0">
                <a:latin typeface="+mn-lt"/>
              </a:rPr>
              <a:t> research involved recruiting </a:t>
            </a:r>
            <a:r>
              <a:rPr lang="en-GB" sz="3200" b="1" dirty="0">
                <a:latin typeface="+mn-lt"/>
              </a:rPr>
              <a:t>community represented </a:t>
            </a:r>
            <a:r>
              <a:rPr lang="en-GB" sz="3200" dirty="0">
                <a:latin typeface="+mn-lt"/>
              </a:rPr>
              <a:t>participants.</a:t>
            </a:r>
          </a:p>
          <a:p>
            <a:pPr>
              <a:lnSpc>
                <a:spcPct val="150000"/>
              </a:lnSpc>
              <a:defRPr/>
            </a:pPr>
            <a:endParaRPr lang="en-GB" sz="1600" dirty="0">
              <a:latin typeface="+mn-lt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+mn-lt"/>
              </a:rPr>
              <a:t>Health promotion leaflets </a:t>
            </a:r>
            <a:r>
              <a:rPr lang="en-GB" sz="3200" dirty="0">
                <a:latin typeface="+mn-lt"/>
              </a:rPr>
              <a:t>were displayed in waiting rooms</a:t>
            </a:r>
          </a:p>
          <a:p>
            <a:pPr>
              <a:lnSpc>
                <a:spcPct val="150000"/>
              </a:lnSpc>
              <a:defRPr/>
            </a:pPr>
            <a:endParaRPr lang="en-GB" sz="1600" dirty="0">
              <a:latin typeface="+mn-lt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+mn-lt"/>
              </a:rPr>
              <a:t>Studied the </a:t>
            </a:r>
            <a:r>
              <a:rPr lang="en-GB" sz="3200" b="1" dirty="0">
                <a:latin typeface="+mn-lt"/>
              </a:rPr>
              <a:t>influence of these leaflets </a:t>
            </a:r>
            <a:r>
              <a:rPr lang="en-GB" sz="3200" dirty="0">
                <a:latin typeface="+mn-lt"/>
              </a:rPr>
              <a:t>in their health related behaviour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0995D99-10C1-7E21-0AA0-2B6D48F6D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37404" r="51236" b="-2"/>
          <a:stretch>
            <a:fillRect/>
          </a:stretch>
        </p:blipFill>
        <p:spPr bwMode="auto">
          <a:xfrm>
            <a:off x="10012729" y="4252454"/>
            <a:ext cx="2189162" cy="260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8F9BC27-5D74-9480-2B8E-C556C1EBE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49638" r="30154" b="7796"/>
          <a:stretch>
            <a:fillRect/>
          </a:stretch>
        </p:blipFill>
        <p:spPr bwMode="auto">
          <a:xfrm>
            <a:off x="10006379" y="176152"/>
            <a:ext cx="21955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277B739-B1E5-9B01-7AE7-E4AFEFDB7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2"/>
          <a:stretch>
            <a:fillRect/>
          </a:stretch>
        </p:blipFill>
        <p:spPr bwMode="auto">
          <a:xfrm>
            <a:off x="10004425" y="2479614"/>
            <a:ext cx="218916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33EA4-66AA-13B3-0EC2-29FC6159D116}"/>
              </a:ext>
            </a:extLst>
          </p:cNvPr>
          <p:cNvSpPr/>
          <p:nvPr/>
        </p:nvSpPr>
        <p:spPr>
          <a:xfrm>
            <a:off x="0" y="531365"/>
            <a:ext cx="12192000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Covert observational – Studies in Psychology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DB628B0-8B29-AF95-6EA1-2B9573F14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799" y="6277302"/>
            <a:ext cx="5816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Discuss the ethical issues of this study!</a:t>
            </a:r>
          </a:p>
        </p:txBody>
      </p:sp>
    </p:spTree>
    <p:extLst>
      <p:ext uri="{BB962C8B-B14F-4D97-AF65-F5344CB8AC3E}">
        <p14:creationId xmlns:p14="http://schemas.microsoft.com/office/powerpoint/2010/main" val="87361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DB819-4B5F-9E21-C380-9C143FD3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A69AF-BE45-4365-B7E2-320129649B19}" type="datetime1">
              <a:rPr lang="cs-CZ" smtClean="0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A651E-19EA-1082-0204-C358F314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6375C-7772-4F59-9FF1-E7DD3EB933D1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E5E39-484D-CB92-72C1-00896080E881}"/>
              </a:ext>
            </a:extLst>
          </p:cNvPr>
          <p:cNvSpPr/>
          <p:nvPr/>
        </p:nvSpPr>
        <p:spPr>
          <a:xfrm>
            <a:off x="2225748" y="1522154"/>
            <a:ext cx="7480227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Research objective should have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strong scientific merits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risk management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and harm alleviation should be in place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Avoiding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discomfort, anger or objections among participants when revealed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Should protect the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dignity and autonomy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of participants.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EC24C2BC-DB8A-0B8C-6D05-1B38BA08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265" r="2959" b="2454"/>
          <a:stretch>
            <a:fillRect/>
          </a:stretch>
        </p:blipFill>
        <p:spPr bwMode="auto">
          <a:xfrm rot="1131044">
            <a:off x="10391324" y="1387028"/>
            <a:ext cx="1407644" cy="22088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37BDEA3-DDF5-4485-DFA7-7E06FB3A8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69125">
            <a:off x="426389" y="1298212"/>
            <a:ext cx="1391146" cy="2024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BD136-1758-8113-E8E7-0F2C84C8C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4" t="1617" r="10095" b="6153"/>
          <a:stretch/>
        </p:blipFill>
        <p:spPr>
          <a:xfrm rot="19903919">
            <a:off x="609357" y="3567351"/>
            <a:ext cx="1455875" cy="227723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04DDE6-D618-C0C6-09B5-CBE5B068CE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41"/>
          <a:stretch/>
        </p:blipFill>
        <p:spPr>
          <a:xfrm rot="1141702">
            <a:off x="10070090" y="3712540"/>
            <a:ext cx="1352983" cy="218001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E6C210-3E55-95FD-D64E-97C7B1EC23EA}"/>
              </a:ext>
            </a:extLst>
          </p:cNvPr>
          <p:cNvSpPr/>
          <p:nvPr/>
        </p:nvSpPr>
        <p:spPr>
          <a:xfrm>
            <a:off x="0" y="195878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Covert research - Values and volition </a:t>
            </a:r>
          </a:p>
        </p:txBody>
      </p:sp>
    </p:spTree>
    <p:extLst>
      <p:ext uri="{BB962C8B-B14F-4D97-AF65-F5344CB8AC3E}">
        <p14:creationId xmlns:p14="http://schemas.microsoft.com/office/powerpoint/2010/main" val="407221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04379-C1A6-4510-9BF3-D2686014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A69AF-BE45-4365-B7E2-320129649B19}" type="datetime1">
              <a:rPr lang="cs-CZ" smtClean="0"/>
              <a:pPr>
                <a:defRPr/>
              </a:pPr>
              <a:t>10.04.2023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94CFA-12FA-D249-BF1F-C9DD31D1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6375C-7772-4F59-9FF1-E7DD3EB933D1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BAF44-126D-B0AC-E1E2-E516D2D5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921"/>
            <a:ext cx="12192000" cy="51613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9B72F2-0575-C8B1-E31D-A6032E427F51}"/>
              </a:ext>
            </a:extLst>
          </p:cNvPr>
          <p:cNvSpPr/>
          <p:nvPr/>
        </p:nvSpPr>
        <p:spPr>
          <a:xfrm>
            <a:off x="-56056" y="216927"/>
            <a:ext cx="12192000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Wrong with this research setting?</a:t>
            </a:r>
          </a:p>
        </p:txBody>
      </p:sp>
    </p:spTree>
    <p:extLst>
      <p:ext uri="{BB962C8B-B14F-4D97-AF65-F5344CB8AC3E}">
        <p14:creationId xmlns:p14="http://schemas.microsoft.com/office/powerpoint/2010/main" val="370991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>
            <a:extLst>
              <a:ext uri="{FF2B5EF4-FFF2-40B4-BE49-F238E27FC236}">
                <a16:creationId xmlns:a16="http://schemas.microsoft.com/office/drawing/2014/main" id="{A684FB61-F5A9-9156-DE1A-045AB5D96EB7}"/>
              </a:ext>
            </a:extLst>
          </p:cNvPr>
          <p:cNvSpPr txBox="1"/>
          <p:nvPr/>
        </p:nvSpPr>
        <p:spPr>
          <a:xfrm>
            <a:off x="1" y="2505711"/>
            <a:ext cx="1219199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Situational Ethical decision making</a:t>
            </a: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Google Shape;174;p18">
            <a:extLst>
              <a:ext uri="{FF2B5EF4-FFF2-40B4-BE49-F238E27FC236}">
                <a16:creationId xmlns:a16="http://schemas.microsoft.com/office/drawing/2014/main" id="{CDF5469D-6B15-6183-F538-192E9B4B82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41357"/>
            <a:ext cx="1636498" cy="415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84;p18">
            <a:extLst>
              <a:ext uri="{FF2B5EF4-FFF2-40B4-BE49-F238E27FC236}">
                <a16:creationId xmlns:a16="http://schemas.microsoft.com/office/drawing/2014/main" id="{35FBD653-50C6-1E08-601F-EBCF8B109169}"/>
              </a:ext>
            </a:extLst>
          </p:cNvPr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2854AAAC-C99C-8E0C-18B4-291F91D858CF}"/>
              </a:ext>
            </a:extLst>
          </p:cNvPr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236569" y="5435740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59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CCCC3225-467D-6E18-5811-D62A6A54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2" y="344333"/>
            <a:ext cx="9419577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1: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008080"/>
                </a:solidFill>
                <a:cs typeface="Calibri" panose="020F0502020204030204" pitchFamily="34" charset="0"/>
              </a:rPr>
              <a:t>Teacher-student Boundaries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49E6C-0C3E-56E5-B9D0-712BDCE3C73C}"/>
              </a:ext>
            </a:extLst>
          </p:cNvPr>
          <p:cNvSpPr txBox="1"/>
          <p:nvPr/>
        </p:nvSpPr>
        <p:spPr>
          <a:xfrm>
            <a:off x="2342534" y="6374442"/>
            <a:ext cx="8243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Video Adopted from - https://www.youtube.com/watch?v=sQS6jKianYQ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Online Media 1" title="Ethical dilemmas: Situations with students">
            <a:hlinkClick r:id="" action="ppaction://media"/>
            <a:extLst>
              <a:ext uri="{FF2B5EF4-FFF2-40B4-BE49-F238E27FC236}">
                <a16:creationId xmlns:a16="http://schemas.microsoft.com/office/drawing/2014/main" id="{C5BDB85A-E12F-EB80-69A5-22E05E770A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16377" y="1615799"/>
            <a:ext cx="7924274" cy="4477215"/>
          </a:xfrm>
          <a:prstGeom prst="rect">
            <a:avLst/>
          </a:prstGeom>
        </p:spPr>
      </p:pic>
      <p:pic>
        <p:nvPicPr>
          <p:cNvPr id="4" name="Google Shape;102;p13">
            <a:extLst>
              <a:ext uri="{FF2B5EF4-FFF2-40B4-BE49-F238E27FC236}">
                <a16:creationId xmlns:a16="http://schemas.microsoft.com/office/drawing/2014/main" id="{93835C5F-E136-3C9D-E89D-D415F86C327D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8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CCCC3225-467D-6E18-5811-D62A6A54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47" y="374596"/>
            <a:ext cx="8352692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1: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008080"/>
                </a:solidFill>
                <a:cs typeface="Calibri" panose="020F0502020204030204" pitchFamily="34" charset="0"/>
              </a:rPr>
              <a:t>Teacher-student Boundaries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49E6C-0C3E-56E5-B9D0-712BDCE3C73C}"/>
              </a:ext>
            </a:extLst>
          </p:cNvPr>
          <p:cNvSpPr txBox="1"/>
          <p:nvPr/>
        </p:nvSpPr>
        <p:spPr>
          <a:xfrm>
            <a:off x="2342535" y="6495248"/>
            <a:ext cx="6140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https://www.youtube.com/watch?v=sQS6jKianYQ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1FFEC-5ED8-C03D-D392-E5CDD640EA70}"/>
              </a:ext>
            </a:extLst>
          </p:cNvPr>
          <p:cNvSpPr txBox="1"/>
          <p:nvPr/>
        </p:nvSpPr>
        <p:spPr>
          <a:xfrm>
            <a:off x="243348" y="1852670"/>
            <a:ext cx="1170530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the ethical issues about this teacher-student relationship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appropriate to communicate with students using their private email addresses and phone numbers?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might you handle the situation?</a:t>
            </a:r>
          </a:p>
        </p:txBody>
      </p: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FCB5B696-DD3D-DDEB-45CC-27F14D7E10B3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614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CCCC3225-467D-6E18-5811-D62A6A54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130" y="353126"/>
            <a:ext cx="10374923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8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2: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800" dirty="0">
                <a:solidFill>
                  <a:srgbClr val="008080"/>
                </a:solidFill>
                <a:cs typeface="Calibri" panose="020F0502020204030204" pitchFamily="34" charset="0"/>
              </a:rPr>
              <a:t>Teacher Behaviours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49E6C-0C3E-56E5-B9D0-712BDCE3C73C}"/>
              </a:ext>
            </a:extLst>
          </p:cNvPr>
          <p:cNvSpPr txBox="1"/>
          <p:nvPr/>
        </p:nvSpPr>
        <p:spPr>
          <a:xfrm>
            <a:off x="2333742" y="6320208"/>
            <a:ext cx="9043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Video Adopted from https://www.youtube.com/watch?v=fGQbLSEPN5w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Online Media 1" title="Teacher Ethics Video - Social Media Dilemma HD">
            <a:hlinkClick r:id="" action="ppaction://media"/>
            <a:extLst>
              <a:ext uri="{FF2B5EF4-FFF2-40B4-BE49-F238E27FC236}">
                <a16:creationId xmlns:a16="http://schemas.microsoft.com/office/drawing/2014/main" id="{84773528-165A-A6FD-444B-4CD934B618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52077" y="1601293"/>
            <a:ext cx="8045938" cy="4545955"/>
          </a:xfrm>
          <a:prstGeom prst="rect">
            <a:avLst/>
          </a:prstGeom>
        </p:spPr>
      </p:pic>
      <p:pic>
        <p:nvPicPr>
          <p:cNvPr id="6" name="Google Shape;102;p13">
            <a:extLst>
              <a:ext uri="{FF2B5EF4-FFF2-40B4-BE49-F238E27FC236}">
                <a16:creationId xmlns:a16="http://schemas.microsoft.com/office/drawing/2014/main" id="{61D2D628-1201-A3EE-A30A-3B43991F3E09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7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CCC3225-467D-6E18-5811-D62A6A54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114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2: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008080"/>
                </a:solidFill>
                <a:cs typeface="Calibri" panose="020F0502020204030204" pitchFamily="34" charset="0"/>
              </a:rPr>
              <a:t>Teacher Behaviour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1FFEC-5ED8-C03D-D392-E5CDD640EA70}"/>
              </a:ext>
            </a:extLst>
          </p:cNvPr>
          <p:cNvSpPr txBox="1"/>
          <p:nvPr/>
        </p:nvSpPr>
        <p:spPr>
          <a:xfrm>
            <a:off x="243348" y="1530259"/>
            <a:ext cx="1170530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Discuss the ethical issues about this teacher behaviour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What are the steps her colleague can take to stop this behaviour?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Are there any guidelines for social media usage for individuals dealing with “vulnerable people”?</a:t>
            </a:r>
          </a:p>
        </p:txBody>
      </p: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CED4487F-9BE5-8D1E-4490-1D6DAE186DD8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303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CCC3225-467D-6E18-5811-D62A6A54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44333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3: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Parental rights Vs Patient welfare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32D48-EE09-289F-EFB3-2C8BE6D785EE}"/>
              </a:ext>
            </a:extLst>
          </p:cNvPr>
          <p:cNvSpPr txBox="1"/>
          <p:nvPr/>
        </p:nvSpPr>
        <p:spPr>
          <a:xfrm>
            <a:off x="2240526" y="6405068"/>
            <a:ext cx="9418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video adopted from https://www.youtube.com/watch?v=7jE7MY4OF6k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Online Media 3" title="Timeline of Alfie Evans' treatment in Alder Hey Hospital - Daily Mail">
            <a:hlinkClick r:id="" action="ppaction://media"/>
            <a:extLst>
              <a:ext uri="{FF2B5EF4-FFF2-40B4-BE49-F238E27FC236}">
                <a16:creationId xmlns:a16="http://schemas.microsoft.com/office/drawing/2014/main" id="{FA4F6C1F-338C-360C-AACC-C6CC33F589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4347" y="1603619"/>
            <a:ext cx="7696943" cy="4348773"/>
          </a:xfrm>
          <a:prstGeom prst="rect">
            <a:avLst/>
          </a:prstGeom>
        </p:spPr>
      </p:pic>
      <p:pic>
        <p:nvPicPr>
          <p:cNvPr id="6" name="Google Shape;102;p13">
            <a:extLst>
              <a:ext uri="{FF2B5EF4-FFF2-40B4-BE49-F238E27FC236}">
                <a16:creationId xmlns:a16="http://schemas.microsoft.com/office/drawing/2014/main" id="{6F06A26F-695E-98EF-3C97-F88D27606F65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DF5511E7-0D2A-498D-BD28-B36CDEDF46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04813" y="6356350"/>
            <a:ext cx="115087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dirty="0">
                <a:solidFill>
                  <a:schemeClr val="bg1"/>
                </a:solidFill>
              </a:rPr>
              <a:t>Teacher Training materials produced by Ethics and Integrity advisory Working group (EIAW) </a:t>
            </a:r>
            <a:fld id="{5DB144C0-B129-4EBD-B0DB-414769D287CF}" type="datetime1">
              <a:rPr lang="cs-CZ" altLang="cs-CZ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10.04.2023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D5B29DD7-0BB0-4401-B72C-257C79381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A895C-FEF0-414D-8CA4-CBD9077A7139}" type="slidenum">
              <a:rPr lang="cs-CZ" altLang="cs-CZ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2BE985-C61B-B8FF-BE29-5D980EBDF062}"/>
              </a:ext>
            </a:extLst>
          </p:cNvPr>
          <p:cNvSpPr/>
          <p:nvPr/>
        </p:nvSpPr>
        <p:spPr>
          <a:xfrm>
            <a:off x="19106" y="1505541"/>
            <a:ext cx="1228017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To encourage 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ethical thinking in everyday life</a:t>
            </a: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To understand the role of 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situational ethical decision making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To practice ethical dilemmas 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in different situations in research and practice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DE0F5-F148-57B3-19EE-10AC6C56F3F1}"/>
              </a:ext>
            </a:extLst>
          </p:cNvPr>
          <p:cNvSpPr txBox="1"/>
          <p:nvPr/>
        </p:nvSpPr>
        <p:spPr>
          <a:xfrm>
            <a:off x="63195" y="370182"/>
            <a:ext cx="12192000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 of this workshop</a:t>
            </a:r>
          </a:p>
        </p:txBody>
      </p:sp>
      <p:pic>
        <p:nvPicPr>
          <p:cNvPr id="4" name="Google Shape;102;p13">
            <a:extLst>
              <a:ext uri="{FF2B5EF4-FFF2-40B4-BE49-F238E27FC236}">
                <a16:creationId xmlns:a16="http://schemas.microsoft.com/office/drawing/2014/main" id="{D9F5EDCC-AFF7-473C-1E01-B7F6F3B73CE7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275884" y="5508450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B74137-914C-B8D6-9F3D-66CE228DAC3C}"/>
              </a:ext>
            </a:extLst>
          </p:cNvPr>
          <p:cNvSpPr txBox="1"/>
          <p:nvPr/>
        </p:nvSpPr>
        <p:spPr>
          <a:xfrm>
            <a:off x="0" y="1841670"/>
            <a:ext cx="122331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Who has the right to decide about Alfie’s medical intervention?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Does the decision by the courts justifiable?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Discuss the justifications from the medical experts to remove life support for this baby?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46" y="424696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3: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Parental rights Vs Patient welfare</a:t>
            </a:r>
          </a:p>
        </p:txBody>
      </p: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4BDC56C8-9677-8BA4-B916-C09FA10D6BA0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61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696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4: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Medical Ethics in Clinical setting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273B7-3846-C3C4-C9BA-8270A9259C9F}"/>
              </a:ext>
            </a:extLst>
          </p:cNvPr>
          <p:cNvSpPr txBox="1"/>
          <p:nvPr/>
        </p:nvSpPr>
        <p:spPr>
          <a:xfrm>
            <a:off x="2401528" y="6441357"/>
            <a:ext cx="9081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Video adopted from https://www.youtube.com/watch?v=2D-K2twZwr8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Online Media 3" title="ethical dilemma ga1">
            <a:hlinkClick r:id="" action="ppaction://media"/>
            <a:extLst>
              <a:ext uri="{FF2B5EF4-FFF2-40B4-BE49-F238E27FC236}">
                <a16:creationId xmlns:a16="http://schemas.microsoft.com/office/drawing/2014/main" id="{40808B76-6B81-CCB4-4117-6BF4D7E531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05992" y="1628170"/>
            <a:ext cx="6023707" cy="4517780"/>
          </a:xfrm>
          <a:prstGeom prst="rect">
            <a:avLst/>
          </a:prstGeom>
        </p:spPr>
      </p:pic>
      <p:pic>
        <p:nvPicPr>
          <p:cNvPr id="6" name="Google Shape;102;p13">
            <a:extLst>
              <a:ext uri="{FF2B5EF4-FFF2-40B4-BE49-F238E27FC236}">
                <a16:creationId xmlns:a16="http://schemas.microsoft.com/office/drawing/2014/main" id="{85071978-7D21-BCA0-D8F0-487EEE8E4412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3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B74137-914C-B8D6-9F3D-66CE228DAC3C}"/>
              </a:ext>
            </a:extLst>
          </p:cNvPr>
          <p:cNvSpPr txBox="1"/>
          <p:nvPr/>
        </p:nvSpPr>
        <p:spPr>
          <a:xfrm>
            <a:off x="256017" y="1631195"/>
            <a:ext cx="121920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the ethical issues that need attention in each of the following scenes.</a:t>
            </a:r>
          </a:p>
          <a:p>
            <a:pPr marL="806450" indent="-265113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GB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1: </a:t>
            </a:r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conversation between the Afro-Caribbean patient and the Caucasian doctors</a:t>
            </a:r>
          </a:p>
          <a:p>
            <a:pPr marL="806450" indent="-265113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GB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2: </a:t>
            </a:r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conversation between the boy and the convict</a:t>
            </a:r>
          </a:p>
          <a:p>
            <a:pPr marL="806450" indent="-265113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GB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3: </a:t>
            </a:r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conversation between the boy and the Afro-Caribbean doctor</a:t>
            </a:r>
          </a:p>
          <a:p>
            <a:pPr marL="806450" indent="-265113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GB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4: </a:t>
            </a:r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conversation between the convict and the Caucasian doctor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18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4: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Medical Ethics in Clinical setting</a:t>
            </a:r>
          </a:p>
        </p:txBody>
      </p: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69FD9F09-F06A-69A9-7AB0-E529EA842119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163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333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5: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Business ethics (wrong training)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EB457D-D200-F104-2E72-43491191346E}"/>
              </a:ext>
            </a:extLst>
          </p:cNvPr>
          <p:cNvSpPr txBox="1"/>
          <p:nvPr/>
        </p:nvSpPr>
        <p:spPr>
          <a:xfrm>
            <a:off x="2540504" y="6434546"/>
            <a:ext cx="6140244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Video Adopted from https://www.youtube.com/watch?v=7chfmZ469lE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nline Media 3" title="Moment of Truth - Business Ethics and Better Decision Making">
            <a:hlinkClick r:id="" action="ppaction://media"/>
            <a:extLst>
              <a:ext uri="{FF2B5EF4-FFF2-40B4-BE49-F238E27FC236}">
                <a16:creationId xmlns:a16="http://schemas.microsoft.com/office/drawing/2014/main" id="{5AB314AE-B733-ECD4-678C-BE8B6D987E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1738" y="1664408"/>
            <a:ext cx="7645504" cy="4319710"/>
          </a:xfrm>
          <a:prstGeom prst="rect">
            <a:avLst/>
          </a:prstGeom>
        </p:spPr>
      </p:pic>
      <p:pic>
        <p:nvPicPr>
          <p:cNvPr id="6" name="Google Shape;102;p13">
            <a:extLst>
              <a:ext uri="{FF2B5EF4-FFF2-40B4-BE49-F238E27FC236}">
                <a16:creationId xmlns:a16="http://schemas.microsoft.com/office/drawing/2014/main" id="{B9A67EF0-BFB1-53DB-3D0C-5DB75376F1A8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0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B74137-914C-B8D6-9F3D-66CE228DAC3C}"/>
              </a:ext>
            </a:extLst>
          </p:cNvPr>
          <p:cNvSpPr txBox="1"/>
          <p:nvPr/>
        </p:nvSpPr>
        <p:spPr>
          <a:xfrm>
            <a:off x="-20600" y="1672657"/>
            <a:ext cx="12192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feel about the trainer behaviour?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think the trainee should report this behaviour?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the implications of trainee reporting this incidence 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the ethical issues that need attention in this clip</a:t>
            </a:r>
          </a:p>
          <a:p>
            <a:endParaRPr lang="en-GB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0" y="335541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5: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Business ethics (wrong training)</a:t>
            </a:r>
          </a:p>
        </p:txBody>
      </p: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A5AF2362-7873-9CF3-4EA9-23A156DC536F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07556" y="5540168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22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199" y="424696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6: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Research ethics (Rights)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958D-6B94-9029-0BF2-8182C39134D7}"/>
              </a:ext>
            </a:extLst>
          </p:cNvPr>
          <p:cNvSpPr txBox="1"/>
          <p:nvPr/>
        </p:nvSpPr>
        <p:spPr>
          <a:xfrm>
            <a:off x="2642042" y="6433304"/>
            <a:ext cx="6140244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video adopted from https://www.youtube.com/watch?v=E1yInC8vQcY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nline Media 3" title="Moore v. Regents of the University of California Case Brief Summary | Law Case Explained">
            <a:hlinkClick r:id="" action="ppaction://media"/>
            <a:extLst>
              <a:ext uri="{FF2B5EF4-FFF2-40B4-BE49-F238E27FC236}">
                <a16:creationId xmlns:a16="http://schemas.microsoft.com/office/drawing/2014/main" id="{9F09C25E-A82D-87A7-C50F-5BE2961151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62806" y="1661037"/>
            <a:ext cx="7879727" cy="4452046"/>
          </a:xfrm>
          <a:prstGeom prst="rect">
            <a:avLst/>
          </a:prstGeom>
        </p:spPr>
      </p:pic>
      <p:pic>
        <p:nvPicPr>
          <p:cNvPr id="6" name="Google Shape;102;p13">
            <a:extLst>
              <a:ext uri="{FF2B5EF4-FFF2-40B4-BE49-F238E27FC236}">
                <a16:creationId xmlns:a16="http://schemas.microsoft.com/office/drawing/2014/main" id="{C014C83E-C7A2-341A-41A2-F92FBCFFFE86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9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B74137-914C-B8D6-9F3D-66CE228DAC3C}"/>
              </a:ext>
            </a:extLst>
          </p:cNvPr>
          <p:cNvSpPr txBox="1"/>
          <p:nvPr/>
        </p:nvSpPr>
        <p:spPr>
          <a:xfrm>
            <a:off x="20599" y="1351543"/>
            <a:ext cx="121920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think taking additional blood and tissue samples from Mr Moore is justifiable?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university researchers’ decision to transform Mr Moore’s cells into a commercial product justifiable?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your answers in relation to Human Tissues Act (HTA)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18"/>
            <a:ext cx="12233199" cy="945940"/>
          </a:xfrm>
          <a:prstGeom prst="rect">
            <a:avLst/>
          </a:prstGeom>
          <a:solidFill>
            <a:srgbClr val="004D7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Ethical Case study 6 -  Business ethics (wrong training)</a:t>
            </a:r>
          </a:p>
        </p:txBody>
      </p: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649BFC82-32F5-813F-1E33-10CE99FC73A6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403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503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7: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Situations involving bullying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62DBDC-8A41-F716-D72E-80D49E63FDA3}"/>
              </a:ext>
            </a:extLst>
          </p:cNvPr>
          <p:cNvSpPr txBox="1"/>
          <p:nvPr/>
        </p:nvSpPr>
        <p:spPr>
          <a:xfrm>
            <a:off x="3354123" y="6441894"/>
            <a:ext cx="6140244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Video adopted from https://www.youtube.com/watch?v=zm-FjtUklPI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nline Media 3" title="Ethical dilemmas: Situations involving bullying">
            <a:hlinkClick r:id="" action="ppaction://media"/>
            <a:extLst>
              <a:ext uri="{FF2B5EF4-FFF2-40B4-BE49-F238E27FC236}">
                <a16:creationId xmlns:a16="http://schemas.microsoft.com/office/drawing/2014/main" id="{B1C9073B-E209-88CA-D58F-0B5B5616EF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1394" y="1827733"/>
            <a:ext cx="7409212" cy="4186205"/>
          </a:xfrm>
          <a:prstGeom prst="rect">
            <a:avLst/>
          </a:prstGeom>
        </p:spPr>
      </p:pic>
      <p:pic>
        <p:nvPicPr>
          <p:cNvPr id="6" name="Google Shape;102;p13">
            <a:extLst>
              <a:ext uri="{FF2B5EF4-FFF2-40B4-BE49-F238E27FC236}">
                <a16:creationId xmlns:a16="http://schemas.microsoft.com/office/drawing/2014/main" id="{341B0DCD-D7AF-A0D4-1AC5-326CEA0A11BF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8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B74137-914C-B8D6-9F3D-66CE228DAC3C}"/>
              </a:ext>
            </a:extLst>
          </p:cNvPr>
          <p:cNvSpPr txBox="1"/>
          <p:nvPr/>
        </p:nvSpPr>
        <p:spPr>
          <a:xfrm>
            <a:off x="249199" y="1437283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teacher handle Morgan's parents requests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restaurant?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teacher act to defuse cyber-bullying?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measures can schools take to minimise cyber-bullying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and justify your answers.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199" y="234123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7: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Situations involving bullying</a:t>
            </a:r>
          </a:p>
        </p:txBody>
      </p:sp>
    </p:spTree>
    <p:extLst>
      <p:ext uri="{BB962C8B-B14F-4D97-AF65-F5344CB8AC3E}">
        <p14:creationId xmlns:p14="http://schemas.microsoft.com/office/powerpoint/2010/main" val="265394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18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8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8: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800" dirty="0">
                <a:solidFill>
                  <a:srgbClr val="008080"/>
                </a:solidFill>
                <a:cs typeface="Calibri" panose="020F0502020204030204" pitchFamily="34" charset="0"/>
              </a:rPr>
              <a:t>Ethics of handling careless mistakes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76DD33-A110-4011-8B45-2F925A67755C}"/>
              </a:ext>
            </a:extLst>
          </p:cNvPr>
          <p:cNvSpPr txBox="1"/>
          <p:nvPr/>
        </p:nvSpPr>
        <p:spPr>
          <a:xfrm>
            <a:off x="2598552" y="6380560"/>
            <a:ext cx="6140244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Video adopted from https://www.youtube.com/watch?v=ZwFyASop8nc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Online Media 1" title="Ethics Case Study: It was Just a Careless Mistake">
            <a:hlinkClick r:id="" action="ppaction://media"/>
            <a:extLst>
              <a:ext uri="{FF2B5EF4-FFF2-40B4-BE49-F238E27FC236}">
                <a16:creationId xmlns:a16="http://schemas.microsoft.com/office/drawing/2014/main" id="{C9486567-0A43-1868-42C9-0A5ECF1B71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9178" y="1633439"/>
            <a:ext cx="7774752" cy="4392735"/>
          </a:xfrm>
          <a:prstGeom prst="rect">
            <a:avLst/>
          </a:prstGeom>
        </p:spPr>
      </p:pic>
      <p:pic>
        <p:nvPicPr>
          <p:cNvPr id="6" name="Google Shape;102;p13">
            <a:extLst>
              <a:ext uri="{FF2B5EF4-FFF2-40B4-BE49-F238E27FC236}">
                <a16:creationId xmlns:a16="http://schemas.microsoft.com/office/drawing/2014/main" id="{FDF77004-BF53-1106-A3AC-11183F0BA392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1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DF5511E7-0D2A-498D-BD28-B36CDEDF46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04813" y="6356350"/>
            <a:ext cx="115087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dirty="0">
                <a:solidFill>
                  <a:schemeClr val="bg1"/>
                </a:solidFill>
              </a:rPr>
              <a:t>Teacher Training materials produced by Ethics and Integrity advisory Working group (EIAW) </a:t>
            </a:r>
            <a:fld id="{5DB144C0-B129-4EBD-B0DB-414769D287CF}" type="datetime1">
              <a:rPr lang="cs-CZ" altLang="cs-CZ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10.04.2023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D5B29DD7-0BB0-4401-B72C-257C79381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A895C-FEF0-414D-8CA4-CBD9077A7139}" type="slidenum">
              <a:rPr lang="cs-CZ" altLang="cs-CZ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9D41E-6824-A9D6-DC99-5551011627C5}"/>
              </a:ext>
            </a:extLst>
          </p:cNvPr>
          <p:cNvSpPr txBox="1"/>
          <p:nvPr/>
        </p:nvSpPr>
        <p:spPr>
          <a:xfrm>
            <a:off x="-9525" y="219670"/>
            <a:ext cx="12192000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Ethics is important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F79DF-5854-15B8-314E-D95FD960EF7C}"/>
              </a:ext>
            </a:extLst>
          </p:cNvPr>
          <p:cNvSpPr txBox="1"/>
          <p:nvPr/>
        </p:nvSpPr>
        <p:spPr>
          <a:xfrm>
            <a:off x="185569" y="1899138"/>
            <a:ext cx="11947252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Ethics is about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fairness, honesty, accountability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It is recognition of one’s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credibility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public trust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It is about feeling for others, their interests,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beyond 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It is a reflection of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respect for individuals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take part in research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It ensures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transparency for knowledge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4" name="Google Shape;102;p13">
            <a:extLst>
              <a:ext uri="{FF2B5EF4-FFF2-40B4-BE49-F238E27FC236}">
                <a16:creationId xmlns:a16="http://schemas.microsoft.com/office/drawing/2014/main" id="{4CB60421-CAF5-D074-D80D-FFF07B357A15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363804" y="5508450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2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B74137-914C-B8D6-9F3D-66CE228DAC3C}"/>
              </a:ext>
            </a:extLst>
          </p:cNvPr>
          <p:cNvSpPr txBox="1"/>
          <p:nvPr/>
        </p:nvSpPr>
        <p:spPr>
          <a:xfrm>
            <a:off x="20599" y="1597729"/>
            <a:ext cx="12192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would do if you are in David’s position?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self-interests be considered in this scenario?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remedy for intimidation threats?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your answers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58F7F4-3261-10A1-54EF-410A73BE8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9" y="300372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8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8: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800" dirty="0">
                <a:solidFill>
                  <a:srgbClr val="008080"/>
                </a:solidFill>
                <a:cs typeface="Calibri" panose="020F0502020204030204" pitchFamily="34" charset="0"/>
              </a:rPr>
              <a:t>Ethics of handling careless mistakes </a:t>
            </a:r>
          </a:p>
        </p:txBody>
      </p: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9B3EC826-A594-AD1E-1CC9-46C32A8D5F82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314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199" y="230034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9: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Student seeking advice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972C1-56AE-290C-4800-DB9BE61A7C09}"/>
              </a:ext>
            </a:extLst>
          </p:cNvPr>
          <p:cNvSpPr txBox="1"/>
          <p:nvPr/>
        </p:nvSpPr>
        <p:spPr>
          <a:xfrm>
            <a:off x="2303206" y="6441357"/>
            <a:ext cx="8836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Video adopted from https://www.youtube.com/watch?v=it4a24xvHuU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Online Media 3" title="Teacher Ethics Video - Coach Dilemma HD">
            <a:hlinkClick r:id="" action="ppaction://media"/>
            <a:extLst>
              <a:ext uri="{FF2B5EF4-FFF2-40B4-BE49-F238E27FC236}">
                <a16:creationId xmlns:a16="http://schemas.microsoft.com/office/drawing/2014/main" id="{2E544737-09E9-34F2-AFBA-EF5C5FFE7E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3206" y="1607259"/>
            <a:ext cx="7824462" cy="4420821"/>
          </a:xfrm>
          <a:prstGeom prst="rect">
            <a:avLst/>
          </a:prstGeom>
        </p:spPr>
      </p:pic>
      <p:pic>
        <p:nvPicPr>
          <p:cNvPr id="6" name="Google Shape;102;p13">
            <a:extLst>
              <a:ext uri="{FF2B5EF4-FFF2-40B4-BE49-F238E27FC236}">
                <a16:creationId xmlns:a16="http://schemas.microsoft.com/office/drawing/2014/main" id="{9AE7144F-4647-336D-A19B-1E4AD9368829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6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B74137-914C-B8D6-9F3D-66CE228DAC3C}"/>
              </a:ext>
            </a:extLst>
          </p:cNvPr>
          <p:cNvSpPr txBox="1"/>
          <p:nvPr/>
        </p:nvSpPr>
        <p:spPr>
          <a:xfrm>
            <a:off x="20599" y="1562558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Coach Carl needs to do?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his areas of expertise include mentoring?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appropriate actions can the coach take? 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your answers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6B85A7-7C4F-1120-877F-162761F4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631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9: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Student seeking advice</a:t>
            </a:r>
          </a:p>
        </p:txBody>
      </p: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9BC822F5-2C45-B718-50F3-175351E0B7ED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265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199" y="353126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10: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Parent-Teacher Relationship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914C6-F955-309B-000F-C1131BF160EF}"/>
              </a:ext>
            </a:extLst>
          </p:cNvPr>
          <p:cNvSpPr txBox="1"/>
          <p:nvPr/>
        </p:nvSpPr>
        <p:spPr>
          <a:xfrm>
            <a:off x="1949245" y="6418394"/>
            <a:ext cx="916423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 Video adopted from https://www.youtube.com/watch?v=cmiaLxCUDkw</a:t>
            </a:r>
          </a:p>
        </p:txBody>
      </p:sp>
      <p:pic>
        <p:nvPicPr>
          <p:cNvPr id="4" name="Online Media 3" title="Teacher Ethics Video - Parent-Teacher Relationship Dilemma HD">
            <a:hlinkClick r:id="" action="ppaction://media"/>
            <a:extLst>
              <a:ext uri="{FF2B5EF4-FFF2-40B4-BE49-F238E27FC236}">
                <a16:creationId xmlns:a16="http://schemas.microsoft.com/office/drawing/2014/main" id="{2A6676C7-5CA7-BD42-1F6E-D798BDC6E6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1400" y="1642232"/>
            <a:ext cx="7841469" cy="4430430"/>
          </a:xfrm>
          <a:prstGeom prst="rect">
            <a:avLst/>
          </a:prstGeom>
        </p:spPr>
      </p:pic>
      <p:pic>
        <p:nvPicPr>
          <p:cNvPr id="6" name="Google Shape;102;p13">
            <a:extLst>
              <a:ext uri="{FF2B5EF4-FFF2-40B4-BE49-F238E27FC236}">
                <a16:creationId xmlns:a16="http://schemas.microsoft.com/office/drawing/2014/main" id="{7A280A79-BE45-92C5-9E5A-284C5F956829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84;p18"/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B74137-914C-B8D6-9F3D-66CE228DAC3C}"/>
              </a:ext>
            </a:extLst>
          </p:cNvPr>
          <p:cNvSpPr txBox="1"/>
          <p:nvPr/>
        </p:nvSpPr>
        <p:spPr>
          <a:xfrm>
            <a:off x="0" y="1828562"/>
            <a:ext cx="121920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think it is appropriate for the department coordinator to be inquisitive about the private life of her staff?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think, David’s newly found relationship is appropriate?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the pros and cons of teachers establishing relationships with parents of pupils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0E77F3B-D0E7-3B26-9435-50819ECD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9" y="374631"/>
            <a:ext cx="12233199" cy="9459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Ethical Case study 10: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Parent-Teacher Relationship </a:t>
            </a:r>
          </a:p>
        </p:txBody>
      </p:sp>
      <p:pic>
        <p:nvPicPr>
          <p:cNvPr id="2" name="Google Shape;102;p13">
            <a:extLst>
              <a:ext uri="{FF2B5EF4-FFF2-40B4-BE49-F238E27FC236}">
                <a16:creationId xmlns:a16="http://schemas.microsoft.com/office/drawing/2014/main" id="{3A514702-8DED-D104-C584-CDD0116C38AE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383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6">
            <a:extLst>
              <a:ext uri="{FF2B5EF4-FFF2-40B4-BE49-F238E27FC236}">
                <a16:creationId xmlns:a16="http://schemas.microsoft.com/office/drawing/2014/main" id="{048D7650-44A7-B14B-9CF9-523F6A48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3" y="-171450"/>
            <a:ext cx="8229600" cy="1143000"/>
          </a:xfrm>
        </p:spPr>
        <p:txBody>
          <a:bodyPr/>
          <a:lstStyle/>
          <a:p>
            <a:pPr algn="l"/>
            <a:r>
              <a:rPr lang="en-GB" altLang="en-US" sz="4800" b="1" dirty="0">
                <a:solidFill>
                  <a:schemeClr val="bg1"/>
                </a:solidFill>
              </a:rPr>
              <a:t>	Aims of TILT Sabbatical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B88B3DF-0A2C-4F48-A2BF-180BA629F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014" y="-26988"/>
            <a:ext cx="7095393" cy="11517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Situational Ethical Decisions need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000" dirty="0">
                <a:solidFill>
                  <a:srgbClr val="008080"/>
                </a:solidFill>
                <a:cs typeface="Calibri" panose="020F0502020204030204" pitchFamily="34" charset="0"/>
              </a:rPr>
              <a:t>Pro-active thinking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1" r="14918"/>
          <a:stretch/>
        </p:blipFill>
        <p:spPr>
          <a:xfrm>
            <a:off x="96281" y="1617785"/>
            <a:ext cx="5110402" cy="4475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3F7C25-AB18-414C-A6AA-2BA1AF8E635A}"/>
              </a:ext>
            </a:extLst>
          </p:cNvPr>
          <p:cNvSpPr txBox="1"/>
          <p:nvPr/>
        </p:nvSpPr>
        <p:spPr>
          <a:xfrm>
            <a:off x="5567990" y="1731646"/>
            <a:ext cx="56158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i="1" dirty="0">
                <a:latin typeface="Calibri" panose="020F0502020204030204" pitchFamily="34" charset="0"/>
                <a:cs typeface="Calibri" panose="020F0502020204030204" pitchFamily="34" charset="0"/>
              </a:rPr>
              <a:t>“Recognizing the Future Moves!”</a:t>
            </a:r>
          </a:p>
          <a:p>
            <a:pPr algn="ctr">
              <a:defRPr/>
            </a:pPr>
            <a:endParaRPr lang="en-GB" sz="5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GB" sz="5400" i="1" dirty="0">
                <a:latin typeface="Calibri" panose="020F0502020204030204" pitchFamily="34" charset="0"/>
                <a:cs typeface="Calibri" panose="020F0502020204030204" pitchFamily="34" charset="0"/>
              </a:rPr>
              <a:t>“Expecting the unexpected!”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5EC12-B4E8-D29D-B289-F414A123DE8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04813" y="6356350"/>
            <a:ext cx="115087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dirty="0">
                <a:solidFill>
                  <a:schemeClr val="bg1"/>
                </a:solidFill>
              </a:rPr>
              <a:t>Teacher Training materials produced by Ethics and Integrity advisory Working group (EIAW) </a:t>
            </a:r>
            <a:fld id="{5DB144C0-B129-4EBD-B0DB-414769D287CF}" type="datetime1">
              <a:rPr lang="cs-CZ" altLang="cs-CZ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10.04.2023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5" name="Google Shape;102;p13">
            <a:extLst>
              <a:ext uri="{FF2B5EF4-FFF2-40B4-BE49-F238E27FC236}">
                <a16:creationId xmlns:a16="http://schemas.microsoft.com/office/drawing/2014/main" id="{BE919BBD-92FE-DFD8-02DE-F42581F99FD9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5588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451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DF5511E7-0D2A-498D-BD28-B36CDEDF46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04813" y="6356350"/>
            <a:ext cx="115087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dirty="0">
                <a:solidFill>
                  <a:schemeClr val="bg1"/>
                </a:solidFill>
              </a:rPr>
              <a:t>Teacher Training materials produced by Ethics and Integrity advisory Working group (EIAW) </a:t>
            </a:r>
            <a:fld id="{5DB144C0-B129-4EBD-B0DB-414769D287CF}" type="datetime1">
              <a:rPr lang="cs-CZ" altLang="cs-CZ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10.04.2023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D5B29DD7-0BB0-4401-B72C-257C79381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A895C-FEF0-414D-8CA4-CBD9077A7139}" type="slidenum">
              <a:rPr lang="cs-CZ" altLang="cs-CZ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C865853-575F-618D-1290-3EAB92D2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603" y="1856542"/>
            <a:ext cx="5013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600" dirty="0">
                <a:latin typeface="Verdana" panose="020B0604030504040204" pitchFamily="34" charset="0"/>
              </a:rPr>
              <a:t>Lessons from Past 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2D6B033-5922-8FB4-7294-A2002FD4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613" y="2893259"/>
            <a:ext cx="7015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600" dirty="0">
                <a:latin typeface="Verdana" panose="020B0604030504040204" pitchFamily="34" charset="0"/>
              </a:rPr>
              <a:t>Dealing with Human beings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CE774E0-40D2-3B0D-6274-7CEA73DA2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613" y="3821586"/>
            <a:ext cx="750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600" dirty="0">
                <a:latin typeface="Verdana" panose="020B0604030504040204" pitchFamily="34" charset="0"/>
              </a:rPr>
              <a:t>Morals are not always explicit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C9AEA0C9-2278-D5E1-9F4C-3CFFC478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297" y="4721567"/>
            <a:ext cx="1035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600" dirty="0">
                <a:latin typeface="Verdana" panose="020B0604030504040204" pitchFamily="34" charset="0"/>
              </a:rPr>
              <a:t>Respecting others and the environment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3D2466-369A-9736-3B92-44CEF34F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9" t="39500" r="7301" b="20555"/>
          <a:stretch>
            <a:fillRect/>
          </a:stretch>
        </p:blipFill>
        <p:spPr bwMode="auto">
          <a:xfrm>
            <a:off x="127855" y="1961396"/>
            <a:ext cx="27352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F17EA8D-E3FC-21A5-401F-8B8D56BC9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9541"/>
            <a:ext cx="12192000" cy="9080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6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Importance of Ethics!</a:t>
            </a:r>
          </a:p>
        </p:txBody>
      </p:sp>
      <p:pic>
        <p:nvPicPr>
          <p:cNvPr id="8" name="Google Shape;174;p18">
            <a:extLst>
              <a:ext uri="{FF2B5EF4-FFF2-40B4-BE49-F238E27FC236}">
                <a16:creationId xmlns:a16="http://schemas.microsoft.com/office/drawing/2014/main" id="{F5FAC101-A4B7-36CB-DCBE-8F496BC8F0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41357"/>
            <a:ext cx="1636498" cy="415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184;p18">
            <a:extLst>
              <a:ext uri="{FF2B5EF4-FFF2-40B4-BE49-F238E27FC236}">
                <a16:creationId xmlns:a16="http://schemas.microsoft.com/office/drawing/2014/main" id="{432A58DC-263D-6D4A-384D-BD5DF52D8F26}"/>
              </a:ext>
            </a:extLst>
          </p:cNvPr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0726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80775" y="6092825"/>
            <a:ext cx="719138" cy="682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748079" y="247401"/>
            <a:ext cx="10437202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Misconduct – Past Lessons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39937" y="1555434"/>
            <a:ext cx="8112125" cy="33051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defRPr/>
            </a:pP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1932 </a:t>
            </a: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Tuskegee Syphilis Study</a:t>
            </a:r>
          </a:p>
          <a:p>
            <a:pPr marL="177800" indent="-177800">
              <a:defRPr/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defRPr/>
            </a:pP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1940s</a:t>
            </a: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- Nazi Trials </a:t>
            </a:r>
          </a:p>
          <a:p>
            <a:pPr marL="177800" indent="-177800">
              <a:defRPr/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defRPr/>
            </a:pP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1990s-2000s</a:t>
            </a: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- Bristol Royal Infirmary</a:t>
            </a:r>
          </a:p>
          <a:p>
            <a:pPr marL="177800" indent="-177800">
              <a:defRPr/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defRPr/>
            </a:pPr>
            <a:r>
              <a:rPr lang="en-GB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Alder Hey Hospital </a:t>
            </a:r>
          </a:p>
        </p:txBody>
      </p:sp>
      <p:pic>
        <p:nvPicPr>
          <p:cNvPr id="14" name="Picture 21" descr="Image result for Nazis unethical la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07" y="5140515"/>
            <a:ext cx="2845680" cy="17174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9" r="34029" b="8183"/>
          <a:stretch>
            <a:fillRect/>
          </a:stretch>
        </p:blipFill>
        <p:spPr bwMode="auto">
          <a:xfrm>
            <a:off x="6096000" y="5140232"/>
            <a:ext cx="3048000" cy="17348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BRI Queens Bui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87" y="5140232"/>
            <a:ext cx="2917851" cy="17174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unknowns about the Tuskegee syphilis study - YouTube">
            <a:extLst>
              <a:ext uri="{FF2B5EF4-FFF2-40B4-BE49-F238E27FC236}">
                <a16:creationId xmlns:a16="http://schemas.microsoft.com/office/drawing/2014/main" id="{1A803E0E-AF28-B0AF-A70A-8706C909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" y="5143217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02;p13">
            <a:extLst>
              <a:ext uri="{FF2B5EF4-FFF2-40B4-BE49-F238E27FC236}">
                <a16:creationId xmlns:a16="http://schemas.microsoft.com/office/drawing/2014/main" id="{1C34230D-8468-3497-8E10-A58CFFDAE362}"/>
              </a:ext>
            </a:extLst>
          </p:cNvPr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406205" y="4472505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7674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D40384-B74E-E34B-86A6-24FBE65B6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109"/>
            <a:ext cx="12192000" cy="9080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008080"/>
                </a:solidFill>
                <a:latin typeface="+mj-lt"/>
              </a:rPr>
              <a:t>Ethics Vs Morals (?)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B5D5F-4202-E32A-3CA7-7AA0AED3A2F0}"/>
              </a:ext>
            </a:extLst>
          </p:cNvPr>
          <p:cNvSpPr txBox="1"/>
          <p:nvPr/>
        </p:nvSpPr>
        <p:spPr>
          <a:xfrm>
            <a:off x="517935" y="6366169"/>
            <a:ext cx="11280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effectLst/>
                <a:latin typeface="-apple-system"/>
              </a:rPr>
              <a:t>Slightly modified from - Sivasubramaniam</a:t>
            </a:r>
            <a:r>
              <a:rPr lang="en-GB" dirty="0">
                <a:solidFill>
                  <a:schemeClr val="bg1"/>
                </a:solidFill>
                <a:latin typeface="-apple-system"/>
              </a:rPr>
              <a:t> et al (2021) </a:t>
            </a:r>
            <a:r>
              <a:rPr lang="en-GB" b="0" i="1" dirty="0">
                <a:solidFill>
                  <a:schemeClr val="bg1"/>
                </a:solidFill>
                <a:effectLst/>
                <a:latin typeface="-apple-system"/>
              </a:rPr>
              <a:t>Int J Educ Integr</a:t>
            </a:r>
            <a:r>
              <a:rPr lang="en-GB" b="0" i="0" dirty="0">
                <a:solidFill>
                  <a:schemeClr val="bg1"/>
                </a:solidFill>
                <a:effectLst/>
                <a:latin typeface="-apple-system"/>
              </a:rPr>
              <a:t>. https://doi.org/10.1007/s40979-021-00078-6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974DA91-DD32-051B-EEAA-4569543C5E14}"/>
              </a:ext>
            </a:extLst>
          </p:cNvPr>
          <p:cNvGraphicFramePr>
            <a:graphicFrameLocks noGrp="1"/>
          </p:cNvGraphicFramePr>
          <p:nvPr/>
        </p:nvGraphicFramePr>
        <p:xfrm>
          <a:off x="192088" y="1001713"/>
          <a:ext cx="11807825" cy="5001199"/>
        </p:xfrm>
        <a:graphic>
          <a:graphicData uri="http://schemas.openxmlformats.org/drawingml/2006/table">
            <a:tbl>
              <a:tblPr firstRow="1" firstCol="1" bandRow="1"/>
              <a:tblGrid>
                <a:gridCol w="5495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Morals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Ethics</a:t>
                      </a:r>
                      <a:endParaRPr lang="en-GB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The beliefs of the </a:t>
                      </a: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individual or group </a:t>
                      </a: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as to what is right or wrong.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The </a:t>
                      </a: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guiding principles </a:t>
                      </a: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which help the individual/ group to decide what is good or bad.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General principles </a:t>
                      </a: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set by a group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Response to a </a:t>
                      </a: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specific situation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Mos</a:t>
                      </a: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which means custom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Ethikos</a:t>
                      </a: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which means character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Social and </a:t>
                      </a: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cultural norms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Individual or </a:t>
                      </a: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Legal and Professional norms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May </a:t>
                      </a: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differ from society to society </a:t>
                      </a: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and culture to culture.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Generally </a:t>
                      </a: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uniform and common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Expressed in the form of </a:t>
                      </a: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general rules and statements</a:t>
                      </a: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.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Is </a:t>
                      </a:r>
                      <a:r>
                        <a:rPr lang="en-GB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absolute</a:t>
                      </a:r>
                      <a:r>
                        <a:rPr lang="en-GB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and often ratified by law</a:t>
                      </a:r>
                    </a:p>
                  </a:txBody>
                  <a:tcPr marL="63778" marR="63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D62419-4673-3A79-7CEC-53B2B698E485}"/>
              </a:ext>
            </a:extLst>
          </p:cNvPr>
          <p:cNvSpPr txBox="1"/>
          <p:nvPr/>
        </p:nvSpPr>
        <p:spPr>
          <a:xfrm>
            <a:off x="228600" y="1522853"/>
            <a:ext cx="5254983" cy="973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22E4C-B90E-3C55-BB39-F464A2EE2AD0}"/>
              </a:ext>
            </a:extLst>
          </p:cNvPr>
          <p:cNvSpPr txBox="1"/>
          <p:nvPr/>
        </p:nvSpPr>
        <p:spPr>
          <a:xfrm>
            <a:off x="5700251" y="1522853"/>
            <a:ext cx="6098459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59F5E-864A-EC30-3026-F1107731C008}"/>
              </a:ext>
            </a:extLst>
          </p:cNvPr>
          <p:cNvSpPr/>
          <p:nvPr/>
        </p:nvSpPr>
        <p:spPr>
          <a:xfrm>
            <a:off x="248264" y="2890685"/>
            <a:ext cx="5002161" cy="33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11132-BB1E-8A0C-1837-8AFDD753BA41}"/>
              </a:ext>
            </a:extLst>
          </p:cNvPr>
          <p:cNvSpPr/>
          <p:nvPr/>
        </p:nvSpPr>
        <p:spPr>
          <a:xfrm>
            <a:off x="5756427" y="2904003"/>
            <a:ext cx="5002161" cy="33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574D6C-0BEC-1817-9D71-1DB511F67A88}"/>
              </a:ext>
            </a:extLst>
          </p:cNvPr>
          <p:cNvSpPr/>
          <p:nvPr/>
        </p:nvSpPr>
        <p:spPr>
          <a:xfrm>
            <a:off x="248264" y="3308555"/>
            <a:ext cx="5002161" cy="33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9E468E-999C-AC08-24D7-F2403C12CAE5}"/>
              </a:ext>
            </a:extLst>
          </p:cNvPr>
          <p:cNvSpPr/>
          <p:nvPr/>
        </p:nvSpPr>
        <p:spPr>
          <a:xfrm>
            <a:off x="5700251" y="3318105"/>
            <a:ext cx="5002161" cy="33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AE419D-979F-65FB-86E6-B1CCD0296293}"/>
              </a:ext>
            </a:extLst>
          </p:cNvPr>
          <p:cNvSpPr/>
          <p:nvPr/>
        </p:nvSpPr>
        <p:spPr>
          <a:xfrm>
            <a:off x="248264" y="3773336"/>
            <a:ext cx="5002161" cy="33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6300A-726A-291D-744E-3025BE04A7BC}"/>
              </a:ext>
            </a:extLst>
          </p:cNvPr>
          <p:cNvSpPr/>
          <p:nvPr/>
        </p:nvSpPr>
        <p:spPr>
          <a:xfrm>
            <a:off x="5756427" y="3786223"/>
            <a:ext cx="6187309" cy="377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263F87-E4D9-FC38-8756-0119333F83D5}"/>
              </a:ext>
            </a:extLst>
          </p:cNvPr>
          <p:cNvSpPr/>
          <p:nvPr/>
        </p:nvSpPr>
        <p:spPr>
          <a:xfrm>
            <a:off x="228600" y="4290635"/>
            <a:ext cx="5326626" cy="736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74D91-C403-0D5B-1DAA-48BF0DA8B9E8}"/>
              </a:ext>
            </a:extLst>
          </p:cNvPr>
          <p:cNvSpPr/>
          <p:nvPr/>
        </p:nvSpPr>
        <p:spPr>
          <a:xfrm>
            <a:off x="5715000" y="4636998"/>
            <a:ext cx="5002161" cy="33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4FD336-A91D-E770-B4B5-FF3AB568E9E1}"/>
              </a:ext>
            </a:extLst>
          </p:cNvPr>
          <p:cNvSpPr/>
          <p:nvPr/>
        </p:nvSpPr>
        <p:spPr>
          <a:xfrm>
            <a:off x="248264" y="5186902"/>
            <a:ext cx="5002161" cy="736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35C288-B115-E0D0-9E05-133B0B4AF293}"/>
              </a:ext>
            </a:extLst>
          </p:cNvPr>
          <p:cNvSpPr/>
          <p:nvPr/>
        </p:nvSpPr>
        <p:spPr>
          <a:xfrm>
            <a:off x="5756427" y="4248151"/>
            <a:ext cx="5451324" cy="534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5DDD3-B19F-13A0-FFFB-4E1DEFAFD642}"/>
              </a:ext>
            </a:extLst>
          </p:cNvPr>
          <p:cNvSpPr/>
          <p:nvPr/>
        </p:nvSpPr>
        <p:spPr>
          <a:xfrm>
            <a:off x="5756427" y="5186902"/>
            <a:ext cx="5451324" cy="534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FE1F0C-3F7F-884A-FE6C-22A4A13868E3}"/>
              </a:ext>
            </a:extLst>
          </p:cNvPr>
          <p:cNvSpPr txBox="1"/>
          <p:nvPr/>
        </p:nvSpPr>
        <p:spPr>
          <a:xfrm>
            <a:off x="119062" y="6485860"/>
            <a:ext cx="1401394" cy="37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34F8AD-914C-FA4A-C520-D429FA22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915" y="1015003"/>
            <a:ext cx="5018569" cy="908051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BBE9-839D-D148-06E6-C6C11BB40CD7}"/>
              </a:ext>
            </a:extLst>
          </p:cNvPr>
          <p:cNvSpPr txBox="1"/>
          <p:nvPr/>
        </p:nvSpPr>
        <p:spPr>
          <a:xfrm>
            <a:off x="5104285" y="1688013"/>
            <a:ext cx="65725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Ethics governs everything we do in our day-to-day lives</a:t>
            </a:r>
          </a:p>
        </p:txBody>
      </p:sp>
      <p:pic>
        <p:nvPicPr>
          <p:cNvPr id="1026" name="Picture 2" descr="Moral values and moral norms - ethics community">
            <a:extLst>
              <a:ext uri="{FF2B5EF4-FFF2-40B4-BE49-F238E27FC236}">
                <a16:creationId xmlns:a16="http://schemas.microsoft.com/office/drawing/2014/main" id="{2B84D804-BDE3-814A-A073-E090F0C1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42" y="-32182"/>
            <a:ext cx="5321898" cy="69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2BC3DE-ACAC-11C7-FE48-B67A960A42D1}"/>
              </a:ext>
            </a:extLst>
          </p:cNvPr>
          <p:cNvSpPr txBox="1"/>
          <p:nvPr/>
        </p:nvSpPr>
        <p:spPr>
          <a:xfrm>
            <a:off x="5104285" y="5895043"/>
            <a:ext cx="7087715" cy="961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99F228-C2F0-CC4D-7ADF-F2BD56FC0109}"/>
              </a:ext>
            </a:extLst>
          </p:cNvPr>
          <p:cNvSpPr txBox="1"/>
          <p:nvPr/>
        </p:nvSpPr>
        <p:spPr>
          <a:xfrm>
            <a:off x="3107349" y="6562770"/>
            <a:ext cx="8730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Figure adopted from https://ethics.community/materials/moral-values-and-moral-norms/</a:t>
            </a:r>
          </a:p>
        </p:txBody>
      </p:sp>
      <p:pic>
        <p:nvPicPr>
          <p:cNvPr id="3" name="Google Shape;102;p13">
            <a:extLst>
              <a:ext uri="{FF2B5EF4-FFF2-40B4-BE49-F238E27FC236}">
                <a16:creationId xmlns:a16="http://schemas.microsoft.com/office/drawing/2014/main" id="{74AB62CE-85D5-A123-BB31-A055F6D968A9}"/>
              </a:ext>
            </a:extLst>
          </p:cNvPr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434146" y="5848280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3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>
            <a:extLst>
              <a:ext uri="{FF2B5EF4-FFF2-40B4-BE49-F238E27FC236}">
                <a16:creationId xmlns:a16="http://schemas.microsoft.com/office/drawing/2014/main" id="{EA1349C6-BF32-9F4D-BBE5-6C47220D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3" y="-171450"/>
            <a:ext cx="8229600" cy="1143000"/>
          </a:xfrm>
        </p:spPr>
        <p:txBody>
          <a:bodyPr/>
          <a:lstStyle/>
          <a:p>
            <a:pPr algn="l"/>
            <a:r>
              <a:rPr lang="en-GB" altLang="en-US" sz="4800" b="1" dirty="0">
                <a:solidFill>
                  <a:schemeClr val="bg1"/>
                </a:solidFill>
              </a:rPr>
              <a:t>	Aims of TILT Sabbatical </a:t>
            </a: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3FC4B4AB-0EA2-BD4F-95C5-4788E0C9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39" y="1477559"/>
            <a:ext cx="928903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800" dirty="0">
                <a:solidFill>
                  <a:srgbClr val="004D75"/>
                </a:solidFill>
                <a:cs typeface="Calibri" panose="020F0502020204030204" pitchFamily="34" charset="0"/>
              </a:rPr>
              <a:t>Honesty</a:t>
            </a:r>
          </a:p>
          <a:p>
            <a:pPr>
              <a:spcBef>
                <a:spcPct val="0"/>
              </a:spcBef>
            </a:pPr>
            <a:r>
              <a:rPr lang="en-GB" altLang="en-US" sz="3800" dirty="0">
                <a:solidFill>
                  <a:srgbClr val="004D75"/>
                </a:solidFill>
                <a:cs typeface="Calibri" panose="020F0502020204030204" pitchFamily="34" charset="0"/>
              </a:rPr>
              <a:t>Integrity</a:t>
            </a:r>
          </a:p>
          <a:p>
            <a:pPr>
              <a:spcBef>
                <a:spcPct val="0"/>
              </a:spcBef>
            </a:pPr>
            <a:r>
              <a:rPr lang="en-GB" altLang="en-US" sz="3800" dirty="0">
                <a:solidFill>
                  <a:srgbClr val="004D75"/>
                </a:solidFill>
                <a:cs typeface="Calibri" panose="020F0502020204030204" pitchFamily="34" charset="0"/>
              </a:rPr>
              <a:t>Values</a:t>
            </a:r>
          </a:p>
          <a:p>
            <a:pPr>
              <a:spcBef>
                <a:spcPct val="0"/>
              </a:spcBef>
            </a:pPr>
            <a:r>
              <a:rPr lang="en-GB" altLang="en-US" sz="3800" dirty="0">
                <a:solidFill>
                  <a:srgbClr val="004D75"/>
                </a:solidFill>
                <a:cs typeface="Calibri" panose="020F0502020204030204" pitchFamily="34" charset="0"/>
              </a:rPr>
              <a:t>Respect and informed consents</a:t>
            </a:r>
          </a:p>
          <a:p>
            <a:pPr>
              <a:spcBef>
                <a:spcPct val="0"/>
              </a:spcBef>
            </a:pPr>
            <a:r>
              <a:rPr lang="en-GB" altLang="en-US" sz="3800" dirty="0">
                <a:solidFill>
                  <a:srgbClr val="004D75"/>
                </a:solidFill>
                <a:cs typeface="Calibri" panose="020F0502020204030204" pitchFamily="34" charset="0"/>
              </a:rPr>
              <a:t>Confidentiality </a:t>
            </a:r>
          </a:p>
          <a:p>
            <a:pPr>
              <a:spcBef>
                <a:spcPct val="0"/>
              </a:spcBef>
            </a:pPr>
            <a:r>
              <a:rPr lang="en-GB" altLang="en-US" sz="3800" dirty="0">
                <a:solidFill>
                  <a:srgbClr val="004D75"/>
                </a:solidFill>
                <a:cs typeface="Calibri" panose="020F0502020204030204" pitchFamily="34" charset="0"/>
              </a:rPr>
              <a:t>Fairness</a:t>
            </a:r>
          </a:p>
          <a:p>
            <a:pPr>
              <a:spcBef>
                <a:spcPct val="0"/>
              </a:spcBef>
            </a:pPr>
            <a:r>
              <a:rPr lang="en-GB" altLang="en-US" sz="3800" dirty="0">
                <a:solidFill>
                  <a:srgbClr val="004D75"/>
                </a:solidFill>
                <a:cs typeface="Calibri" panose="020F0502020204030204" pitchFamily="34" charset="0"/>
              </a:rPr>
              <a:t>Responsibility </a:t>
            </a:r>
          </a:p>
          <a:p>
            <a:pPr>
              <a:spcBef>
                <a:spcPct val="0"/>
              </a:spcBef>
            </a:pPr>
            <a:r>
              <a:rPr lang="en-GB" altLang="en-US" sz="3800" dirty="0">
                <a:solidFill>
                  <a:srgbClr val="004D75"/>
                </a:solidFill>
                <a:cs typeface="Calibri" panose="020F0502020204030204" pitchFamily="34" charset="0"/>
              </a:rPr>
              <a:t>Accountability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56F6D0D-AF70-7942-AF9F-6FD21CEE0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5898" y="224659"/>
            <a:ext cx="12192000" cy="9080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Main Pillars of Research ethics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7A736-0A31-4BC5-CFEE-C0DBAC414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DECEC"/>
              </a:clrFrom>
              <a:clrTo>
                <a:srgbClr val="EDECEC">
                  <a:alpha val="0"/>
                </a:srgbClr>
              </a:clrTo>
            </a:clrChange>
          </a:blip>
          <a:srcRect l="5284" t="11061" r="5994" b="4394"/>
          <a:stretch/>
        </p:blipFill>
        <p:spPr>
          <a:xfrm rot="16200000">
            <a:off x="8139486" y="2615576"/>
            <a:ext cx="4526362" cy="2494502"/>
          </a:xfrm>
          <a:prstGeom prst="rect">
            <a:avLst/>
          </a:prstGeom>
        </p:spPr>
      </p:pic>
      <p:pic>
        <p:nvPicPr>
          <p:cNvPr id="4" name="Google Shape;102;p13">
            <a:extLst>
              <a:ext uri="{FF2B5EF4-FFF2-40B4-BE49-F238E27FC236}">
                <a16:creationId xmlns:a16="http://schemas.microsoft.com/office/drawing/2014/main" id="{12419C8B-5D9D-9D01-707B-C1F6339B8E48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0793" y="5458281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293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C1897B6-9C1D-5042-A361-409857441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28" y="223317"/>
            <a:ext cx="12192000" cy="9080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solidFill>
                  <a:srgbClr val="008080"/>
                </a:solidFill>
                <a:cs typeface="Calibri" panose="020F0502020204030204" pitchFamily="34" charset="0"/>
              </a:rPr>
              <a:t>Activities that need Ethical Approval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76D4A-7CC3-034B-809E-6349B267719A}"/>
              </a:ext>
            </a:extLst>
          </p:cNvPr>
          <p:cNvSpPr txBox="1"/>
          <p:nvPr/>
        </p:nvSpPr>
        <p:spPr>
          <a:xfrm>
            <a:off x="263823" y="1568510"/>
            <a:ext cx="113765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Research that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involves human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Use of the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‘products’ of human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Work that potentially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impacts on humans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Research that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involves animals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 disclaimer is needed if ethical approval is deemed unnecessary </a:t>
            </a:r>
          </a:p>
        </p:txBody>
      </p:sp>
      <p:pic>
        <p:nvPicPr>
          <p:cNvPr id="9" name="Google Shape;174;p18">
            <a:extLst>
              <a:ext uri="{FF2B5EF4-FFF2-40B4-BE49-F238E27FC236}">
                <a16:creationId xmlns:a16="http://schemas.microsoft.com/office/drawing/2014/main" id="{F5F43FE6-7277-8A4C-C305-6D092F2FAD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41357"/>
            <a:ext cx="1636498" cy="415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84;p18">
            <a:extLst>
              <a:ext uri="{FF2B5EF4-FFF2-40B4-BE49-F238E27FC236}">
                <a16:creationId xmlns:a16="http://schemas.microsoft.com/office/drawing/2014/main" id="{ABA0F23E-8E15-A8A8-95A7-85309C23F832}"/>
              </a:ext>
            </a:extLst>
          </p:cNvPr>
          <p:cNvCxnSpPr/>
          <p:nvPr/>
        </p:nvCxnSpPr>
        <p:spPr>
          <a:xfrm rot="10800000" flipH="1">
            <a:off x="0" y="6403484"/>
            <a:ext cx="12192000" cy="29819"/>
          </a:xfrm>
          <a:prstGeom prst="straightConnector1">
            <a:avLst/>
          </a:prstGeom>
          <a:noFill/>
          <a:ln w="2857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102;p13">
            <a:extLst>
              <a:ext uri="{FF2B5EF4-FFF2-40B4-BE49-F238E27FC236}">
                <a16:creationId xmlns:a16="http://schemas.microsoft.com/office/drawing/2014/main" id="{4B524CCA-8772-2820-F1AD-45C73D21A0FD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28156" y="5435740"/>
            <a:ext cx="863844" cy="66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015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i_presentation_v2023.potx" id="{4FE2511B-8682-4165-B979-0BEA9B60208F}" vid="{D4D95182-AF0B-405E-B3DB-6F69E785ED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enai_presentation_v2023</Template>
  <TotalTime>52</TotalTime>
  <Words>1343</Words>
  <Application>Microsoft Office PowerPoint</Application>
  <PresentationFormat>Widescreen</PresentationFormat>
  <Paragraphs>240</Paragraphs>
  <Slides>35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-apple-system</vt:lpstr>
      <vt:lpstr>Arial</vt:lpstr>
      <vt:lpstr>Calibri</vt:lpstr>
      <vt:lpstr>Calibri </vt:lpstr>
      <vt:lpstr>Calibri Light</vt:lpstr>
      <vt:lpstr>Verdana</vt:lpstr>
      <vt:lpstr>Office Theme</vt:lpstr>
      <vt:lpstr>Teaching Ethics Vs. Teachers Ethics  A thought provoking workshop for School Teachers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Aims of TILT Sabbatical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Aims of TILT Sabbatical </vt:lpstr>
    </vt:vector>
  </TitlesOfParts>
  <Company>University of Derby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Ethics Vs. Teachers Ethics  A thought provoking workshop for School Teachers       </dc:title>
  <dc:creator>Reviewer</dc:creator>
  <cp:lastModifiedBy>Reviewer </cp:lastModifiedBy>
  <cp:revision>2</cp:revision>
  <dcterms:created xsi:type="dcterms:W3CDTF">2023-04-10T14:59:43Z</dcterms:created>
  <dcterms:modified xsi:type="dcterms:W3CDTF">2023-04-10T15:52:04Z</dcterms:modified>
</cp:coreProperties>
</file>